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32" r:id="rId3"/>
    <p:sldId id="313" r:id="rId4"/>
    <p:sldId id="309" r:id="rId5"/>
    <p:sldId id="331" r:id="rId6"/>
    <p:sldId id="310" r:id="rId7"/>
    <p:sldId id="314" r:id="rId8"/>
    <p:sldId id="283" r:id="rId9"/>
    <p:sldId id="311" r:id="rId10"/>
    <p:sldId id="287" r:id="rId11"/>
    <p:sldId id="312" r:id="rId12"/>
    <p:sldId id="292" r:id="rId13"/>
    <p:sldId id="289" r:id="rId14"/>
    <p:sldId id="328" r:id="rId15"/>
    <p:sldId id="294" r:id="rId16"/>
    <p:sldId id="290" r:id="rId17"/>
    <p:sldId id="288" r:id="rId18"/>
    <p:sldId id="291" r:id="rId19"/>
    <p:sldId id="284" r:id="rId20"/>
    <p:sldId id="298" r:id="rId21"/>
    <p:sldId id="329" r:id="rId22"/>
    <p:sldId id="326" r:id="rId23"/>
    <p:sldId id="299" r:id="rId24"/>
    <p:sldId id="330" r:id="rId25"/>
    <p:sldId id="265" r:id="rId26"/>
    <p:sldId id="301" r:id="rId27"/>
    <p:sldId id="300" r:id="rId28"/>
    <p:sldId id="286" r:id="rId29"/>
    <p:sldId id="306" r:id="rId30"/>
    <p:sldId id="324" r:id="rId31"/>
    <p:sldId id="343" r:id="rId32"/>
    <p:sldId id="325" r:id="rId33"/>
    <p:sldId id="344" r:id="rId34"/>
    <p:sldId id="327" r:id="rId35"/>
    <p:sldId id="345" r:id="rId36"/>
    <p:sldId id="346" r:id="rId37"/>
    <p:sldId id="347" r:id="rId38"/>
    <p:sldId id="333" r:id="rId39"/>
    <p:sldId id="334" r:id="rId40"/>
    <p:sldId id="335" r:id="rId41"/>
    <p:sldId id="336" r:id="rId42"/>
    <p:sldId id="32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116" autoAdjust="0"/>
    <p:restoredTop sz="99331" autoAdjust="0"/>
  </p:normalViewPr>
  <p:slideViewPr>
    <p:cSldViewPr snapToGrid="0" snapToObjects="1">
      <p:cViewPr varScale="1">
        <p:scale>
          <a:sx n="201" d="100"/>
          <a:sy n="201" d="100"/>
        </p:scale>
        <p:origin x="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2/18/21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2/18/21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2/18/21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2/18/21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2/18/21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beocat.cis.ksu.edu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2/11/2021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mean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/>
              <a:t>y &lt;- 2</a:t>
            </a:r>
          </a:p>
          <a:p>
            <a:pPr marL="0" indent="0">
              <a:buNone/>
            </a:pPr>
            <a:r>
              <a:rPr lang="fr-FR" dirty="0"/>
              <a:t>2*x +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/>
              <a:t>lv &lt;- c(TRUE, FALSE, TRUE, TRUE)</a:t>
            </a:r>
          </a:p>
          <a:p>
            <a:pPr marL="0" indent="0">
              <a:buNone/>
            </a:pPr>
            <a:r>
              <a:rPr lang="en-US" dirty="0"/>
              <a:t>sum(lv) # count the number of TRUE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en-US" dirty="0"/>
              <a:t>lv2 &lt;- x &gt;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/>
              <a:t># numeric, character, logical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mode(digits)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c(1, "a")</a:t>
            </a:r>
          </a:p>
          <a:p>
            <a:pPr marL="0" indent="0">
              <a:buNone/>
            </a:pPr>
            <a:r>
              <a:rPr lang="en-US" sz="2800" dirty="0"/>
              <a:t>c(1, TRUE)</a:t>
            </a:r>
          </a:p>
          <a:p>
            <a:pPr marL="0" indent="0">
              <a:buNone/>
            </a:pPr>
            <a:r>
              <a:rPr lang="en-US" sz="2800" dirty="0"/>
              <a:t>c(TRUE, "a")</a:t>
            </a:r>
          </a:p>
          <a:p>
            <a:pPr marL="0" indent="0">
              <a:buNone/>
            </a:pPr>
            <a:r>
              <a:rPr lang="en-US" sz="2800" dirty="0"/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 &lt;- </a:t>
            </a:r>
            <a:r>
              <a:rPr lang="en-US" sz="1600" dirty="0" err="1">
                <a:latin typeface="Courier"/>
                <a:cs typeface="Courier"/>
              </a:rPr>
              <a:t>as.character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9467" y="3870882"/>
            <a:ext cx="227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df[1]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23163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1621942"/>
            <a:ext cx="6096000" cy="3390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to access to R and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members in the breakout room and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4"/>
            <a:ext cx="7734300" cy="274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library('ggplot2')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F7778-98A0-2D42-AE76-C0F3210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6FB6C-BAAE-A641-B76F-2820C99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3323167"/>
            <a:ext cx="5511800" cy="2531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C8FE-5BBA-F542-A945-1ECFAB58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C323-07B1-544A-8FE8-3E561BDB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063" y="2347941"/>
            <a:ext cx="7371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colour</a:t>
            </a:r>
            <a:r>
              <a:rPr lang="en-US" dirty="0">
                <a:latin typeface="Courier"/>
                <a:cs typeface="Courier"/>
              </a:rPr>
              <a:t> = color)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shape = cut)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AAF9F-214E-924F-9C2C-6D6BC01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1166452"/>
            <a:ext cx="6256867" cy="28636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qplot</a:t>
            </a:r>
            <a:r>
              <a:rPr lang="en-US" sz="2000" dirty="0"/>
              <a:t> is not limited to scatterplots, but can produce almost any kind of plot by varying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geom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geom</a:t>
            </a:r>
            <a:r>
              <a:rPr lang="en-US" sz="2000" dirty="0"/>
              <a:t> has many options: </a:t>
            </a:r>
          </a:p>
          <a:p>
            <a:r>
              <a:rPr lang="en-US" sz="2000" dirty="0"/>
              <a:t>"point" draws a scatterplot. This is the default.</a:t>
            </a:r>
          </a:p>
          <a:p>
            <a:r>
              <a:rPr lang="en-US" sz="2000" dirty="0"/>
              <a:t>"smooth" fits a smoother to the data</a:t>
            </a:r>
          </a:p>
          <a:p>
            <a:r>
              <a:rPr lang="en-US" sz="2000" dirty="0"/>
              <a:t>"boxplot" produces a box-and-whisker plot</a:t>
            </a:r>
          </a:p>
          <a:p>
            <a:r>
              <a:rPr lang="en-US" sz="2000" dirty="0"/>
              <a:t>"line" draw lines between the data points.</a:t>
            </a:r>
          </a:p>
          <a:p>
            <a:r>
              <a:rPr lang="en-US" sz="2000" dirty="0"/>
              <a:t>"histogram" draws a histogram</a:t>
            </a:r>
          </a:p>
          <a:p>
            <a:r>
              <a:rPr lang="en-US" sz="2000" dirty="0"/>
              <a:t>"bar" makes a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467" y="4995334"/>
            <a:ext cx="794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# Adding a smooth 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err="1">
                <a:latin typeface="Courier"/>
                <a:cs typeface="Courier"/>
              </a:rPr>
              <a:t>dsmall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EC453-447F-6D4E-801A-EC4E688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data of “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”</a:t>
            </a:r>
          </a:p>
          <a:p>
            <a:r>
              <a:rPr lang="en-US" sz="2000" dirty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https://rstudio.beocat.cis.ksu.edu/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6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1" y="558799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2882900"/>
            <a:ext cx="79286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endParaRPr lang="en-US" sz="2000" dirty="0"/>
          </a:p>
          <a:p>
            <a:r>
              <a:rPr lang="en-US" sz="2000" dirty="0"/>
              <a:t># randomly select</a:t>
            </a:r>
          </a:p>
          <a:p>
            <a:r>
              <a:rPr lang="en-US" sz="2000" dirty="0"/>
              <a:t>sample</a:t>
            </a:r>
          </a:p>
          <a:p>
            <a:endParaRPr lang="en-US" sz="2000" dirty="0"/>
          </a:p>
          <a:p>
            <a:r>
              <a:rPr lang="en-US" sz="2000" dirty="0"/>
              <a:t># print</a:t>
            </a:r>
          </a:p>
          <a:p>
            <a:r>
              <a:rPr lang="en-US" sz="20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1520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PacBio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52"/>
            <a:ext cx="8420100" cy="3999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data.url</a:t>
            </a:r>
            <a:r>
              <a:rPr lang="it-IT" dirty="0"/>
              <a:t> &lt;- "</a:t>
            </a:r>
            <a:r>
              <a:rPr lang="it-IT" sz="1000" dirty="0" err="1"/>
              <a:t>https</a:t>
            </a:r>
            <a:r>
              <a:rPr lang="it-IT" sz="1000" dirty="0"/>
              <a:t>://</a:t>
            </a:r>
            <a:r>
              <a:rPr lang="it-IT" sz="1000" dirty="0" err="1"/>
              <a:t>raw.githubusercontent.com</a:t>
            </a:r>
            <a:r>
              <a:rPr lang="it-IT" sz="1000" dirty="0"/>
              <a:t>/liu3zhenlab/</a:t>
            </a:r>
            <a:r>
              <a:rPr lang="it-IT" sz="1000" dirty="0" err="1"/>
              <a:t>teaching</a:t>
            </a:r>
            <a:r>
              <a:rPr lang="it-IT" sz="1000" dirty="0"/>
              <a:t>/master/PLPTH813Bioinformatis/2021/data/</a:t>
            </a:r>
            <a:r>
              <a:rPr lang="it-IT" sz="1000" dirty="0" err="1"/>
              <a:t>quality.txt</a:t>
            </a:r>
            <a:r>
              <a:rPr lang="it-IT" dirty="0"/>
              <a:t>"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qual0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)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comment.char</a:t>
            </a:r>
            <a:r>
              <a:rPr lang="it-IT" dirty="0"/>
              <a:t>="~",</a:t>
            </a:r>
          </a:p>
          <a:p>
            <a:pPr marL="0" indent="0">
              <a:buNone/>
            </a:pPr>
            <a:r>
              <a:rPr lang="it-IT" dirty="0"/>
              <a:t>                   </a:t>
            </a:r>
            <a:r>
              <a:rPr lang="it-IT" dirty="0" err="1"/>
              <a:t>nrow</a:t>
            </a:r>
            <a:r>
              <a:rPr lang="it-IT" dirty="0"/>
              <a:t>=3,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 quote="~")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1728352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qual</a:t>
            </a: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nrow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colnames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nchar</a:t>
            </a:r>
            <a:r>
              <a:rPr lang="en-US" sz="2800" dirty="0"/>
              <a:t>(</a:t>
            </a:r>
            <a:r>
              <a:rPr lang="en-US" sz="2800" dirty="0" err="1"/>
              <a:t>qual$Quality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5168900"/>
            <a:ext cx="4851400" cy="147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</a:t>
            </a:r>
            <a:r>
              <a:rPr lang="en-US" dirty="0"/>
              <a:t>[</a:t>
            </a:r>
            <a:r>
              <a:rPr lang="pl-PL" dirty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"["))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05815"/>
            <a:ext cx="5959526" cy="3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327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4575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Illumina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Proton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PacBio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three in one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52"/>
            <a:ext cx="8420100" cy="5041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[1, 2]),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Proton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[2, 2]), proton,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="Proton",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[3, 2]),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9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69076"/>
            <a:ext cx="8661400" cy="28696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qual.plot</a:t>
            </a:r>
            <a:r>
              <a:rPr lang="en-US" dirty="0"/>
              <a:t> &lt;- function(</a:t>
            </a:r>
            <a:r>
              <a:rPr lang="en-US" dirty="0" err="1"/>
              <a:t>qual.data</a:t>
            </a:r>
            <a:r>
              <a:rPr lang="en-US" dirty="0"/>
              <a:t>, label="") {</a:t>
            </a:r>
          </a:p>
          <a:p>
            <a:pPr marL="0" indent="0">
              <a:buNone/>
            </a:pPr>
            <a:r>
              <a:rPr lang="en-US" dirty="0"/>
              <a:t>  ### plot quality scores against base positions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- 33</a:t>
            </a:r>
          </a:p>
          <a:p>
            <a:pPr marL="0" indent="0">
              <a:buNone/>
            </a:pPr>
            <a:r>
              <a:rPr lang="en-US" dirty="0"/>
              <a:t>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=0.2, main=label,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xlab</a:t>
            </a:r>
            <a:r>
              <a:rPr lang="en-US" dirty="0"/>
              <a:t>="</a:t>
            </a:r>
            <a:r>
              <a:rPr lang="en-US" dirty="0" err="1"/>
              <a:t>Pos</a:t>
            </a:r>
            <a:r>
              <a:rPr lang="en-US" dirty="0"/>
              <a:t> on read", </a:t>
            </a:r>
            <a:r>
              <a:rPr lang="en-US" dirty="0" err="1"/>
              <a:t>ylab</a:t>
            </a:r>
            <a:r>
              <a:rPr lang="en-US" dirty="0"/>
              <a:t>="Quality", </a:t>
            </a:r>
            <a:r>
              <a:rPr lang="en-US" dirty="0" err="1"/>
              <a:t>ylim</a:t>
            </a:r>
            <a:r>
              <a:rPr lang="en-US" dirty="0"/>
              <a:t>=c(0, 41))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84" y="1384872"/>
            <a:ext cx="5227807" cy="65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rstudio.beocat.cis.ksu.edu</a:t>
            </a:r>
            <a:endParaRPr lang="en-US" sz="3200" dirty="0"/>
          </a:p>
        </p:txBody>
      </p:sp>
      <p:pic>
        <p:nvPicPr>
          <p:cNvPr id="4" name="Picture 3" descr="Screen Shot 2015-02-04 at 9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73" y="2204940"/>
            <a:ext cx="7250228" cy="43078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2394-7211-BB43-A292-85FCC47D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5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7376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231605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237617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0" y="507322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234533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mkdir</a:t>
            </a:r>
            <a:r>
              <a:rPr lang="en-US" sz="2800" dirty="0"/>
              <a:t> ~/BA21/labs/lab03R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sz="2000" dirty="0"/>
              <a:t>### PLPTH813 - Bioinformatics Application</a:t>
            </a:r>
          </a:p>
          <a:p>
            <a:pPr marL="0" indent="0">
              <a:buNone/>
            </a:pPr>
            <a:r>
              <a:rPr lang="en-US" sz="2000" dirty="0"/>
              <a:t>### lab03 -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2/11/2021</a:t>
            </a:r>
          </a:p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("~/BA21/labs/lab03R")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8987</TotalTime>
  <Words>2381</Words>
  <Application>Microsoft Macintosh PowerPoint</Application>
  <PresentationFormat>On-screen Show (4:3)</PresentationFormat>
  <Paragraphs>381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Rstudio at Beocat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ggplot2 - geom to control plot type</vt:lpstr>
      <vt:lpstr>String operations</vt:lpstr>
      <vt:lpstr>table</vt:lpstr>
      <vt:lpstr>Write your own function</vt:lpstr>
      <vt:lpstr>Problem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  <vt:lpstr>Help information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138</cp:revision>
  <dcterms:created xsi:type="dcterms:W3CDTF">2014-12-15T18:58:14Z</dcterms:created>
  <dcterms:modified xsi:type="dcterms:W3CDTF">2021-02-18T21:33:56Z</dcterms:modified>
</cp:coreProperties>
</file>