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69" r:id="rId3"/>
    <p:sldId id="271" r:id="rId4"/>
    <p:sldId id="310" r:id="rId5"/>
    <p:sldId id="308" r:id="rId6"/>
    <p:sldId id="291" r:id="rId7"/>
    <p:sldId id="292" r:id="rId8"/>
    <p:sldId id="301" r:id="rId9"/>
    <p:sldId id="314" r:id="rId10"/>
    <p:sldId id="313" r:id="rId11"/>
    <p:sldId id="302" r:id="rId12"/>
    <p:sldId id="315" r:id="rId13"/>
    <p:sldId id="304" r:id="rId14"/>
    <p:sldId id="311" r:id="rId15"/>
    <p:sldId id="303" r:id="rId16"/>
    <p:sldId id="316" r:id="rId17"/>
    <p:sldId id="312" r:id="rId18"/>
    <p:sldId id="305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99" autoAdjust="0"/>
    <p:restoredTop sz="90578" autoAdjust="0"/>
  </p:normalViewPr>
  <p:slideViewPr>
    <p:cSldViewPr snapToGrid="0" snapToObjects="1">
      <p:cViewPr varScale="1">
        <p:scale>
          <a:sx n="98" d="100"/>
          <a:sy n="98" d="100"/>
        </p:scale>
        <p:origin x="1872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E6E0A8-E17C-C949-B17E-7A1A6494483A}" type="datetimeFigureOut">
              <a:rPr lang="en-US" smtClean="0"/>
              <a:t>3/21/21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2B8C24-ACAE-AE41-B565-178ED9327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180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8C24-ACAE-AE41-B565-178ED93271F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0735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4-5 min to finish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8C24-ACAE-AE41-B565-178ED93271F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2553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select-type:Type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     Select only a certain type of variants from the input file  This argument may be specified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     0 or more times. Default value: null. Possible values: {NO_VARIATION, SNP, MNP, INDEL,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     SYMBOLIC, MIXED} </a:t>
            </a:r>
          </a:p>
          <a:p>
            <a:endParaRPr lang="en-US" dirty="0"/>
          </a:p>
          <a:p>
            <a:r>
              <a:rPr lang="en-US" sz="1200" dirty="0">
                <a:solidFill>
                  <a:srgbClr val="FF0000"/>
                </a:solidFill>
                <a:latin typeface="Courier"/>
                <a:cs typeface="Courier"/>
              </a:rPr>
              <a:t>10.0</a:t>
            </a:r>
            <a:r>
              <a:rPr lang="en-US" sz="1200" baseline="0" dirty="0">
                <a:solidFill>
                  <a:srgbClr val="FF0000"/>
                </a:solidFill>
                <a:latin typeface="Courier"/>
                <a:cs typeface="Courier"/>
              </a:rPr>
              <a:t> worked but 10 did not work; </a:t>
            </a:r>
            <a:r>
              <a:rPr lang="en-US" sz="1200" baseline="0" dirty="0" err="1">
                <a:solidFill>
                  <a:srgbClr val="FF0000"/>
                </a:solidFill>
                <a:latin typeface="Courier"/>
                <a:cs typeface="Courier"/>
              </a:rPr>
              <a:t>strang</a:t>
            </a:r>
            <a:endParaRPr lang="en-US" dirty="0"/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restrict-alleles-to:NumberAlleleRestriction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     Select only variants of a particular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allelicity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Default value: ALL. Possible values: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     {ALL, BIALLELIC, MULTIALLELIC}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8C24-ACAE-AE41-B565-178ED93271F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6874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fields,-F:String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The name of a standard VCF field or an INFO field to include in the output table  This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     argument may be specified 0 or more times. Default value: null.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8C24-ACAE-AE41-B565-178ED93271F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2589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8C24-ACAE-AE41-B565-178ED93271F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376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35772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4986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43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51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53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82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67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54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3/21/21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96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3/21/21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10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3/21/21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66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91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49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29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84876"/>
            <a:ext cx="8229600" cy="4741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8B0BE-C8D7-EB48-AD68-71DB5002F24B}" type="datetimeFigureOut">
              <a:rPr lang="en-US" smtClean="0"/>
              <a:t>3/21/21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07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05739"/>
            <a:ext cx="7772400" cy="1470025"/>
          </a:xfrm>
        </p:spPr>
        <p:txBody>
          <a:bodyPr>
            <a:normAutofit/>
          </a:bodyPr>
          <a:lstStyle/>
          <a:p>
            <a:r>
              <a:rPr lang="en-US" sz="3200" dirty="0"/>
              <a:t>Genomic variants</a:t>
            </a:r>
            <a:br>
              <a:rPr lang="en-US" sz="3200" dirty="0"/>
            </a:br>
            <a:br>
              <a:rPr lang="en-US" sz="3200" dirty="0"/>
            </a:br>
            <a:r>
              <a:rPr lang="en-US" sz="2000" dirty="0"/>
              <a:t>Bioinformatics Applications (PLPTH813)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4516" y="4120532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dirty="0"/>
              <a:t>Sanzhen Liu</a:t>
            </a:r>
          </a:p>
          <a:p>
            <a:endParaRPr lang="en-US" sz="2800" dirty="0"/>
          </a:p>
          <a:p>
            <a:r>
              <a:rPr lang="en-US" sz="2800" dirty="0"/>
              <a:t>3/21/2019</a:t>
            </a:r>
          </a:p>
        </p:txBody>
      </p:sp>
    </p:spTree>
    <p:extLst>
      <p:ext uri="{BB962C8B-B14F-4D97-AF65-F5344CB8AC3E}">
        <p14:creationId xmlns:p14="http://schemas.microsoft.com/office/powerpoint/2010/main" val="1195214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HaplotypeCaller</a:t>
            </a:r>
            <a:r>
              <a:rPr lang="en-US" dirty="0"/>
              <a:t> of GATK4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814" y="1152127"/>
            <a:ext cx="8112986" cy="52094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USAGE: </a:t>
            </a:r>
            <a:r>
              <a:rPr lang="en-US" dirty="0" err="1"/>
              <a:t>HaplotypeCaller</a:t>
            </a:r>
            <a:r>
              <a:rPr lang="en-US" dirty="0"/>
              <a:t> [arguments]</a:t>
            </a:r>
          </a:p>
          <a:p>
            <a:pPr marL="0" indent="0">
              <a:buNone/>
            </a:pPr>
            <a:r>
              <a:rPr lang="en-US" dirty="0"/>
              <a:t>Call </a:t>
            </a:r>
            <a:r>
              <a:rPr lang="en-US" dirty="0" err="1"/>
              <a:t>germline</a:t>
            </a:r>
            <a:r>
              <a:rPr lang="en-US" dirty="0"/>
              <a:t> SNPs and </a:t>
            </a:r>
            <a:r>
              <a:rPr lang="en-US" dirty="0" err="1"/>
              <a:t>indels</a:t>
            </a:r>
            <a:r>
              <a:rPr lang="en-US" dirty="0"/>
              <a:t> via local re-assembly of haplotypes</a:t>
            </a:r>
          </a:p>
          <a:p>
            <a:pPr marL="0" indent="0">
              <a:buNone/>
            </a:pPr>
            <a:r>
              <a:rPr lang="de-DE" dirty="0"/>
              <a:t>Version:4.1.0.0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err="1"/>
              <a:t>Required</a:t>
            </a:r>
            <a:r>
              <a:rPr lang="de-DE" dirty="0"/>
              <a:t> Arguments:</a:t>
            </a:r>
          </a:p>
          <a:p>
            <a:pPr marL="0" indent="0">
              <a:buNone/>
            </a:pPr>
            <a:r>
              <a:rPr lang="de-DE" dirty="0"/>
              <a:t>-</a:t>
            </a:r>
            <a:r>
              <a:rPr lang="de-DE" dirty="0" err="1"/>
              <a:t>I:String</a:t>
            </a:r>
            <a:r>
              <a:rPr lang="de-DE" dirty="0"/>
              <a:t>	  BAM/SAM/CRAM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containing</a:t>
            </a:r>
            <a:r>
              <a:rPr lang="de-DE" dirty="0"/>
              <a:t> </a:t>
            </a:r>
            <a:r>
              <a:rPr lang="de-DE" dirty="0" err="1"/>
              <a:t>reads</a:t>
            </a:r>
            <a:r>
              <a:rPr lang="de-DE" dirty="0"/>
              <a:t>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-</a:t>
            </a:r>
            <a:r>
              <a:rPr lang="en-US" dirty="0" err="1"/>
              <a:t>O:String</a:t>
            </a:r>
            <a:r>
              <a:rPr lang="en-US" dirty="0"/>
              <a:t>  File to which variants should be written.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-</a:t>
            </a:r>
            <a:r>
              <a:rPr lang="en-US" dirty="0" err="1"/>
              <a:t>R:String</a:t>
            </a:r>
            <a:r>
              <a:rPr lang="en-US" dirty="0"/>
              <a:t>	  Reference sequence file. </a:t>
            </a:r>
          </a:p>
        </p:txBody>
      </p:sp>
    </p:spTree>
    <p:extLst>
      <p:ext uri="{BB962C8B-B14F-4D97-AF65-F5344CB8AC3E}">
        <p14:creationId xmlns:p14="http://schemas.microsoft.com/office/powerpoint/2010/main" val="666912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GATK to SNP discovery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364" y="1461111"/>
            <a:ext cx="8229600" cy="48482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### using </a:t>
            </a:r>
            <a:r>
              <a:rPr lang="en-US" dirty="0" err="1"/>
              <a:t>HaplotypeCaller</a:t>
            </a:r>
            <a:r>
              <a:rPr lang="en-US" dirty="0"/>
              <a:t> </a:t>
            </a:r>
            <a:r>
              <a:rPr lang="en-US" dirty="0">
                <a:latin typeface="Courier"/>
                <a:cs typeface="Courier"/>
              </a:rPr>
              <a:t>from GATK</a:t>
            </a:r>
          </a:p>
          <a:p>
            <a:pPr marL="0" indent="0">
              <a:buNone/>
            </a:pPr>
            <a:r>
              <a:rPr lang="ro-RO" dirty="0">
                <a:latin typeface="Courier"/>
                <a:cs typeface="Courier"/>
              </a:rPr>
              <a:t>module load Java/1.8.0_192 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cd GATK</a:t>
            </a: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$</a:t>
            </a:r>
            <a:r>
              <a:rPr lang="en-US" dirty="0" err="1">
                <a:latin typeface="Courier"/>
                <a:cs typeface="Courier"/>
              </a:rPr>
              <a:t>gatk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ro-RO" dirty="0">
                <a:latin typeface="Courier"/>
                <a:cs typeface="Courier"/>
              </a:rPr>
              <a:t>HaplotypeCaller </a:t>
            </a:r>
            <a:r>
              <a:rPr lang="en-US" dirty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</a:t>
            </a:r>
            <a:r>
              <a:rPr lang="fr-FR" dirty="0">
                <a:latin typeface="Courier"/>
                <a:cs typeface="Courier"/>
              </a:rPr>
              <a:t>--java-options '-Xmx8G' \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-R ../references/Ecoli_k12_MG1655.fasta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-I ../data/DH10B.parse.bam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-I ../data/MG1655.parse.bam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</a:t>
            </a:r>
            <a:r>
              <a:rPr lang="fr-FR" dirty="0">
                <a:latin typeface="Courier"/>
                <a:cs typeface="Courier"/>
              </a:rPr>
              <a:t>-</a:t>
            </a:r>
            <a:r>
              <a:rPr lang="fr-FR" dirty="0" err="1">
                <a:latin typeface="Courier"/>
                <a:cs typeface="Courier"/>
              </a:rPr>
              <a:t>ploidy</a:t>
            </a:r>
            <a:r>
              <a:rPr lang="fr-FR" dirty="0">
                <a:latin typeface="Courier"/>
                <a:cs typeface="Courier"/>
              </a:rPr>
              <a:t> 1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-O </a:t>
            </a:r>
            <a:r>
              <a:rPr lang="en-US" dirty="0" err="1">
                <a:latin typeface="Courier"/>
                <a:cs typeface="Courier"/>
              </a:rPr>
              <a:t>variants.raw.vcf</a:t>
            </a:r>
            <a:r>
              <a:rPr lang="en-US" dirty="0">
                <a:latin typeface="Courier"/>
                <a:cs typeface="Courier"/>
              </a:rPr>
              <a:t> &amp;&gt;</a:t>
            </a:r>
            <a:r>
              <a:rPr lang="en-US" dirty="0" err="1">
                <a:latin typeface="Courier"/>
                <a:cs typeface="Courier"/>
              </a:rPr>
              <a:t>variants.log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9194" y="937891"/>
            <a:ext cx="3982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In the directory of "GATK"</a:t>
            </a:r>
          </a:p>
        </p:txBody>
      </p:sp>
    </p:spTree>
    <p:extLst>
      <p:ext uri="{BB962C8B-B14F-4D97-AF65-F5344CB8AC3E}">
        <p14:creationId xmlns:p14="http://schemas.microsoft.com/office/powerpoint/2010/main" val="3734059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886" y="1384876"/>
            <a:ext cx="8477914" cy="47412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/>
              <a:t> 9 ##INFO=&lt;ID=</a:t>
            </a:r>
            <a:r>
              <a:rPr lang="en-US" sz="1200" dirty="0" err="1"/>
              <a:t>AC,Number</a:t>
            </a:r>
            <a:r>
              <a:rPr lang="en-US" sz="1200" dirty="0"/>
              <a:t>=</a:t>
            </a:r>
            <a:r>
              <a:rPr lang="en-US" sz="1200" dirty="0" err="1"/>
              <a:t>A,Type</a:t>
            </a:r>
            <a:r>
              <a:rPr lang="en-US" sz="1200" dirty="0"/>
              <a:t>=</a:t>
            </a:r>
            <a:r>
              <a:rPr lang="en-US" sz="1200" dirty="0" err="1"/>
              <a:t>Integer,Description</a:t>
            </a:r>
            <a:r>
              <a:rPr lang="en-US" sz="1200" dirty="0"/>
              <a:t>="Allele count in genotypes, for each ALT allele, in the same order as listed"&gt; </a:t>
            </a:r>
          </a:p>
          <a:p>
            <a:pPr marL="0" indent="0">
              <a:buNone/>
            </a:pPr>
            <a:r>
              <a:rPr lang="en-US" sz="1200" dirty="0"/>
              <a:t> 10 ##INFO=&lt;ID=</a:t>
            </a:r>
            <a:r>
              <a:rPr lang="en-US" sz="1200" dirty="0" err="1"/>
              <a:t>AF,Number</a:t>
            </a:r>
            <a:r>
              <a:rPr lang="en-US" sz="1200" dirty="0"/>
              <a:t>=</a:t>
            </a:r>
            <a:r>
              <a:rPr lang="en-US" sz="1200" dirty="0" err="1"/>
              <a:t>A,Type</a:t>
            </a:r>
            <a:r>
              <a:rPr lang="en-US" sz="1200" dirty="0"/>
              <a:t>=</a:t>
            </a:r>
            <a:r>
              <a:rPr lang="en-US" sz="1200" dirty="0" err="1"/>
              <a:t>Float,Description</a:t>
            </a:r>
            <a:r>
              <a:rPr lang="en-US" sz="1200" dirty="0"/>
              <a:t>="Allele Frequency, for each ALT allele, in the same order as listed"&gt; </a:t>
            </a:r>
          </a:p>
          <a:p>
            <a:pPr marL="0" indent="0">
              <a:buNone/>
            </a:pPr>
            <a:r>
              <a:rPr lang="en-US" sz="1200" dirty="0"/>
              <a:t> 11 ##INFO=&lt;ID=</a:t>
            </a:r>
            <a:r>
              <a:rPr lang="en-US" sz="1200" dirty="0" err="1"/>
              <a:t>AN,Number</a:t>
            </a:r>
            <a:r>
              <a:rPr lang="en-US" sz="1200" dirty="0"/>
              <a:t>=1,Type=</a:t>
            </a:r>
            <a:r>
              <a:rPr lang="en-US" sz="1200" dirty="0" err="1"/>
              <a:t>Integer,Description</a:t>
            </a:r>
            <a:r>
              <a:rPr lang="en-US" sz="1200" dirty="0"/>
              <a:t>="Total number of alleles in called genotypes"&gt; </a:t>
            </a:r>
          </a:p>
          <a:p>
            <a:pPr marL="0" indent="0">
              <a:buNone/>
            </a:pPr>
            <a:r>
              <a:rPr lang="en-US" sz="1200" dirty="0"/>
              <a:t> 12 ##INFO=&lt;ID=</a:t>
            </a:r>
            <a:r>
              <a:rPr lang="en-US" sz="1200" dirty="0" err="1"/>
              <a:t>BaseQRankSum,Number</a:t>
            </a:r>
            <a:r>
              <a:rPr lang="en-US" sz="1200" dirty="0"/>
              <a:t>=1,Type=</a:t>
            </a:r>
            <a:r>
              <a:rPr lang="en-US" sz="1200" dirty="0" err="1"/>
              <a:t>Float,Description</a:t>
            </a:r>
            <a:r>
              <a:rPr lang="en-US" sz="1200" dirty="0"/>
              <a:t>="Z-score from Wilcoxon rank sum test of Alt Vs. Ref base qualities"&gt; </a:t>
            </a:r>
          </a:p>
          <a:p>
            <a:pPr marL="0" indent="0">
              <a:buNone/>
            </a:pPr>
            <a:r>
              <a:rPr lang="en-US" sz="1200" dirty="0"/>
              <a:t> 13 ##INFO=&lt;ID=</a:t>
            </a:r>
            <a:r>
              <a:rPr lang="en-US" sz="1200" dirty="0" err="1"/>
              <a:t>DP,Number</a:t>
            </a:r>
            <a:r>
              <a:rPr lang="en-US" sz="1200" dirty="0"/>
              <a:t>=1,Type=</a:t>
            </a:r>
            <a:r>
              <a:rPr lang="en-US" sz="1200" dirty="0" err="1"/>
              <a:t>Integer,Description</a:t>
            </a:r>
            <a:r>
              <a:rPr lang="en-US" sz="1200" dirty="0"/>
              <a:t>="Approximate read depth; some reads may have been filtered"&gt; </a:t>
            </a:r>
          </a:p>
          <a:p>
            <a:pPr marL="0" indent="0">
              <a:buNone/>
            </a:pPr>
            <a:r>
              <a:rPr lang="en-US" sz="1200" dirty="0"/>
              <a:t> 14 ##INFO=&lt;ID=</a:t>
            </a:r>
            <a:r>
              <a:rPr lang="en-US" sz="1200" dirty="0" err="1"/>
              <a:t>DS,Number</a:t>
            </a:r>
            <a:r>
              <a:rPr lang="en-US" sz="1200" dirty="0"/>
              <a:t>=0,Type=</a:t>
            </a:r>
            <a:r>
              <a:rPr lang="en-US" sz="1200" dirty="0" err="1"/>
              <a:t>Flag,Description</a:t>
            </a:r>
            <a:r>
              <a:rPr lang="en-US" sz="1200" dirty="0"/>
              <a:t>="Were any of the samples </a:t>
            </a:r>
            <a:r>
              <a:rPr lang="en-US" sz="1200" dirty="0" err="1"/>
              <a:t>downsampled</a:t>
            </a:r>
            <a:r>
              <a:rPr lang="en-US" sz="1200" dirty="0"/>
              <a:t>?"&gt; </a:t>
            </a:r>
          </a:p>
          <a:p>
            <a:pPr marL="0" indent="0">
              <a:buNone/>
            </a:pPr>
            <a:r>
              <a:rPr lang="en-US" sz="1200" dirty="0"/>
              <a:t> 15 ##INFO=&lt;ID=</a:t>
            </a:r>
            <a:r>
              <a:rPr lang="en-US" sz="1200" dirty="0" err="1"/>
              <a:t>ExcessHet,Number</a:t>
            </a:r>
            <a:r>
              <a:rPr lang="en-US" sz="1200" dirty="0"/>
              <a:t>=1,Type=</a:t>
            </a:r>
            <a:r>
              <a:rPr lang="en-US" sz="1200" dirty="0" err="1"/>
              <a:t>Float,Description</a:t>
            </a:r>
            <a:r>
              <a:rPr lang="en-US" sz="1200" dirty="0"/>
              <a:t>="</a:t>
            </a:r>
            <a:r>
              <a:rPr lang="en-US" sz="1200" dirty="0" err="1"/>
              <a:t>Phred</a:t>
            </a:r>
            <a:r>
              <a:rPr lang="en-US" sz="1200" dirty="0"/>
              <a:t>-scaled p-value for exact test of excess </a:t>
            </a:r>
            <a:r>
              <a:rPr lang="en-US" sz="1200" dirty="0" err="1"/>
              <a:t>heterozygosity</a:t>
            </a:r>
            <a:r>
              <a:rPr lang="en-US" sz="1200" dirty="0"/>
              <a:t>"&gt; </a:t>
            </a:r>
          </a:p>
          <a:p>
            <a:pPr marL="0" indent="0">
              <a:buNone/>
            </a:pPr>
            <a:r>
              <a:rPr lang="en-US" sz="1200" dirty="0"/>
              <a:t> 16 ##INFO=&lt;ID=</a:t>
            </a:r>
            <a:r>
              <a:rPr lang="en-US" sz="1200" dirty="0" err="1"/>
              <a:t>FS,Number</a:t>
            </a:r>
            <a:r>
              <a:rPr lang="en-US" sz="1200" dirty="0"/>
              <a:t>=1,Type=</a:t>
            </a:r>
            <a:r>
              <a:rPr lang="en-US" sz="1200" dirty="0" err="1"/>
              <a:t>Float,Description</a:t>
            </a:r>
            <a:r>
              <a:rPr lang="en-US" sz="1200" dirty="0"/>
              <a:t>="</a:t>
            </a:r>
            <a:r>
              <a:rPr lang="en-US" sz="1200" dirty="0" err="1"/>
              <a:t>Phred</a:t>
            </a:r>
            <a:r>
              <a:rPr lang="en-US" sz="1200" dirty="0"/>
              <a:t>-scaled p-value using Fisher's exact test to detect strand bias"&gt; </a:t>
            </a:r>
          </a:p>
          <a:p>
            <a:pPr marL="0" indent="0">
              <a:buNone/>
            </a:pPr>
            <a:r>
              <a:rPr lang="en-US" sz="1200" dirty="0"/>
              <a:t> 17 ##INFO=&lt;ID=</a:t>
            </a:r>
            <a:r>
              <a:rPr lang="en-US" sz="1200" dirty="0" err="1"/>
              <a:t>InbreedingCoeff,Number</a:t>
            </a:r>
            <a:r>
              <a:rPr lang="en-US" sz="1200" dirty="0"/>
              <a:t>=1,Type=</a:t>
            </a:r>
            <a:r>
              <a:rPr lang="en-US" sz="1200" dirty="0" err="1"/>
              <a:t>Float,Description</a:t>
            </a:r>
            <a:r>
              <a:rPr lang="en-US" sz="1200" dirty="0"/>
              <a:t>="Inbreeding coefficient as estimated from the genotype likelihoods per-sample when compared against the Hardy-Weinberg expectation"&gt; </a:t>
            </a:r>
          </a:p>
          <a:p>
            <a:pPr marL="0" indent="0">
              <a:buNone/>
            </a:pPr>
            <a:r>
              <a:rPr lang="en-US" sz="1200" dirty="0"/>
              <a:t> 18 ##INFO=&lt;ID=</a:t>
            </a:r>
            <a:r>
              <a:rPr lang="en-US" sz="1200" dirty="0" err="1"/>
              <a:t>MLEAC,Number</a:t>
            </a:r>
            <a:r>
              <a:rPr lang="en-US" sz="1200" dirty="0"/>
              <a:t>=</a:t>
            </a:r>
            <a:r>
              <a:rPr lang="en-US" sz="1200" dirty="0" err="1"/>
              <a:t>A,Type</a:t>
            </a:r>
            <a:r>
              <a:rPr lang="en-US" sz="1200" dirty="0"/>
              <a:t>=</a:t>
            </a:r>
            <a:r>
              <a:rPr lang="en-US" sz="1200" dirty="0" err="1"/>
              <a:t>Integer,Description</a:t>
            </a:r>
            <a:r>
              <a:rPr lang="en-US" sz="1200" dirty="0"/>
              <a:t>="Maximum likelihood expectation (MLE) for the allele counts (not necessarily the same as the AC), for each ALT allele, in the same order as listed"&gt; </a:t>
            </a:r>
          </a:p>
          <a:p>
            <a:pPr marL="0" indent="0">
              <a:buNone/>
            </a:pPr>
            <a:r>
              <a:rPr lang="en-US" sz="1200" dirty="0"/>
              <a:t> 19 ##INFO=&lt;ID=</a:t>
            </a:r>
            <a:r>
              <a:rPr lang="en-US" sz="1200" dirty="0" err="1"/>
              <a:t>MLEAF,Number</a:t>
            </a:r>
            <a:r>
              <a:rPr lang="en-US" sz="1200" dirty="0"/>
              <a:t>=</a:t>
            </a:r>
            <a:r>
              <a:rPr lang="en-US" sz="1200" dirty="0" err="1"/>
              <a:t>A,Type</a:t>
            </a:r>
            <a:r>
              <a:rPr lang="en-US" sz="1200" dirty="0"/>
              <a:t>=</a:t>
            </a:r>
            <a:r>
              <a:rPr lang="en-US" sz="1200" dirty="0" err="1"/>
              <a:t>Float,Description</a:t>
            </a:r>
            <a:r>
              <a:rPr lang="en-US" sz="1200" dirty="0"/>
              <a:t>="Maximum likelihood expectation (MLE) for the allele frequency (not necessarily the same as the AF), for each ALT allele, in the same order as listed"&gt; </a:t>
            </a:r>
          </a:p>
          <a:p>
            <a:pPr marL="0" indent="0">
              <a:buNone/>
            </a:pPr>
            <a:r>
              <a:rPr lang="en-US" sz="1200" dirty="0"/>
              <a:t> 20 ##INFO=&lt;ID=</a:t>
            </a:r>
            <a:r>
              <a:rPr lang="en-US" sz="1200" dirty="0" err="1"/>
              <a:t>MQ,Number</a:t>
            </a:r>
            <a:r>
              <a:rPr lang="en-US" sz="1200" dirty="0"/>
              <a:t>=1,Type=</a:t>
            </a:r>
            <a:r>
              <a:rPr lang="en-US" sz="1200" dirty="0" err="1"/>
              <a:t>Float,Description</a:t>
            </a:r>
            <a:r>
              <a:rPr lang="en-US" sz="1200" dirty="0"/>
              <a:t>="RMS Mapping Quality"&gt; </a:t>
            </a:r>
          </a:p>
          <a:p>
            <a:pPr marL="0" indent="0">
              <a:buNone/>
            </a:pPr>
            <a:r>
              <a:rPr lang="en-US" sz="1200" dirty="0"/>
              <a:t> 21 ##INFO=&lt;ID=</a:t>
            </a:r>
            <a:r>
              <a:rPr lang="en-US" sz="1200" dirty="0" err="1"/>
              <a:t>MQRankSum,Number</a:t>
            </a:r>
            <a:r>
              <a:rPr lang="en-US" sz="1200" dirty="0"/>
              <a:t>=1,Type=</a:t>
            </a:r>
            <a:r>
              <a:rPr lang="en-US" sz="1200" dirty="0" err="1"/>
              <a:t>Float,Description</a:t>
            </a:r>
            <a:r>
              <a:rPr lang="en-US" sz="1200" dirty="0"/>
              <a:t>="Z-score From Wilcoxon rank sum test of Alt vs. Ref read mapping qualities"&gt; </a:t>
            </a:r>
          </a:p>
          <a:p>
            <a:pPr marL="0" indent="0">
              <a:buNone/>
            </a:pPr>
            <a:r>
              <a:rPr lang="en-US" sz="1200" dirty="0"/>
              <a:t> 22 ##INFO=&lt;ID=</a:t>
            </a:r>
            <a:r>
              <a:rPr lang="en-US" sz="1200" dirty="0" err="1"/>
              <a:t>QD,Number</a:t>
            </a:r>
            <a:r>
              <a:rPr lang="en-US" sz="1200" dirty="0"/>
              <a:t>=1,Type=</a:t>
            </a:r>
            <a:r>
              <a:rPr lang="en-US" sz="1200" dirty="0" err="1"/>
              <a:t>Float,Description</a:t>
            </a:r>
            <a:r>
              <a:rPr lang="en-US" sz="1200" dirty="0"/>
              <a:t>="Variant Confidence/Quality by Depth"&gt; </a:t>
            </a:r>
          </a:p>
          <a:p>
            <a:pPr marL="0" indent="0">
              <a:buNone/>
            </a:pPr>
            <a:r>
              <a:rPr lang="en-US" sz="1200" dirty="0"/>
              <a:t> 23 ##INFO=&lt;ID=</a:t>
            </a:r>
            <a:r>
              <a:rPr lang="en-US" sz="1200" dirty="0" err="1"/>
              <a:t>ReadPosRankSum,Number</a:t>
            </a:r>
            <a:r>
              <a:rPr lang="en-US" sz="1200" dirty="0"/>
              <a:t>=1,Type=</a:t>
            </a:r>
            <a:r>
              <a:rPr lang="en-US" sz="1200" dirty="0" err="1"/>
              <a:t>Float,Description</a:t>
            </a:r>
            <a:r>
              <a:rPr lang="en-US" sz="1200" dirty="0"/>
              <a:t>="Z-score from Wilcoxon rank sum test of Alt vs. Ref read position bias"&gt; </a:t>
            </a:r>
          </a:p>
          <a:p>
            <a:pPr marL="0" indent="0">
              <a:buNone/>
            </a:pPr>
            <a:r>
              <a:rPr lang="en-US" sz="1200" dirty="0"/>
              <a:t> 24 ##INFO=&lt;ID=</a:t>
            </a:r>
            <a:r>
              <a:rPr lang="en-US" sz="1200" dirty="0" err="1"/>
              <a:t>SOR,Number</a:t>
            </a:r>
            <a:r>
              <a:rPr lang="en-US" sz="1200" dirty="0"/>
              <a:t>=1,Type=</a:t>
            </a:r>
            <a:r>
              <a:rPr lang="en-US" sz="1200" dirty="0" err="1"/>
              <a:t>Float,Description</a:t>
            </a:r>
            <a:r>
              <a:rPr lang="en-US" sz="1200" dirty="0"/>
              <a:t>="Symmetric Odds Ratio of 2x2 contingency table to detect strand bias"&gt; </a:t>
            </a:r>
          </a:p>
        </p:txBody>
      </p:sp>
    </p:spTree>
    <p:extLst>
      <p:ext uri="{BB962C8B-B14F-4D97-AF65-F5344CB8AC3E}">
        <p14:creationId xmlns:p14="http://schemas.microsoft.com/office/powerpoint/2010/main" val="2437542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Variant filtering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275" y="1359643"/>
            <a:ext cx="8575365" cy="311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$</a:t>
            </a:r>
            <a:r>
              <a:rPr lang="en-US" sz="2000" dirty="0" err="1">
                <a:latin typeface="Courier"/>
                <a:cs typeface="Courier"/>
              </a:rPr>
              <a:t>gatk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SelectVariants</a:t>
            </a:r>
            <a:r>
              <a:rPr lang="en-US" sz="2000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-R ../references/Ecoli_k12_MG1655.fasta \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-V </a:t>
            </a:r>
            <a:r>
              <a:rPr lang="en-US" sz="2000" dirty="0" err="1">
                <a:latin typeface="Courier"/>
                <a:cs typeface="Courier"/>
              </a:rPr>
              <a:t>variants.raw.vcf</a:t>
            </a:r>
            <a:r>
              <a:rPr lang="en-US" sz="2000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-select 'QD &gt;= </a:t>
            </a:r>
            <a:r>
              <a:rPr lang="en-US" sz="2000" dirty="0">
                <a:solidFill>
                  <a:srgbClr val="FF0000"/>
                </a:solidFill>
                <a:latin typeface="Courier"/>
                <a:cs typeface="Courier"/>
              </a:rPr>
              <a:t>10.0</a:t>
            </a:r>
            <a:r>
              <a:rPr lang="en-US" sz="2000" dirty="0">
                <a:latin typeface="Courier"/>
                <a:cs typeface="Courier"/>
              </a:rPr>
              <a:t>' \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-select 'DP &gt;= </a:t>
            </a:r>
            <a:r>
              <a:rPr lang="en-US" sz="2000" dirty="0">
                <a:solidFill>
                  <a:srgbClr val="FF0000"/>
                </a:solidFill>
                <a:latin typeface="Courier"/>
                <a:cs typeface="Courier"/>
              </a:rPr>
              <a:t>10.0</a:t>
            </a:r>
            <a:r>
              <a:rPr lang="en-US" sz="2000" dirty="0">
                <a:latin typeface="Courier"/>
                <a:cs typeface="Courier"/>
              </a:rPr>
              <a:t>' \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--restrict-alleles-to BIALLELIC \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-select-type SNP \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-O </a:t>
            </a:r>
            <a:r>
              <a:rPr lang="en-US" sz="2000" dirty="0" err="1">
                <a:latin typeface="Courier"/>
                <a:cs typeface="Courier"/>
              </a:rPr>
              <a:t>selected.snp.vcf</a:t>
            </a:r>
            <a:r>
              <a:rPr lang="en-US" sz="2000" dirty="0">
                <a:latin typeface="Courier"/>
                <a:cs typeface="Courier"/>
              </a:rPr>
              <a:t> &amp;&gt;</a:t>
            </a:r>
            <a:r>
              <a:rPr lang="en-US" sz="2000" dirty="0" err="1">
                <a:latin typeface="Courier"/>
                <a:cs typeface="Courier"/>
              </a:rPr>
              <a:t>selected.log</a:t>
            </a:r>
            <a:endParaRPr lang="en-US" sz="2000" dirty="0">
              <a:latin typeface="Courier"/>
              <a:cs typeface="Courie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6274" y="4634379"/>
            <a:ext cx="83305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4F6228"/>
                </a:solidFill>
              </a:rPr>
              <a:t>INFO</a:t>
            </a:r>
            <a:r>
              <a:rPr lang="en-US" dirty="0"/>
              <a:t>:</a:t>
            </a:r>
          </a:p>
          <a:p>
            <a:r>
              <a:rPr lang="en-US" dirty="0"/>
              <a:t>AC=1;AF=0.500;AN=2;BaseQRankSum=1.125;DP=39;FS=16.048;MLEAC=1;MLEAF=0.500;MQ=60.00;MQRankSum=0.000;QD=29.53;ReadPosRankSum=-0.506;SOR=1.023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698" y="5939926"/>
            <a:ext cx="529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example: QD: Variant Confidence/Quality by Depth</a:t>
            </a:r>
          </a:p>
        </p:txBody>
      </p:sp>
    </p:spTree>
    <p:extLst>
      <p:ext uri="{BB962C8B-B14F-4D97-AF65-F5344CB8AC3E}">
        <p14:creationId xmlns:p14="http://schemas.microsoft.com/office/powerpoint/2010/main" val="10151944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VCF to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001" y="2031049"/>
            <a:ext cx="8521888" cy="279023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$</a:t>
            </a:r>
            <a:r>
              <a:rPr lang="en-US" dirty="0" err="1">
                <a:latin typeface="Courier"/>
                <a:cs typeface="Courier"/>
              </a:rPr>
              <a:t>gatk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VariantsToTable</a:t>
            </a:r>
            <a:r>
              <a:rPr lang="en-US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-V </a:t>
            </a:r>
            <a:r>
              <a:rPr lang="en-US" dirty="0" err="1">
                <a:latin typeface="Courier"/>
                <a:cs typeface="Courier"/>
              </a:rPr>
              <a:t>selected.snp.vcf</a:t>
            </a:r>
            <a:r>
              <a:rPr lang="en-US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-R ../references/Ecoli_k12_MG1655.fasta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-F CHROM -F POS -F REF -F ALT -F AC -F AF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--genotype-fields "GT"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-O </a:t>
            </a:r>
            <a:r>
              <a:rPr lang="en-US" dirty="0" err="1">
                <a:latin typeface="Courier"/>
                <a:cs typeface="Courier"/>
              </a:rPr>
              <a:t>selected.snp.txt</a:t>
            </a:r>
            <a:r>
              <a:rPr lang="en-US" dirty="0">
                <a:latin typeface="Courier"/>
                <a:cs typeface="Courier"/>
              </a:rPr>
              <a:t> &amp;&gt;var2table.log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047625"/>
            <a:ext cx="5464248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dirty="0">
                <a:solidFill>
                  <a:srgbClr val="FF0000"/>
                </a:solidFill>
              </a:rPr>
              <a:t># Working directory: xxx/Lab08_variants</a:t>
            </a:r>
            <a:r>
              <a:rPr lang="fr-FR" sz="2000" dirty="0">
                <a:solidFill>
                  <a:srgbClr val="FF0000"/>
                </a:solidFill>
                <a:latin typeface="Courier"/>
                <a:cs typeface="Courier"/>
              </a:rPr>
              <a:t>/</a:t>
            </a:r>
            <a:r>
              <a:rPr lang="en-US" sz="2000" dirty="0">
                <a:solidFill>
                  <a:srgbClr val="FF0000"/>
                </a:solidFill>
                <a:latin typeface="Courier"/>
                <a:cs typeface="Courier"/>
              </a:rPr>
              <a:t>GATK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0143" y="5065173"/>
            <a:ext cx="88289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Input: VCF</a:t>
            </a:r>
          </a:p>
          <a:p>
            <a:r>
              <a:rPr lang="en-US" dirty="0"/>
              <a:t># Output: a table format</a:t>
            </a:r>
          </a:p>
          <a:p>
            <a:r>
              <a:rPr lang="en-US" dirty="0"/>
              <a:t># Fields: CHROM	POS	REF	ALT	AC	AF	DH10B.GT	MG1655.GT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# AC(allele counts) AF(Allele frequency)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3591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tview</a:t>
            </a:r>
            <a:r>
              <a:rPr lang="en-US" dirty="0"/>
              <a:t> to check SNPs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6665" y="1312168"/>
            <a:ext cx="8229599" cy="510169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samtools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tview</a:t>
            </a:r>
            <a:r>
              <a:rPr lang="en-US" dirty="0">
                <a:latin typeface="Courier"/>
                <a:cs typeface="Courier"/>
              </a:rPr>
              <a:t> ./data/DH10B.parse.bam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	./references/Ecoli_k12_MG1655.fasta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	-p U00096:1643679</a:t>
            </a: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samtools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tview</a:t>
            </a:r>
            <a:r>
              <a:rPr lang="en-US" dirty="0">
                <a:latin typeface="Courier"/>
                <a:cs typeface="Courier"/>
              </a:rPr>
              <a:t> ./data/MG1655.parse.bam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	./references/Ecoli_k12_MG1655.fasta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	-p U00096:1643679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try  more sites: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1. U00096:1357202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2. U00096:4296380</a:t>
            </a:r>
          </a:p>
        </p:txBody>
      </p:sp>
    </p:spTree>
    <p:extLst>
      <p:ext uri="{BB962C8B-B14F-4D97-AF65-F5344CB8AC3E}">
        <p14:creationId xmlns:p14="http://schemas.microsoft.com/office/powerpoint/2010/main" val="7700001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Beocat</a:t>
            </a:r>
            <a:r>
              <a:rPr lang="en-US" dirty="0"/>
              <a:t> version's </a:t>
            </a:r>
            <a:r>
              <a:rPr lang="en-US" dirty="0" err="1"/>
              <a:t>samtools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566" y="1340914"/>
            <a:ext cx="8655661" cy="327764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latin typeface="Courier"/>
                <a:cs typeface="Courier"/>
              </a:rPr>
              <a:t>module load </a:t>
            </a:r>
            <a:r>
              <a:rPr lang="en-US" sz="2800" dirty="0" err="1">
                <a:latin typeface="Courier"/>
                <a:cs typeface="Courier"/>
              </a:rPr>
              <a:t>SAMtools</a:t>
            </a:r>
            <a:endParaRPr lang="en-US" sz="28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800" dirty="0">
                <a:latin typeface="Courier"/>
                <a:cs typeface="Courier"/>
              </a:rPr>
              <a:t># </a:t>
            </a:r>
            <a:r>
              <a:rPr lang="en-US" sz="2800" dirty="0" err="1">
                <a:latin typeface="Courier"/>
                <a:cs typeface="Courier"/>
              </a:rPr>
              <a:t>tview</a:t>
            </a:r>
            <a:endParaRPr lang="en-US" sz="2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800" dirty="0" err="1">
                <a:latin typeface="Courier"/>
                <a:cs typeface="Courier"/>
              </a:rPr>
              <a:t>samtools</a:t>
            </a:r>
            <a:r>
              <a:rPr lang="en-US" sz="2800" dirty="0">
                <a:latin typeface="Courier"/>
                <a:cs typeface="Courier"/>
              </a:rPr>
              <a:t> </a:t>
            </a:r>
            <a:r>
              <a:rPr lang="en-US" sz="2800" dirty="0" err="1">
                <a:latin typeface="Courier"/>
                <a:cs typeface="Courier"/>
              </a:rPr>
              <a:t>tview</a:t>
            </a:r>
            <a:r>
              <a:rPr lang="en-US" sz="2800" dirty="0">
                <a:latin typeface="Courier"/>
                <a:cs typeface="Courier"/>
              </a:rPr>
              <a:t> ./data/DH10B.parse.bam \</a:t>
            </a:r>
          </a:p>
          <a:p>
            <a:pPr marL="0" indent="0">
              <a:buNone/>
            </a:pPr>
            <a:r>
              <a:rPr lang="en-US" sz="2800" dirty="0">
                <a:latin typeface="Courier"/>
                <a:cs typeface="Courier"/>
              </a:rPr>
              <a:t>	./references/Ecoli_k12_MG1655.fasta \</a:t>
            </a:r>
          </a:p>
          <a:p>
            <a:pPr marL="0" indent="0">
              <a:buNone/>
            </a:pPr>
            <a:r>
              <a:rPr lang="en-US" sz="2800" dirty="0">
                <a:latin typeface="Courier"/>
                <a:cs typeface="Courier"/>
              </a:rPr>
              <a:t>	-p U00096:1643679</a:t>
            </a:r>
          </a:p>
          <a:p>
            <a:pPr marL="0" indent="0">
              <a:buNone/>
            </a:pPr>
            <a:endParaRPr lang="en-US" sz="28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1533368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IGV installation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7465" y="1543636"/>
            <a:ext cx="8229600" cy="1272260"/>
          </a:xfrm>
        </p:spPr>
        <p:txBody>
          <a:bodyPr/>
          <a:lstStyle/>
          <a:p>
            <a:r>
              <a:rPr lang="en-US" dirty="0"/>
              <a:t>Download the software:</a:t>
            </a:r>
          </a:p>
          <a:p>
            <a:pPr marL="0" indent="0">
              <a:buNone/>
            </a:pPr>
            <a:r>
              <a:rPr lang="en-US" dirty="0"/>
              <a:t>https://</a:t>
            </a:r>
            <a:r>
              <a:rPr lang="en-US" dirty="0" err="1"/>
              <a:t>software.broadinstitute.org</a:t>
            </a:r>
            <a:r>
              <a:rPr lang="en-US" dirty="0"/>
              <a:t>/software/</a:t>
            </a:r>
            <a:r>
              <a:rPr lang="en-US" dirty="0" err="1"/>
              <a:t>igv</a:t>
            </a:r>
            <a:r>
              <a:rPr lang="en-US" dirty="0"/>
              <a:t>/download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7465" y="2999722"/>
            <a:ext cx="8229600" cy="21462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Arial"/>
              <a:buChar char="•"/>
            </a:pPr>
            <a:r>
              <a:rPr lang="en-US" sz="2800" dirty="0" err="1"/>
              <a:t>Cyberduck</a:t>
            </a:r>
            <a:r>
              <a:rPr lang="en-US" sz="2800" dirty="0"/>
              <a:t> for data transferring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- reference genome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- bam (</a:t>
            </a:r>
            <a:r>
              <a:rPr lang="en-US" sz="2800" dirty="0" err="1"/>
              <a:t>bam.bai</a:t>
            </a:r>
            <a:r>
              <a:rPr lang="en-US" sz="2800" dirty="0"/>
              <a:t>) files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- </a:t>
            </a:r>
            <a:r>
              <a:rPr lang="en-US" sz="2800" dirty="0" err="1"/>
              <a:t>vcf</a:t>
            </a:r>
            <a:r>
              <a:rPr lang="en-US" sz="2800" dirty="0"/>
              <a:t> files</a:t>
            </a:r>
          </a:p>
        </p:txBody>
      </p:sp>
    </p:spTree>
    <p:extLst>
      <p:ext uri="{BB962C8B-B14F-4D97-AF65-F5344CB8AC3E}">
        <p14:creationId xmlns:p14="http://schemas.microsoft.com/office/powerpoint/2010/main" val="24024356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IGV to check SNPs</a:t>
            </a:r>
          </a:p>
        </p:txBody>
      </p:sp>
      <p:pic>
        <p:nvPicPr>
          <p:cNvPr id="4" name="Content Placeholder 3" descr="Screen Shot 2015-03-25 at 11.46.37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14" r="-1914"/>
          <a:stretch>
            <a:fillRect/>
          </a:stretch>
        </p:blipFill>
        <p:spPr>
          <a:xfrm>
            <a:off x="457200" y="1713196"/>
            <a:ext cx="8229600" cy="4741288"/>
          </a:xfrm>
        </p:spPr>
      </p:pic>
      <p:sp>
        <p:nvSpPr>
          <p:cNvPr id="3" name="TextBox 2"/>
          <p:cNvSpPr txBox="1"/>
          <p:nvPr/>
        </p:nvSpPr>
        <p:spPr>
          <a:xfrm>
            <a:off x="725731" y="1192320"/>
            <a:ext cx="5902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U00096:xxxxxx U00096: </a:t>
            </a:r>
            <a:r>
              <a:rPr lang="en-US" dirty="0" err="1"/>
              <a:t>xxxxxxx</a:t>
            </a:r>
            <a:r>
              <a:rPr lang="en-US" dirty="0"/>
              <a:t> (separated by a blank space)</a:t>
            </a:r>
          </a:p>
        </p:txBody>
      </p:sp>
    </p:spTree>
    <p:extLst>
      <p:ext uri="{BB962C8B-B14F-4D97-AF65-F5344CB8AC3E}">
        <p14:creationId xmlns:p14="http://schemas.microsoft.com/office/powerpoint/2010/main" val="676048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4806"/>
          </a:xfrm>
        </p:spPr>
        <p:txBody>
          <a:bodyPr/>
          <a:lstStyle/>
          <a:p>
            <a:r>
              <a:rPr lang="en-US" dirty="0"/>
              <a:t>Goal of today’s 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8958" y="1935039"/>
            <a:ext cx="6634496" cy="2506081"/>
          </a:xfrm>
        </p:spPr>
        <p:txBody>
          <a:bodyPr>
            <a:normAutofit/>
          </a:bodyPr>
          <a:lstStyle/>
          <a:p>
            <a:r>
              <a:rPr lang="en-US" sz="2800" dirty="0"/>
              <a:t>GATK: variant discovery</a:t>
            </a:r>
          </a:p>
          <a:p>
            <a:r>
              <a:rPr lang="en-US" sz="2800" dirty="0" err="1"/>
              <a:t>tview</a:t>
            </a:r>
            <a:r>
              <a:rPr lang="en-US" sz="2800" dirty="0"/>
              <a:t> to visualize variants</a:t>
            </a:r>
          </a:p>
          <a:p>
            <a:r>
              <a:rPr lang="en-US" sz="2800" dirty="0" err="1"/>
              <a:t>Cyberduck</a:t>
            </a:r>
            <a:r>
              <a:rPr lang="en-US" sz="2800" dirty="0"/>
              <a:t> for data transferring</a:t>
            </a:r>
          </a:p>
          <a:p>
            <a:r>
              <a:rPr lang="en-US" sz="2800" dirty="0"/>
              <a:t>IGV to visualize SNPs</a:t>
            </a:r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96069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6574" y="1450798"/>
            <a:ext cx="7213204" cy="333286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fr-FR" dirty="0"/>
              <a:t># </a:t>
            </a:r>
            <a:r>
              <a:rPr lang="fr-FR" dirty="0" err="1"/>
              <a:t>create</a:t>
            </a:r>
            <a:r>
              <a:rPr lang="fr-FR" dirty="0"/>
              <a:t> a new directory for </a:t>
            </a:r>
            <a:r>
              <a:rPr lang="fr-FR" dirty="0" err="1"/>
              <a:t>today's</a:t>
            </a:r>
            <a:r>
              <a:rPr lang="fr-FR" dirty="0"/>
              <a:t> practice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FR" dirty="0" err="1">
                <a:latin typeface="Courier"/>
                <a:cs typeface="Courier"/>
              </a:rPr>
              <a:t>mkdir</a:t>
            </a:r>
            <a:r>
              <a:rPr lang="fr-FR" dirty="0">
                <a:latin typeface="Courier"/>
                <a:cs typeface="Courier"/>
              </a:rPr>
              <a:t> </a:t>
            </a:r>
            <a:r>
              <a:rPr lang="en-US" dirty="0"/>
              <a:t>Lab08_variants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FR" dirty="0">
                <a:latin typeface="Courier"/>
                <a:cs typeface="Courier"/>
              </a:rPr>
              <a:t>cd </a:t>
            </a:r>
            <a:r>
              <a:rPr lang="en-US" dirty="0"/>
              <a:t>Lab08_variants</a:t>
            </a:r>
            <a:endParaRPr lang="fr-FR" dirty="0">
              <a:latin typeface="Courier"/>
              <a:cs typeface="Courier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dirty="0" err="1">
                <a:latin typeface="Courier"/>
                <a:cs typeface="Courier"/>
              </a:rPr>
              <a:t>mkdir</a:t>
            </a:r>
            <a:r>
              <a:rPr lang="en-US" dirty="0">
                <a:latin typeface="Courier"/>
                <a:cs typeface="Courier"/>
              </a:rPr>
              <a:t> GATK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err="1">
                <a:latin typeface="Courier"/>
                <a:cs typeface="Courier"/>
              </a:rPr>
              <a:t>mkdir</a:t>
            </a:r>
            <a:r>
              <a:rPr lang="en-US" dirty="0">
                <a:latin typeface="Courier"/>
                <a:cs typeface="Courier"/>
              </a:rPr>
              <a:t> references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err="1">
                <a:latin typeface="Courier"/>
                <a:cs typeface="Courier"/>
              </a:rPr>
              <a:t>mkdir</a:t>
            </a:r>
            <a:r>
              <a:rPr lang="en-US" dirty="0">
                <a:latin typeface="Courier"/>
                <a:cs typeface="Courier"/>
              </a:rPr>
              <a:t> data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000764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To-do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9196"/>
            <a:ext cx="8229600" cy="3638680"/>
          </a:xfrm>
        </p:spPr>
        <p:txBody>
          <a:bodyPr>
            <a:normAutofit/>
          </a:bodyPr>
          <a:lstStyle/>
          <a:p>
            <a:r>
              <a:rPr lang="en-US" dirty="0"/>
              <a:t>Discover variants of two </a:t>
            </a:r>
            <a:r>
              <a:rPr lang="en-US" dirty="0" err="1"/>
              <a:t>E.coli</a:t>
            </a:r>
            <a:r>
              <a:rPr lang="en-US" dirty="0"/>
              <a:t> strains DH10B and MG1655 relative to a reference genome</a:t>
            </a:r>
            <a:endParaRPr lang="en-US" sz="1800" dirty="0">
              <a:latin typeface="Courier"/>
              <a:cs typeface="Courier"/>
            </a:endParaRPr>
          </a:p>
          <a:p>
            <a:endParaRPr lang="en-US" dirty="0"/>
          </a:p>
          <a:p>
            <a:r>
              <a:rPr lang="en-US" dirty="0"/>
              <a:t>Reference genome: </a:t>
            </a:r>
            <a:r>
              <a:rPr lang="en-US" dirty="0" err="1"/>
              <a:t>E.coli</a:t>
            </a:r>
            <a:r>
              <a:rPr lang="en-US" dirty="0"/>
              <a:t> K-12 </a:t>
            </a:r>
            <a:r>
              <a:rPr lang="fr-FR" dirty="0"/>
              <a:t>MG1655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Illumina</a:t>
            </a:r>
            <a:r>
              <a:rPr lang="en-US" dirty="0"/>
              <a:t> data sets: DH10B and MG1655</a:t>
            </a:r>
          </a:p>
        </p:txBody>
      </p:sp>
    </p:spTree>
    <p:extLst>
      <p:ext uri="{BB962C8B-B14F-4D97-AF65-F5344CB8AC3E}">
        <p14:creationId xmlns:p14="http://schemas.microsoft.com/office/powerpoint/2010/main" val="2639974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links to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2" y="971021"/>
            <a:ext cx="8175625" cy="549186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/>
              <a:t># </a:t>
            </a:r>
            <a:r>
              <a:rPr lang="en-US" dirty="0" err="1"/>
              <a:t>E.coli</a:t>
            </a:r>
            <a:r>
              <a:rPr lang="en-US" dirty="0"/>
              <a:t> K-12 </a:t>
            </a:r>
            <a:r>
              <a:rPr lang="fr-FR" dirty="0"/>
              <a:t>MG1655 </a:t>
            </a:r>
            <a:r>
              <a:rPr lang="fr-FR" dirty="0" err="1"/>
              <a:t>reference</a:t>
            </a:r>
            <a:endParaRPr lang="en-US" sz="1800" dirty="0">
              <a:latin typeface="Courier"/>
              <a:cs typeface="Courier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>
                <a:latin typeface="Courier"/>
                <a:cs typeface="Courier"/>
              </a:rPr>
              <a:t>cd references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600" dirty="0" err="1">
                <a:latin typeface="Courier"/>
                <a:cs typeface="Courier"/>
              </a:rPr>
              <a:t>ln</a:t>
            </a:r>
            <a:r>
              <a:rPr lang="en-US" sz="1600" dirty="0">
                <a:latin typeface="Courier"/>
                <a:cs typeface="Courier"/>
              </a:rPr>
              <a:t> -s /homes/liu3zhen/teaching/datasets/variants/references/* </a:t>
            </a:r>
            <a:r>
              <a:rPr lang="en-US" sz="1600" b="1" dirty="0">
                <a:solidFill>
                  <a:srgbClr val="FF0000"/>
                </a:solidFill>
                <a:latin typeface="Courier"/>
                <a:cs typeface="Courier"/>
              </a:rPr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>
                <a:latin typeface="Courier"/>
                <a:cs typeface="Courier"/>
              </a:rPr>
              <a:t>cd ..</a:t>
            </a:r>
          </a:p>
          <a:p>
            <a:pPr marL="0" indent="0">
              <a:lnSpc>
                <a:spcPct val="120000"/>
              </a:lnSpc>
              <a:buNone/>
            </a:pPr>
            <a:endParaRPr lang="en-US" sz="1800" dirty="0">
              <a:latin typeface="Courier"/>
              <a:cs typeface="Courier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solidFill>
                  <a:prstClr val="black"/>
                </a:solidFill>
              </a:rPr>
              <a:t># Alignment data</a:t>
            </a:r>
            <a:r>
              <a:rPr lang="en-US" sz="1800" dirty="0">
                <a:latin typeface="Courier"/>
                <a:cs typeface="Courier"/>
              </a:rPr>
              <a:t>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>
                <a:latin typeface="Courier"/>
                <a:cs typeface="Courier"/>
              </a:rPr>
              <a:t>cd data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 err="1">
                <a:latin typeface="Courier"/>
                <a:cs typeface="Courier"/>
              </a:rPr>
              <a:t>ln</a:t>
            </a:r>
            <a:r>
              <a:rPr lang="en-US" sz="1800" dirty="0">
                <a:latin typeface="Courier"/>
                <a:cs typeface="Courier"/>
              </a:rPr>
              <a:t> -s /homes/liu3zhen/teaching/datasets/variants/data/* </a:t>
            </a:r>
            <a:r>
              <a:rPr lang="en-US" sz="1800" b="1" dirty="0">
                <a:solidFill>
                  <a:srgbClr val="FF0000"/>
                </a:solidFill>
                <a:latin typeface="Courier"/>
                <a:cs typeface="Courier"/>
              </a:rPr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>
                <a:latin typeface="Courier"/>
                <a:cs typeface="Courier"/>
              </a:rPr>
              <a:t>cd ..</a:t>
            </a:r>
          </a:p>
          <a:p>
            <a:pPr marL="0" indent="0">
              <a:lnSpc>
                <a:spcPct val="120000"/>
              </a:lnSpc>
              <a:buNone/>
            </a:pPr>
            <a:endParaRPr lang="en-US" sz="1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# DH10B.parse.bam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# DH10B.parse.bam.bai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# MG1655.parse.bam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# MG1655.parse.bam.bai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Courier"/>
              <a:cs typeface="Courier"/>
            </a:endParaRPr>
          </a:p>
          <a:p>
            <a:pPr marL="0" indent="0">
              <a:buNone/>
            </a:pPr>
            <a:endParaRPr lang="en-US" sz="18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274619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BWA alignment (show scripts)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4578" y="1172378"/>
            <a:ext cx="7692222" cy="52104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######################################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### index</a:t>
            </a:r>
          </a:p>
          <a:p>
            <a:pPr marL="0" indent="0">
              <a:buNone/>
            </a:pPr>
            <a:r>
              <a:rPr lang="en-US" sz="1800" dirty="0" err="1">
                <a:latin typeface="Courier New"/>
                <a:cs typeface="Courier New"/>
              </a:rPr>
              <a:t>bwa</a:t>
            </a:r>
            <a:r>
              <a:rPr lang="en-US" sz="1800" dirty="0">
                <a:latin typeface="Courier New"/>
                <a:cs typeface="Courier New"/>
              </a:rPr>
              <a:t> index MG1655.fasta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######################################</a:t>
            </a:r>
          </a:p>
          <a:p>
            <a:pPr marL="0" indent="0">
              <a:buNone/>
            </a:pP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######################################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### alignment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######################################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### specify input files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ref=MG1655.fasta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pe1=x.pair1.fq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pe2=x.pair2.fq</a:t>
            </a:r>
          </a:p>
          <a:p>
            <a:pPr marL="0" indent="0">
              <a:buNone/>
            </a:pP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### alignment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# </a:t>
            </a:r>
            <a:r>
              <a:rPr lang="en-US" sz="1800" dirty="0" err="1">
                <a:latin typeface="Courier New"/>
                <a:cs typeface="Courier New"/>
              </a:rPr>
              <a:t>bwa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err="1">
                <a:latin typeface="Courier New"/>
                <a:cs typeface="Courier New"/>
              </a:rPr>
              <a:t>mem</a:t>
            </a:r>
            <a:r>
              <a:rPr lang="en-US" sz="1800" dirty="0">
                <a:latin typeface="Courier New"/>
                <a:cs typeface="Courier New"/>
              </a:rPr>
              <a:t> -T 40 $ref $pe1 $pe2 1&gt;</a:t>
            </a:r>
            <a:r>
              <a:rPr lang="en-US" sz="1800" dirty="0" err="1">
                <a:latin typeface="Courier New"/>
                <a:cs typeface="Courier New"/>
              </a:rPr>
              <a:t>aln.sam</a:t>
            </a:r>
            <a:r>
              <a:rPr lang="en-US" sz="1800" dirty="0">
                <a:latin typeface="Courier New"/>
                <a:cs typeface="Courier New"/>
              </a:rPr>
              <a:t> 2&gt;</a:t>
            </a:r>
            <a:r>
              <a:rPr lang="en-US" sz="1800" dirty="0" err="1">
                <a:latin typeface="Courier New"/>
                <a:cs typeface="Courier New"/>
              </a:rPr>
              <a:t>aln.log</a:t>
            </a: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FF0000"/>
                </a:solidFill>
                <a:latin typeface="Courier New"/>
                <a:cs typeface="Courier New"/>
              </a:rPr>
              <a:t>bwa</a:t>
            </a:r>
            <a:r>
              <a:rPr lang="en-US" sz="180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Courier New"/>
                <a:cs typeface="Courier New"/>
              </a:rPr>
              <a:t>mem</a:t>
            </a:r>
            <a:r>
              <a:rPr lang="en-US" sz="1800" dirty="0">
                <a:solidFill>
                  <a:srgbClr val="FF0000"/>
                </a:solidFill>
                <a:latin typeface="Courier New"/>
                <a:cs typeface="Courier New"/>
              </a:rPr>
              <a:t> -T 40 </a:t>
            </a:r>
            <a:r>
              <a:rPr lang="en-US" sz="1800" b="1" dirty="0">
                <a:solidFill>
                  <a:srgbClr val="FF0000"/>
                </a:solidFill>
                <a:latin typeface="Courier New"/>
                <a:cs typeface="Courier New"/>
              </a:rPr>
              <a:t>–R </a:t>
            </a:r>
            <a:r>
              <a:rPr lang="fr-FR" sz="1800" dirty="0">
                <a:solidFill>
                  <a:srgbClr val="FF0000"/>
                </a:solidFill>
                <a:latin typeface="Courier New"/>
                <a:cs typeface="Courier New"/>
              </a:rPr>
              <a:t>'</a:t>
            </a:r>
            <a:r>
              <a:rPr lang="fr-FR" sz="1800" b="1" dirty="0">
                <a:solidFill>
                  <a:srgbClr val="FF0000"/>
                </a:solidFill>
                <a:latin typeface="Courier New"/>
                <a:cs typeface="Courier New"/>
              </a:rPr>
              <a:t>@RG\tID:S1\tSM:DH10B</a:t>
            </a:r>
            <a:r>
              <a:rPr lang="fr-FR" sz="1800" dirty="0">
                <a:solidFill>
                  <a:srgbClr val="FF0000"/>
                </a:solidFill>
                <a:latin typeface="Courier New"/>
                <a:cs typeface="Courier New"/>
              </a:rPr>
              <a:t>' </a:t>
            </a:r>
            <a:r>
              <a:rPr lang="en-US" sz="1800" dirty="0">
                <a:solidFill>
                  <a:srgbClr val="FF0000"/>
                </a:solidFill>
                <a:latin typeface="Courier New"/>
                <a:cs typeface="Courier New"/>
              </a:rPr>
              <a:t>$ref $pe1 $pe2 1&gt;</a:t>
            </a:r>
            <a:r>
              <a:rPr lang="en-US" sz="1800" dirty="0" err="1">
                <a:solidFill>
                  <a:srgbClr val="FF0000"/>
                </a:solidFill>
                <a:latin typeface="Courier New"/>
                <a:cs typeface="Courier New"/>
              </a:rPr>
              <a:t>aln.sam</a:t>
            </a:r>
            <a:r>
              <a:rPr lang="en-US" sz="1800" dirty="0">
                <a:solidFill>
                  <a:srgbClr val="FF0000"/>
                </a:solidFill>
                <a:latin typeface="Courier New"/>
                <a:cs typeface="Courier New"/>
              </a:rPr>
              <a:t> 2&gt;</a:t>
            </a:r>
            <a:r>
              <a:rPr lang="en-US" sz="1800" dirty="0" err="1">
                <a:solidFill>
                  <a:srgbClr val="FF0000"/>
                </a:solidFill>
                <a:latin typeface="Courier New"/>
                <a:cs typeface="Courier New"/>
              </a:rPr>
              <a:t>aln.log</a:t>
            </a:r>
            <a:endParaRPr lang="en-US" sz="1800" dirty="0">
              <a:solidFill>
                <a:srgbClr val="FF00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120825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Examine alignments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22213" y="1313016"/>
            <a:ext cx="649511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/>
                <a:cs typeface="Courier"/>
              </a:rPr>
              <a:t>module load </a:t>
            </a:r>
            <a:r>
              <a:rPr lang="en-US" sz="2000" dirty="0" err="1">
                <a:latin typeface="Courier"/>
                <a:cs typeface="Courier"/>
              </a:rPr>
              <a:t>SAMtools</a:t>
            </a:r>
            <a:endParaRPr lang="en-US" sz="2000" dirty="0">
              <a:latin typeface="Courier New"/>
              <a:cs typeface="Courier New"/>
            </a:endParaRPr>
          </a:p>
          <a:p>
            <a:r>
              <a:rPr lang="en-US" sz="2000" dirty="0" err="1">
                <a:latin typeface="Courier New"/>
                <a:cs typeface="Courier New"/>
              </a:rPr>
              <a:t>samtools</a:t>
            </a:r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 err="1">
                <a:latin typeface="Courier New"/>
                <a:cs typeface="Courier New"/>
              </a:rPr>
              <a:t>flagstat</a:t>
            </a:r>
            <a:r>
              <a:rPr lang="en-US" sz="2000" dirty="0">
                <a:latin typeface="Courier New"/>
                <a:cs typeface="Courier New"/>
              </a:rPr>
              <a:t> ./data/DH10B.parse.bam</a:t>
            </a:r>
          </a:p>
          <a:p>
            <a:r>
              <a:rPr lang="en-US" sz="2000" dirty="0" err="1">
                <a:latin typeface="Courier New"/>
                <a:cs typeface="Courier New"/>
              </a:rPr>
              <a:t>samtools</a:t>
            </a:r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 err="1">
                <a:latin typeface="Courier New"/>
                <a:cs typeface="Courier New"/>
              </a:rPr>
              <a:t>flagstat</a:t>
            </a:r>
            <a:r>
              <a:rPr lang="en-US" sz="2000" dirty="0">
                <a:latin typeface="Courier New"/>
                <a:cs typeface="Courier New"/>
              </a:rPr>
              <a:t> ./data/MG1655.parse.bam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22213" y="2492328"/>
            <a:ext cx="6956852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936747 + 0 in total (QC-passed reads + QC-failed reads)</a:t>
            </a:r>
          </a:p>
          <a:p>
            <a:r>
              <a:rPr lang="en-US" sz="1600" dirty="0">
                <a:latin typeface="Courier New"/>
                <a:cs typeface="Courier New"/>
              </a:rPr>
              <a:t>0 + 0 secondary</a:t>
            </a:r>
          </a:p>
          <a:p>
            <a:r>
              <a:rPr lang="en-US" sz="1600" dirty="0">
                <a:latin typeface="Courier New"/>
                <a:cs typeface="Courier New"/>
              </a:rPr>
              <a:t>2 + 0 supplementary</a:t>
            </a:r>
          </a:p>
          <a:p>
            <a:r>
              <a:rPr lang="en-US" sz="1600" dirty="0">
                <a:latin typeface="Courier New"/>
                <a:cs typeface="Courier New"/>
              </a:rPr>
              <a:t>0 + 0 duplicates</a:t>
            </a:r>
          </a:p>
          <a:p>
            <a:r>
              <a:rPr lang="en-US" sz="1600" dirty="0">
                <a:latin typeface="Courier New"/>
                <a:cs typeface="Courier New"/>
              </a:rPr>
              <a:t>936747 + 0 mapped (100.00%:-nan%)</a:t>
            </a:r>
          </a:p>
          <a:p>
            <a:r>
              <a:rPr lang="en-US" sz="1600" dirty="0">
                <a:latin typeface="Courier New"/>
                <a:cs typeface="Courier New"/>
              </a:rPr>
              <a:t>936745 + 0 paired in sequencing</a:t>
            </a:r>
          </a:p>
          <a:p>
            <a:r>
              <a:rPr lang="en-US" sz="1600" dirty="0">
                <a:latin typeface="Courier New"/>
                <a:cs typeface="Courier New"/>
              </a:rPr>
              <a:t>471775 + 0 read1</a:t>
            </a:r>
          </a:p>
          <a:p>
            <a:r>
              <a:rPr lang="en-US" sz="1600" dirty="0">
                <a:latin typeface="Courier New"/>
                <a:cs typeface="Courier New"/>
              </a:rPr>
              <a:t>464970 + 0 read2</a:t>
            </a:r>
          </a:p>
          <a:p>
            <a:r>
              <a:rPr lang="en-US" sz="1600" u="sng" dirty="0">
                <a:latin typeface="Courier New"/>
                <a:cs typeface="Courier New"/>
              </a:rPr>
              <a:t>933933 + 0 properly paired (99.70%:-nan%)</a:t>
            </a:r>
          </a:p>
          <a:p>
            <a:r>
              <a:rPr lang="en-US" sz="1600" dirty="0">
                <a:latin typeface="Courier New"/>
                <a:cs typeface="Courier New"/>
              </a:rPr>
              <a:t>934412 + 0 with itself and mate mapped</a:t>
            </a:r>
          </a:p>
          <a:p>
            <a:r>
              <a:rPr lang="en-US" sz="1600" dirty="0">
                <a:latin typeface="Courier New"/>
                <a:cs typeface="Courier New"/>
              </a:rPr>
              <a:t>2333 + 0 singletons (0.25%:-nan%)</a:t>
            </a:r>
          </a:p>
          <a:p>
            <a:r>
              <a:rPr lang="en-US" sz="1600" dirty="0">
                <a:latin typeface="Courier New"/>
                <a:cs typeface="Courier New"/>
              </a:rPr>
              <a:t>0 + 0 with mate mapped to a different </a:t>
            </a:r>
            <a:r>
              <a:rPr lang="en-US" sz="1600" dirty="0" err="1">
                <a:latin typeface="Courier New"/>
                <a:cs typeface="Courier New"/>
              </a:rPr>
              <a:t>chr</a:t>
            </a:r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>
                <a:latin typeface="Courier New"/>
                <a:cs typeface="Courier New"/>
              </a:rPr>
              <a:t>0 + 0 with mate mapped to a different </a:t>
            </a:r>
            <a:r>
              <a:rPr lang="en-US" sz="1600" dirty="0" err="1">
                <a:latin typeface="Courier New"/>
                <a:cs typeface="Courier New"/>
              </a:rPr>
              <a:t>chr</a:t>
            </a:r>
            <a:r>
              <a:rPr lang="en-US" sz="1600" dirty="0">
                <a:latin typeface="Courier New"/>
                <a:cs typeface="Courier New"/>
              </a:rPr>
              <a:t> (</a:t>
            </a:r>
            <a:r>
              <a:rPr lang="en-US" sz="1600" dirty="0" err="1">
                <a:latin typeface="Courier New"/>
                <a:cs typeface="Courier New"/>
              </a:rPr>
              <a:t>mapQ</a:t>
            </a:r>
            <a:r>
              <a:rPr lang="en-US" sz="1600" dirty="0">
                <a:latin typeface="Courier New"/>
                <a:cs typeface="Courier New"/>
              </a:rPr>
              <a:t>&gt;=5)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3122" y="5887597"/>
            <a:ext cx="38109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tips: </a:t>
            </a:r>
            <a:r>
              <a:rPr lang="en-US" dirty="0" err="1"/>
              <a:t>samtools</a:t>
            </a:r>
            <a:r>
              <a:rPr lang="en-US" dirty="0"/>
              <a:t> flags 147</a:t>
            </a:r>
          </a:p>
          <a:p>
            <a:r>
              <a:rPr lang="en-US" dirty="0"/>
              <a:t>PAIRED,PROPER_PAIR,REVERSE,READ2</a:t>
            </a:r>
          </a:p>
        </p:txBody>
      </p:sp>
    </p:spTree>
    <p:extLst>
      <p:ext uri="{BB962C8B-B14F-4D97-AF65-F5344CB8AC3E}">
        <p14:creationId xmlns:p14="http://schemas.microsoft.com/office/powerpoint/2010/main" val="1323186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255" y="274638"/>
            <a:ext cx="8771849" cy="772987"/>
          </a:xfrm>
        </p:spPr>
        <p:txBody>
          <a:bodyPr/>
          <a:lstStyle/>
          <a:p>
            <a:r>
              <a:rPr lang="en-US" dirty="0"/>
              <a:t>Prior to GATK, the reference genome needs to be indexed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255" y="2002193"/>
            <a:ext cx="8607174" cy="36699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latin typeface="Courier"/>
                <a:cs typeface="Courier"/>
              </a:rPr>
              <a:t>### indexing</a:t>
            </a:r>
          </a:p>
          <a:p>
            <a:pPr marL="0" indent="0">
              <a:buNone/>
            </a:pPr>
            <a:r>
              <a:rPr lang="en-US" sz="2800" dirty="0">
                <a:latin typeface="Courier"/>
                <a:cs typeface="Courier"/>
              </a:rPr>
              <a:t>module load </a:t>
            </a:r>
            <a:r>
              <a:rPr lang="en-US" sz="2800" dirty="0" err="1">
                <a:latin typeface="Courier"/>
                <a:cs typeface="Courier"/>
              </a:rPr>
              <a:t>SAMtools</a:t>
            </a:r>
            <a:endParaRPr lang="en-US" sz="2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800" dirty="0" err="1">
                <a:latin typeface="Courier"/>
                <a:cs typeface="Courier"/>
              </a:rPr>
              <a:t>samtools</a:t>
            </a:r>
            <a:r>
              <a:rPr lang="en-US" sz="2800" dirty="0">
                <a:latin typeface="Courier"/>
                <a:cs typeface="Courier"/>
              </a:rPr>
              <a:t> </a:t>
            </a:r>
            <a:r>
              <a:rPr lang="en-US" sz="2800" dirty="0" err="1">
                <a:latin typeface="Courier"/>
                <a:cs typeface="Courier"/>
              </a:rPr>
              <a:t>dict</a:t>
            </a:r>
            <a:r>
              <a:rPr lang="en-US" sz="2800" dirty="0">
                <a:latin typeface="Courier"/>
                <a:cs typeface="Courier"/>
              </a:rPr>
              <a:t> Ecoli_k12_MG1655.fasta \</a:t>
            </a:r>
          </a:p>
          <a:p>
            <a:pPr marL="0" indent="0">
              <a:buNone/>
            </a:pPr>
            <a:r>
              <a:rPr lang="en-US" sz="2800" dirty="0">
                <a:latin typeface="Courier"/>
                <a:cs typeface="Courier"/>
              </a:rPr>
              <a:t>	&gt; Ecoli_k12_MG1655.dict</a:t>
            </a:r>
          </a:p>
          <a:p>
            <a:pPr marL="0" indent="0">
              <a:buNone/>
            </a:pPr>
            <a:endParaRPr lang="en-US" sz="2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800" dirty="0" err="1">
                <a:latin typeface="Courier"/>
                <a:cs typeface="Courier"/>
              </a:rPr>
              <a:t>samtools</a:t>
            </a:r>
            <a:r>
              <a:rPr lang="en-US" sz="2800" dirty="0">
                <a:latin typeface="Courier"/>
                <a:cs typeface="Courier"/>
              </a:rPr>
              <a:t> </a:t>
            </a:r>
            <a:r>
              <a:rPr lang="en-US" sz="2800" dirty="0" err="1">
                <a:latin typeface="Courier"/>
                <a:cs typeface="Courier"/>
              </a:rPr>
              <a:t>faidx</a:t>
            </a:r>
            <a:r>
              <a:rPr lang="en-US" sz="2800" dirty="0">
                <a:latin typeface="Courier"/>
                <a:cs typeface="Courier"/>
              </a:rPr>
              <a:t> Ecoli_k12_MG1655.fasta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8542" y="1217363"/>
            <a:ext cx="4742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In the directory of "references"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6178" y="5933723"/>
            <a:ext cx="27043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Check the output</a:t>
            </a:r>
          </a:p>
        </p:txBody>
      </p:sp>
    </p:spTree>
    <p:extLst>
      <p:ext uri="{BB962C8B-B14F-4D97-AF65-F5344CB8AC3E}">
        <p14:creationId xmlns:p14="http://schemas.microsoft.com/office/powerpoint/2010/main" val="1274300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53189"/>
            <a:ext cx="8229600" cy="1948874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err="1">
                <a:latin typeface="Courier"/>
                <a:cs typeface="Courier"/>
              </a:rPr>
              <a:t>gatk</a:t>
            </a:r>
            <a:r>
              <a:rPr lang="en-US" sz="1800" dirty="0">
                <a:latin typeface="Courier"/>
                <a:cs typeface="Courier"/>
              </a:rPr>
              <a:t>=/homes/liu3zhen/software/GATK/gatk4/gatk-4.1.0.0/</a:t>
            </a:r>
            <a:r>
              <a:rPr lang="en-US" sz="1800" dirty="0" err="1">
                <a:latin typeface="Courier"/>
                <a:cs typeface="Courier"/>
              </a:rPr>
              <a:t>gatk</a:t>
            </a:r>
            <a:endParaRPr lang="en-US" sz="18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3600" dirty="0">
                <a:latin typeface="Courier"/>
                <a:cs typeface="Courier"/>
              </a:rPr>
              <a:t>$</a:t>
            </a:r>
            <a:r>
              <a:rPr lang="en-US" sz="3600" dirty="0" err="1">
                <a:latin typeface="Courier"/>
                <a:cs typeface="Courier"/>
              </a:rPr>
              <a:t>gatk</a:t>
            </a:r>
            <a:r>
              <a:rPr lang="en-US" sz="3600" dirty="0">
                <a:latin typeface="Courier"/>
                <a:cs typeface="Courier"/>
              </a:rPr>
              <a:t> --list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278055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15006</TotalTime>
  <Words>1712</Words>
  <Application>Microsoft Macintosh PowerPoint</Application>
  <PresentationFormat>On-screen Show (4:3)</PresentationFormat>
  <Paragraphs>198</Paragraphs>
  <Slides>18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Courier</vt:lpstr>
      <vt:lpstr>Courier New</vt:lpstr>
      <vt:lpstr>Office Theme</vt:lpstr>
      <vt:lpstr>Genomic variants  Bioinformatics Applications (PLPTH813)</vt:lpstr>
      <vt:lpstr>Goal of today’s lab</vt:lpstr>
      <vt:lpstr>directories</vt:lpstr>
      <vt:lpstr>To-do analysis</vt:lpstr>
      <vt:lpstr>Make links to data</vt:lpstr>
      <vt:lpstr>BWA alignment (show scripts)</vt:lpstr>
      <vt:lpstr>Examine alignments</vt:lpstr>
      <vt:lpstr>Prior to GATK, the reference genome needs to be indexed</vt:lpstr>
      <vt:lpstr>GATK</vt:lpstr>
      <vt:lpstr>HaplotypeCaller of GATK4</vt:lpstr>
      <vt:lpstr>GATK to SNP discovery</vt:lpstr>
      <vt:lpstr>Notes</vt:lpstr>
      <vt:lpstr>Variant filtering</vt:lpstr>
      <vt:lpstr>VCF to table</vt:lpstr>
      <vt:lpstr>tview to check SNPs</vt:lpstr>
      <vt:lpstr>use Beocat version's samtools</vt:lpstr>
      <vt:lpstr>IGV installation</vt:lpstr>
      <vt:lpstr>IGV to check SNPs</vt:lpstr>
    </vt:vector>
  </TitlesOfParts>
  <Company>Kansas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 Bioinformatics Applications (PLPTH613)</dc:title>
  <dc:creator>Sanzhen Liu</dc:creator>
  <cp:lastModifiedBy>Sanzhen Liu</cp:lastModifiedBy>
  <cp:revision>177</cp:revision>
  <dcterms:created xsi:type="dcterms:W3CDTF">2014-12-15T18:58:14Z</dcterms:created>
  <dcterms:modified xsi:type="dcterms:W3CDTF">2021-03-22T05:28:15Z</dcterms:modified>
</cp:coreProperties>
</file>