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8" r:id="rId4"/>
    <p:sldId id="261" r:id="rId5"/>
    <p:sldId id="260" r:id="rId6"/>
    <p:sldId id="267" r:id="rId7"/>
    <p:sldId id="259" r:id="rId8"/>
    <p:sldId id="275" r:id="rId9"/>
    <p:sldId id="264" r:id="rId10"/>
    <p:sldId id="270" r:id="rId11"/>
    <p:sldId id="273" r:id="rId12"/>
    <p:sldId id="274" r:id="rId13"/>
    <p:sldId id="269" r:id="rId14"/>
    <p:sldId id="25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610"/>
  </p:normalViewPr>
  <p:slideViewPr>
    <p:cSldViewPr snapToGrid="0" snapToObjects="1">
      <p:cViewPr varScale="1">
        <p:scale>
          <a:sx n="80" d="100"/>
          <a:sy n="80" d="100"/>
        </p:scale>
        <p:origin x="2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3/21/21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5</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tol.embl.d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109668"/>
            <a:ext cx="6858000" cy="3138731"/>
          </a:xfrm>
        </p:spPr>
        <p:txBody>
          <a:bodyPr>
            <a:noAutofit/>
          </a:bodyPr>
          <a:lstStyle/>
          <a:p>
            <a:r>
              <a:rPr lang="en-US" sz="2800" dirty="0"/>
              <a:t>Bioinformatics Applications (PLPTH813)</a:t>
            </a:r>
          </a:p>
          <a:p>
            <a:endParaRPr lang="en-US" sz="2800" dirty="0"/>
          </a:p>
          <a:p>
            <a:endParaRPr lang="en-US" sz="2800" dirty="0"/>
          </a:p>
          <a:p>
            <a:r>
              <a:rPr lang="en-US" sz="3200" dirty="0" err="1"/>
              <a:t>Sanzhen</a:t>
            </a:r>
            <a:r>
              <a:rPr lang="en-US" sz="3200" dirty="0"/>
              <a:t> Liu</a:t>
            </a:r>
          </a:p>
          <a:p>
            <a:r>
              <a:rPr lang="en-US" sz="3200" dirty="0"/>
              <a:t>3/23/2021</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pic>
        <p:nvPicPr>
          <p:cNvPr id="6" name="Picture 5" descr="Text&#10;&#10;Description automatically generated">
            <a:extLst>
              <a:ext uri="{FF2B5EF4-FFF2-40B4-BE49-F238E27FC236}">
                <a16:creationId xmlns:a16="http://schemas.microsoft.com/office/drawing/2014/main" id="{3B5B6F05-1DEC-FA4E-B1B0-AE4DB25E3997}"/>
              </a:ext>
            </a:extLst>
          </p:cNvPr>
          <p:cNvPicPr>
            <a:picLocks noChangeAspect="1"/>
          </p:cNvPicPr>
          <p:nvPr/>
        </p:nvPicPr>
        <p:blipFill>
          <a:blip r:embed="rId3"/>
          <a:stretch>
            <a:fillRect/>
          </a:stretch>
        </p:blipFill>
        <p:spPr>
          <a:xfrm>
            <a:off x="2603906" y="2762729"/>
            <a:ext cx="6245100" cy="3856349"/>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1861115"/>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2318312"/>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CBABC5C6-8330-4548-AD72-71A29A8F2AE6}"/>
              </a:ext>
            </a:extLst>
          </p:cNvPr>
          <p:cNvPicPr>
            <a:picLocks noChangeAspect="1"/>
          </p:cNvPicPr>
          <p:nvPr/>
        </p:nvPicPr>
        <p:blipFill>
          <a:blip r:embed="rId3"/>
          <a:stretch>
            <a:fillRect/>
          </a:stretch>
        </p:blipFill>
        <p:spPr>
          <a:xfrm>
            <a:off x="256699" y="3797958"/>
            <a:ext cx="8839200" cy="2768600"/>
          </a:xfrm>
          <a:prstGeom prst="rect">
            <a:avLst/>
          </a:prstGeom>
        </p:spPr>
      </p:pic>
    </p:spTree>
    <p:extLst>
      <p:ext uri="{BB962C8B-B14F-4D97-AF65-F5344CB8AC3E}">
        <p14:creationId xmlns:p14="http://schemas.microsoft.com/office/powerpoint/2010/main" val="382889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744C-C21E-3744-B061-ABE929F0184E}"/>
              </a:ext>
            </a:extLst>
          </p:cNvPr>
          <p:cNvSpPr>
            <a:spLocks noGrp="1"/>
          </p:cNvSpPr>
          <p:nvPr>
            <p:ph type="title"/>
          </p:nvPr>
        </p:nvSpPr>
        <p:spPr>
          <a:xfrm>
            <a:off x="628650" y="365126"/>
            <a:ext cx="7886700" cy="901001"/>
          </a:xfrm>
        </p:spPr>
        <p:txBody>
          <a:bodyPr/>
          <a:lstStyle/>
          <a:p>
            <a:pPr algn="ctr"/>
            <a:r>
              <a:rPr lang="en-US" dirty="0"/>
              <a:t>Output and visualization</a:t>
            </a:r>
          </a:p>
        </p:txBody>
      </p:sp>
      <p:sp>
        <p:nvSpPr>
          <p:cNvPr id="3" name="Content Placeholder 2">
            <a:extLst>
              <a:ext uri="{FF2B5EF4-FFF2-40B4-BE49-F238E27FC236}">
                <a16:creationId xmlns:a16="http://schemas.microsoft.com/office/drawing/2014/main" id="{B8025E2D-84A0-1C4E-8916-4A00B7C7E1DE}"/>
              </a:ext>
            </a:extLst>
          </p:cNvPr>
          <p:cNvSpPr>
            <a:spLocks noGrp="1"/>
          </p:cNvSpPr>
          <p:nvPr>
            <p:ph idx="1"/>
          </p:nvPr>
        </p:nvSpPr>
        <p:spPr>
          <a:xfrm>
            <a:off x="419832" y="5270438"/>
            <a:ext cx="7886700" cy="1140381"/>
          </a:xfrm>
        </p:spPr>
        <p:txBody>
          <a:bodyPr>
            <a:noAutofit/>
          </a:bodyPr>
          <a:lstStyle/>
          <a:p>
            <a:pPr marL="0" indent="0">
              <a:buNone/>
            </a:pPr>
            <a:r>
              <a:rPr lang="en-US" sz="3200" dirty="0"/>
              <a:t>Output tree: SARS_CoV2_isolates.phb</a:t>
            </a:r>
          </a:p>
          <a:p>
            <a:pPr marL="0" indent="0">
              <a:buNone/>
            </a:pPr>
            <a:r>
              <a:rPr lang="en-US" sz="3200" dirty="0"/>
              <a:t>Visualization at </a:t>
            </a:r>
            <a:r>
              <a:rPr lang="en-US" sz="3200" dirty="0">
                <a:hlinkClick r:id="rId2"/>
              </a:rPr>
              <a:t>itol</a:t>
            </a:r>
            <a:endParaRPr lang="en-US" sz="3200" dirty="0"/>
          </a:p>
        </p:txBody>
      </p:sp>
      <p:pic>
        <p:nvPicPr>
          <p:cNvPr id="7" name="Picture 6" descr="Graphical user interface, application&#10;&#10;Description automatically generated with medium confidence">
            <a:extLst>
              <a:ext uri="{FF2B5EF4-FFF2-40B4-BE49-F238E27FC236}">
                <a16:creationId xmlns:a16="http://schemas.microsoft.com/office/drawing/2014/main" id="{708A061B-2452-B04F-8545-108BE7F7AF19}"/>
              </a:ext>
            </a:extLst>
          </p:cNvPr>
          <p:cNvPicPr>
            <a:picLocks noChangeAspect="1"/>
          </p:cNvPicPr>
          <p:nvPr/>
        </p:nvPicPr>
        <p:blipFill>
          <a:blip r:embed="rId3"/>
          <a:stretch>
            <a:fillRect/>
          </a:stretch>
        </p:blipFill>
        <p:spPr>
          <a:xfrm>
            <a:off x="419832" y="1627335"/>
            <a:ext cx="8515350" cy="1440457"/>
          </a:xfrm>
          <a:prstGeom prst="rect">
            <a:avLst/>
          </a:prstGeom>
        </p:spPr>
      </p:pic>
      <p:pic>
        <p:nvPicPr>
          <p:cNvPr id="9" name="Picture 8" descr="A picture containing rectangle&#10;&#10;Description automatically generated">
            <a:extLst>
              <a:ext uri="{FF2B5EF4-FFF2-40B4-BE49-F238E27FC236}">
                <a16:creationId xmlns:a16="http://schemas.microsoft.com/office/drawing/2014/main" id="{5372C716-46DE-A042-AE37-C4B84309716A}"/>
              </a:ext>
            </a:extLst>
          </p:cNvPr>
          <p:cNvPicPr>
            <a:picLocks noChangeAspect="1"/>
          </p:cNvPicPr>
          <p:nvPr/>
        </p:nvPicPr>
        <p:blipFill>
          <a:blip r:embed="rId4"/>
          <a:stretch>
            <a:fillRect/>
          </a:stretch>
        </p:blipFill>
        <p:spPr>
          <a:xfrm>
            <a:off x="419832" y="3429000"/>
            <a:ext cx="8515350" cy="1461737"/>
          </a:xfrm>
          <a:prstGeom prst="rect">
            <a:avLst/>
          </a:prstGeom>
        </p:spPr>
      </p:pic>
    </p:spTree>
    <p:extLst>
      <p:ext uri="{BB962C8B-B14F-4D97-AF65-F5344CB8AC3E}">
        <p14:creationId xmlns:p14="http://schemas.microsoft.com/office/powerpoint/2010/main" val="227599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ape</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49" y="1626332"/>
            <a:ext cx="8362949"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ape analysis</a:t>
            </a:r>
          </a:p>
          <a:p>
            <a:pPr>
              <a:lnSpc>
                <a:spcPct val="150000"/>
              </a:lnSpc>
            </a:pPr>
            <a:r>
              <a:rPr lang="en-US" dirty="0"/>
              <a:t>Construction of a phylogenetic tree using ape</a:t>
            </a:r>
          </a:p>
        </p:txBody>
      </p:sp>
    </p:spTree>
    <p:extLst>
      <p:ext uri="{BB962C8B-B14F-4D97-AF65-F5344CB8AC3E}">
        <p14:creationId xmlns:p14="http://schemas.microsoft.com/office/powerpoint/2010/main" val="121688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Build a tree through Multiple Sequence Alignment</a:t>
            </a:r>
          </a:p>
          <a:p>
            <a:pPr>
              <a:lnSpc>
                <a:spcPct val="150000"/>
              </a:lnSpc>
            </a:pPr>
            <a:r>
              <a:rPr lang="en-US" dirty="0"/>
              <a:t>Built a tree through SNP discovery and R package ape</a:t>
            </a:r>
          </a:p>
        </p:txBody>
      </p:sp>
    </p:spTree>
    <p:extLst>
      <p:ext uri="{BB962C8B-B14F-4D97-AF65-F5344CB8AC3E}">
        <p14:creationId xmlns:p14="http://schemas.microsoft.com/office/powerpoint/2010/main" val="103035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pPr algn="ctr"/>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0"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A0AC-EF30-B045-BB30-D186F07F35DC}"/>
              </a:ext>
            </a:extLst>
          </p:cNvPr>
          <p:cNvSpPr>
            <a:spLocks noGrp="1"/>
          </p:cNvSpPr>
          <p:nvPr>
            <p:ph type="title"/>
          </p:nvPr>
        </p:nvSpPr>
        <p:spPr/>
        <p:txBody>
          <a:bodyPr/>
          <a:lstStyle/>
          <a:p>
            <a:pPr algn="ctr"/>
            <a:r>
              <a:rPr lang="en-US" dirty="0"/>
              <a:t>Genomes downloaded</a:t>
            </a:r>
          </a:p>
        </p:txBody>
      </p:sp>
      <p:sp>
        <p:nvSpPr>
          <p:cNvPr id="3" name="Content Placeholder 2">
            <a:extLst>
              <a:ext uri="{FF2B5EF4-FFF2-40B4-BE49-F238E27FC236}">
                <a16:creationId xmlns:a16="http://schemas.microsoft.com/office/drawing/2014/main" id="{A6DAFD35-AA78-5344-A608-4FDB921499BD}"/>
              </a:ext>
            </a:extLst>
          </p:cNvPr>
          <p:cNvSpPr>
            <a:spLocks noGrp="1"/>
          </p:cNvSpPr>
          <p:nvPr>
            <p:ph idx="1"/>
          </p:nvPr>
        </p:nvSpPr>
        <p:spPr>
          <a:xfrm>
            <a:off x="628650" y="2036640"/>
            <a:ext cx="8163658" cy="3191852"/>
          </a:xfrm>
        </p:spPr>
        <p:txBody>
          <a:bodyPr/>
          <a:lstStyle/>
          <a:p>
            <a:pPr marL="514350" indent="-514350">
              <a:buFont typeface="+mj-lt"/>
              <a:buAutoNum type="arabicPeriod"/>
            </a:pPr>
            <a:r>
              <a:rPr lang="en-US" dirty="0">
                <a:latin typeface="Courier" pitchFamily="2" charset="0"/>
              </a:rPr>
              <a:t>Reference_CN_Wuhan_Jan012020.fasta</a:t>
            </a:r>
          </a:p>
          <a:p>
            <a:pPr marL="514350" indent="-514350">
              <a:buFont typeface="+mj-lt"/>
              <a:buAutoNum type="arabicPeriod"/>
            </a:pPr>
            <a:r>
              <a:rPr lang="en-US" dirty="0">
                <a:latin typeface="Courier" pitchFamily="2" charset="0"/>
              </a:rPr>
              <a:t>MT192773_VN_HCM_Jan222020.fasta</a:t>
            </a:r>
          </a:p>
          <a:p>
            <a:pPr marL="514350" indent="-514350">
              <a:buFont typeface="+mj-lt"/>
              <a:buAutoNum type="arabicPeriod"/>
            </a:pPr>
            <a:r>
              <a:rPr lang="en-US" dirty="0">
                <a:latin typeface="Courier" pitchFamily="2" charset="0"/>
              </a:rPr>
              <a:t>MT422807_US_UF_Mar272020.fasta</a:t>
            </a:r>
          </a:p>
          <a:p>
            <a:pPr marL="514350" indent="-514350">
              <a:buFont typeface="+mj-lt"/>
              <a:buAutoNum type="arabicPeriod"/>
            </a:pPr>
            <a:r>
              <a:rPr lang="en-US" dirty="0">
                <a:latin typeface="Courier" pitchFamily="2" charset="0"/>
              </a:rPr>
              <a:t>MW241178_US_UT_Oct012020.fasta</a:t>
            </a:r>
          </a:p>
          <a:p>
            <a:pPr marL="514350" indent="-514350">
              <a:buFont typeface="+mj-lt"/>
              <a:buAutoNum type="arabicPeriod"/>
            </a:pPr>
            <a:r>
              <a:rPr lang="en-US" dirty="0">
                <a:latin typeface="Courier" pitchFamily="2" charset="0"/>
              </a:rPr>
              <a:t>MW776944_US_NC_Feb142021.fasta</a:t>
            </a:r>
          </a:p>
        </p:txBody>
      </p:sp>
    </p:spTree>
    <p:extLst>
      <p:ext uri="{BB962C8B-B14F-4D97-AF65-F5344CB8AC3E}">
        <p14:creationId xmlns:p14="http://schemas.microsoft.com/office/powerpoint/2010/main" val="137458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F452-D9C1-044A-B667-E3539FB34F61}"/>
              </a:ext>
            </a:extLst>
          </p:cNvPr>
          <p:cNvSpPr>
            <a:spLocks noGrp="1"/>
          </p:cNvSpPr>
          <p:nvPr>
            <p:ph type="title"/>
          </p:nvPr>
        </p:nvSpPr>
        <p:spPr>
          <a:xfrm>
            <a:off x="628649" y="365126"/>
            <a:ext cx="8367069" cy="1325563"/>
          </a:xfrm>
        </p:spPr>
        <p:txBody>
          <a:bodyPr/>
          <a:lstStyle/>
          <a:p>
            <a:r>
              <a:rPr lang="en-US" dirty="0"/>
              <a:t>MSA: multiple sequence alignment</a:t>
            </a:r>
          </a:p>
        </p:txBody>
      </p:sp>
      <p:sp>
        <p:nvSpPr>
          <p:cNvPr id="3" name="Content Placeholder 2">
            <a:extLst>
              <a:ext uri="{FF2B5EF4-FFF2-40B4-BE49-F238E27FC236}">
                <a16:creationId xmlns:a16="http://schemas.microsoft.com/office/drawing/2014/main" id="{DCBF0D94-E805-0345-A2BA-F83BA8E2A764}"/>
              </a:ext>
            </a:extLst>
          </p:cNvPr>
          <p:cNvSpPr>
            <a:spLocks noGrp="1"/>
          </p:cNvSpPr>
          <p:nvPr>
            <p:ph idx="1"/>
          </p:nvPr>
        </p:nvSpPr>
        <p:spPr/>
        <p:txBody>
          <a:bodyPr>
            <a:normAutofit/>
          </a:bodyPr>
          <a:lstStyle/>
          <a:p>
            <a:pPr marL="0" indent="0">
              <a:buNone/>
            </a:pPr>
            <a:r>
              <a:rPr lang="en-US" dirty="0">
                <a:latin typeface="+mj-lt"/>
              </a:rPr>
              <a:t>The publication of </a:t>
            </a:r>
            <a:r>
              <a:rPr lang="en-US" dirty="0" err="1">
                <a:latin typeface="+mj-lt"/>
              </a:rPr>
              <a:t>ClustalW</a:t>
            </a:r>
            <a:r>
              <a:rPr lang="en-US" dirty="0">
                <a:latin typeface="+mj-lt"/>
              </a:rPr>
              <a:t>, a MSA algorithm, is at the 10</a:t>
            </a:r>
            <a:r>
              <a:rPr lang="en-US" baseline="30000" dirty="0">
                <a:latin typeface="+mj-lt"/>
              </a:rPr>
              <a:t>th</a:t>
            </a:r>
            <a:r>
              <a:rPr lang="en-US" dirty="0">
                <a:latin typeface="+mj-lt"/>
              </a:rPr>
              <a:t> most cited scientific papers of all time.</a:t>
            </a:r>
          </a:p>
          <a:p>
            <a:pPr marL="0" indent="0">
              <a:buNone/>
            </a:pPr>
            <a:endParaRPr lang="en-US" dirty="0">
              <a:latin typeface="+mj-lt"/>
            </a:endParaRPr>
          </a:p>
          <a:p>
            <a:pPr marL="0" indent="0">
              <a:buNone/>
            </a:pPr>
            <a:r>
              <a:rPr lang="en-US" dirty="0">
                <a:latin typeface="+mj-lt"/>
              </a:rPr>
              <a:t>MSA applications:</a:t>
            </a:r>
          </a:p>
          <a:p>
            <a:pPr marL="514350" indent="-514350">
              <a:buFont typeface="+mj-lt"/>
              <a:buAutoNum type="arabicPeriod"/>
            </a:pPr>
            <a:r>
              <a:rPr lang="en-US" dirty="0">
                <a:latin typeface="+mj-lt"/>
              </a:rPr>
              <a:t>domain analysis</a:t>
            </a:r>
          </a:p>
          <a:p>
            <a:pPr marL="514350" indent="-514350">
              <a:buFont typeface="+mj-lt"/>
              <a:buAutoNum type="arabicPeriod"/>
            </a:pPr>
            <a:r>
              <a:rPr lang="en-US" dirty="0">
                <a:latin typeface="+mj-lt"/>
              </a:rPr>
              <a:t>motif finding</a:t>
            </a:r>
          </a:p>
          <a:p>
            <a:pPr marL="514350" indent="-514350">
              <a:buFont typeface="+mj-lt"/>
              <a:buAutoNum type="arabicPeriod"/>
            </a:pPr>
            <a:r>
              <a:rPr lang="en-US" dirty="0">
                <a:latin typeface="+mj-lt"/>
              </a:rPr>
              <a:t>phylogenetic reconstruction</a:t>
            </a:r>
          </a:p>
          <a:p>
            <a:pPr marL="514350" indent="-514350">
              <a:buFont typeface="+mj-lt"/>
              <a:buAutoNum type="arabicPeriod"/>
            </a:pPr>
            <a:r>
              <a:rPr lang="en-US" dirty="0">
                <a:latin typeface="+mj-lt"/>
              </a:rPr>
              <a:t>…</a:t>
            </a:r>
          </a:p>
        </p:txBody>
      </p:sp>
    </p:spTree>
    <p:extLst>
      <p:ext uri="{BB962C8B-B14F-4D97-AF65-F5344CB8AC3E}">
        <p14:creationId xmlns:p14="http://schemas.microsoft.com/office/powerpoint/2010/main" val="3995488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2782</TotalTime>
  <Words>502</Words>
  <Application>Microsoft Macintosh PowerPoint</Application>
  <PresentationFormat>On-screen Show (4:3)</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vt:lpstr>
      <vt:lpstr>Office Theme</vt:lpstr>
      <vt:lpstr>Phylogenetic tree practice</vt:lpstr>
      <vt:lpstr>Outline</vt:lpstr>
      <vt:lpstr>COVID-19</vt:lpstr>
      <vt:lpstr>Severe acute respiratory syndrome coronavirus 2 (SARS-CoV2)</vt:lpstr>
      <vt:lpstr>Infection and replication</vt:lpstr>
      <vt:lpstr>Reference genome</vt:lpstr>
      <vt:lpstr>Genetic relationship with other virus</vt:lpstr>
      <vt:lpstr>Genomes downloaded</vt:lpstr>
      <vt:lpstr>MSA: multiple sequence alignment</vt:lpstr>
      <vt:lpstr>Clustalw (/homes/liu3zhen/software/clustalw/clustalw/clustalw2)</vt:lpstr>
      <vt:lpstr>Clustalw (/homes/liu3zhen/software/clustalw/clustalw/clustalw2)</vt:lpstr>
      <vt:lpstr>Output and visualization</vt:lpstr>
      <vt:lpstr>Alignment to a reference, discovery of SNP, and tree construction with ape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27</cp:revision>
  <dcterms:created xsi:type="dcterms:W3CDTF">2021-03-20T23:01:46Z</dcterms:created>
  <dcterms:modified xsi:type="dcterms:W3CDTF">2021-03-22T21:24:04Z</dcterms:modified>
</cp:coreProperties>
</file>