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308" r:id="rId4"/>
    <p:sldId id="321" r:id="rId5"/>
    <p:sldId id="312" r:id="rId6"/>
    <p:sldId id="309" r:id="rId7"/>
    <p:sldId id="310" r:id="rId8"/>
    <p:sldId id="311" r:id="rId9"/>
    <p:sldId id="313" r:id="rId10"/>
    <p:sldId id="314" r:id="rId11"/>
    <p:sldId id="315" r:id="rId12"/>
    <p:sldId id="316" r:id="rId13"/>
    <p:sldId id="318" r:id="rId14"/>
    <p:sldId id="322" r:id="rId15"/>
    <p:sldId id="324" r:id="rId16"/>
    <p:sldId id="317" r:id="rId17"/>
    <p:sldId id="320" r:id="rId18"/>
    <p:sldId id="319" r:id="rId19"/>
    <p:sldId id="32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7" autoAdjust="0"/>
    <p:restoredTop sz="94690" autoAdjust="0"/>
  </p:normalViewPr>
  <p:slideViewPr>
    <p:cSldViewPr snapToGrid="0" snapToObjects="1">
      <p:cViewPr varScale="1">
        <p:scale>
          <a:sx n="177" d="100"/>
          <a:sy n="177" d="100"/>
        </p:scale>
        <p:origin x="-14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>
                <a:latin typeface="Courier"/>
                <a:cs typeface="Courier"/>
              </a:rPr>
              <a:t>plot.phylo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9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Phylogenetic tree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</a:t>
            </a:r>
            <a:r>
              <a:rPr lang="en-US" sz="2800" dirty="0" smtClean="0"/>
              <a:t>/28/2019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 smtClean="0"/>
              <a:t>From DNA sequences to tree</a:t>
            </a:r>
            <a:br>
              <a:rPr lang="en-US" dirty="0" smtClean="0"/>
            </a:br>
            <a:r>
              <a:rPr lang="en-US" dirty="0" smtClean="0"/>
              <a:t>– step1: data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2057976"/>
            <a:ext cx="7835900" cy="2704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"</a:t>
            </a:r>
            <a:r>
              <a:rPr lang="en-US" sz="1600" dirty="0" err="1">
                <a:latin typeface="Courier"/>
                <a:cs typeface="Courier"/>
              </a:rPr>
              <a:t>phylo.data.txt</a:t>
            </a:r>
            <a:r>
              <a:rPr lang="en-US" sz="1600" dirty="0" smtClean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cat(6, 20, "\n", file = 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cat("1", "ATCAGATCGCTTCCGGACGA\n", file = 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>
                <a:latin typeface="Courier"/>
                <a:cs typeface="Courier"/>
              </a:rPr>
              <a:t>, append = 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cat("2", "ATAAGATCGCTACCGGACGA\n", file = 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>
                <a:latin typeface="Courier"/>
                <a:cs typeface="Courier"/>
              </a:rPr>
              <a:t>, append = 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cat("3", "ATCAGATCGCTACCGGAGGA\n", file = 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>
                <a:latin typeface="Courier"/>
                <a:cs typeface="Courier"/>
              </a:rPr>
              <a:t>, append = 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cat("4", "ATAAGATCGCTACCGGAGGA\n", file = 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>
                <a:latin typeface="Courier"/>
                <a:cs typeface="Courier"/>
              </a:rPr>
              <a:t>, append = 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cat("5", "ATAAGATCCCTTGCGGACGT\n", file = 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>
                <a:latin typeface="Courier"/>
                <a:cs typeface="Courier"/>
              </a:rPr>
              <a:t>, append = 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cat("6", "ATCAGATCGCATGCGGACGT\n", file = 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>
                <a:latin typeface="Courier"/>
                <a:cs typeface="Courier"/>
              </a:rPr>
              <a:t>, append = T)</a:t>
            </a:r>
          </a:p>
        </p:txBody>
      </p:sp>
    </p:spTree>
    <p:extLst>
      <p:ext uri="{BB962C8B-B14F-4D97-AF65-F5344CB8AC3E}">
        <p14:creationId xmlns:p14="http://schemas.microsoft.com/office/powerpoint/2010/main" val="160550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 smtClean="0"/>
              <a:t>From DNA sequences to tree</a:t>
            </a:r>
            <a:br>
              <a:rPr lang="en-US" dirty="0" smtClean="0"/>
            </a:br>
            <a:r>
              <a:rPr lang="en-US" dirty="0" smtClean="0"/>
              <a:t>– step2: Distance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019876"/>
            <a:ext cx="8153400" cy="2704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### read data: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dna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&lt;- </a:t>
            </a:r>
            <a:r>
              <a:rPr lang="en-US" sz="1600" dirty="0" err="1">
                <a:latin typeface="Courier"/>
                <a:cs typeface="Courier"/>
              </a:rPr>
              <a:t>read.dna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pd.file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### determine pair-wise distance (matrix</a:t>
            </a:r>
            <a:r>
              <a:rPr lang="en-US" sz="1600" dirty="0" smtClean="0">
                <a:latin typeface="Courier"/>
                <a:cs typeface="Courier"/>
              </a:rPr>
              <a:t>):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dist.matrix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>
                <a:latin typeface="Courier"/>
                <a:cs typeface="Courier"/>
              </a:rPr>
              <a:t>dist.dna</a:t>
            </a:r>
            <a:r>
              <a:rPr lang="en-US" sz="1600" dirty="0">
                <a:latin typeface="Courier"/>
                <a:cs typeface="Courier"/>
              </a:rPr>
              <a:t>(x=</a:t>
            </a:r>
            <a:r>
              <a:rPr lang="en-US" sz="1600" dirty="0" err="1">
                <a:latin typeface="Courier"/>
                <a:cs typeface="Courier"/>
              </a:rPr>
              <a:t>dna</a:t>
            </a:r>
            <a:r>
              <a:rPr lang="en-US" sz="1600" dirty="0">
                <a:latin typeface="Courier"/>
                <a:cs typeface="Courier"/>
              </a:rPr>
              <a:t>, model="RAW"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pairwise.deletion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dist.matrix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518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 smtClean="0"/>
              <a:t>From DNA sequences to tree</a:t>
            </a:r>
            <a:br>
              <a:rPr lang="en-US" dirty="0" smtClean="0"/>
            </a:br>
            <a:r>
              <a:rPr lang="en-US" dirty="0" smtClean="0"/>
              <a:t>– step3: construct tree and 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6152"/>
            <a:ext cx="8115300" cy="2602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neighbor joining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njs.tree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&lt;- </a:t>
            </a:r>
            <a:r>
              <a:rPr lang="en-US" sz="2000" dirty="0" err="1">
                <a:latin typeface="Courier"/>
                <a:cs typeface="Courier"/>
              </a:rPr>
              <a:t>njs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dist.matrix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njs.tree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plotting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plot.phylo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njs.tree</a:t>
            </a:r>
            <a:r>
              <a:rPr lang="en-US" sz="2000" dirty="0">
                <a:latin typeface="Courier"/>
                <a:cs typeface="Courier"/>
              </a:rPr>
              <a:t>, type="</a:t>
            </a:r>
            <a:r>
              <a:rPr lang="en-US" sz="2000" dirty="0" err="1">
                <a:latin typeface="Courier"/>
                <a:cs typeface="Courier"/>
              </a:rPr>
              <a:t>phylogram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=1.5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7189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a </a:t>
            </a:r>
            <a:r>
              <a:rPr lang="en-US" dirty="0" err="1" smtClean="0"/>
              <a:t>Newick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772115"/>
            <a:ext cx="8953500" cy="13257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</a:t>
            </a:r>
            <a:r>
              <a:rPr lang="en-US" dirty="0" err="1">
                <a:latin typeface="Courier"/>
                <a:cs typeface="Courier"/>
              </a:rPr>
              <a:t>newick</a:t>
            </a:r>
            <a:r>
              <a:rPr lang="en-US" dirty="0">
                <a:latin typeface="Courier"/>
                <a:cs typeface="Courier"/>
              </a:rPr>
              <a:t> output</a:t>
            </a:r>
          </a:p>
          <a:p>
            <a:pPr marL="0" indent="0">
              <a:buNone/>
            </a:pPr>
            <a:r>
              <a:rPr lang="en-US" sz="2200" dirty="0" err="1">
                <a:latin typeface="Courier"/>
                <a:cs typeface="Courier"/>
              </a:rPr>
              <a:t>write.tree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njs.tree</a:t>
            </a:r>
            <a:r>
              <a:rPr lang="en-US" sz="2200" dirty="0">
                <a:latin typeface="Courier"/>
                <a:cs typeface="Courier"/>
              </a:rPr>
              <a:t>, file = </a:t>
            </a:r>
            <a:r>
              <a:rPr lang="en-US" sz="2200" dirty="0" smtClean="0">
                <a:latin typeface="Courier"/>
                <a:cs typeface="Courier"/>
              </a:rPr>
              <a:t>"</a:t>
            </a:r>
            <a:r>
              <a:rPr lang="en-US" sz="2200" dirty="0" err="1" smtClean="0">
                <a:latin typeface="Courier"/>
                <a:cs typeface="Courier"/>
              </a:rPr>
              <a:t>example.tree.newick</a:t>
            </a:r>
            <a:r>
              <a:rPr lang="en-US" sz="2200" dirty="0" smtClean="0">
                <a:latin typeface="Courier"/>
                <a:cs typeface="Courier"/>
              </a:rPr>
              <a:t>"</a:t>
            </a:r>
            <a:r>
              <a:rPr lang="en-US" sz="22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653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3645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load tree information to R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td </a:t>
            </a:r>
            <a:r>
              <a:rPr lang="en-US" dirty="0">
                <a:latin typeface="Courier"/>
                <a:cs typeface="Courier"/>
              </a:rPr>
              <a:t>&lt;- </a:t>
            </a:r>
            <a:r>
              <a:rPr lang="en-US" dirty="0" err="1">
                <a:latin typeface="Courier"/>
                <a:cs typeface="Courier"/>
              </a:rPr>
              <a:t>read.tree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"</a:t>
            </a:r>
            <a:r>
              <a:rPr lang="en-US" dirty="0" err="1" smtClean="0">
                <a:latin typeface="Courier"/>
                <a:cs typeface="Courier"/>
              </a:rPr>
              <a:t>example.tree.newick</a:t>
            </a:r>
            <a:r>
              <a:rPr lang="en-US" dirty="0" smtClean="0">
                <a:latin typeface="Courier"/>
                <a:cs typeface="Courier"/>
              </a:rPr>
              <a:t>"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summary</a:t>
            </a:r>
            <a:r>
              <a:rPr lang="en-US" dirty="0" smtClean="0">
                <a:latin typeface="Courier"/>
                <a:cs typeface="Courier"/>
              </a:rPr>
              <a:t>(td)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td$</a:t>
            </a:r>
            <a:r>
              <a:rPr lang="en-US" dirty="0" err="1">
                <a:latin typeface="Courier"/>
                <a:cs typeface="Courier"/>
              </a:rPr>
              <a:t>edge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td$</a:t>
            </a:r>
            <a:r>
              <a:rPr lang="en-US" dirty="0" err="1">
                <a:latin typeface="Courier"/>
                <a:cs typeface="Courier"/>
              </a:rPr>
              <a:t>Nnode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td$</a:t>
            </a:r>
            <a:r>
              <a:rPr lang="en-US" dirty="0" err="1">
                <a:latin typeface="Courier"/>
                <a:cs typeface="Courier"/>
              </a:rPr>
              <a:t>tip.label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td$</a:t>
            </a:r>
            <a:r>
              <a:rPr lang="en-US" dirty="0" err="1">
                <a:latin typeface="Courier"/>
                <a:cs typeface="Courier"/>
              </a:rPr>
              <a:t>edge.length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0882" y="5461442"/>
            <a:ext cx="4997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compare data to the tree (graph)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51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81100"/>
            <a:ext cx="6083300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3100" y="1859340"/>
            <a:ext cx="18161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td$edge</a:t>
            </a:r>
            <a:endParaRPr lang="en-US" dirty="0"/>
          </a:p>
          <a:p>
            <a:r>
              <a:rPr lang="en-US" dirty="0"/>
              <a:t>      [,1] [,2]</a:t>
            </a:r>
          </a:p>
          <a:p>
            <a:r>
              <a:rPr lang="en-US" dirty="0"/>
              <a:t> [1,]    7    1</a:t>
            </a:r>
          </a:p>
          <a:p>
            <a:r>
              <a:rPr lang="en-US" dirty="0"/>
              <a:t> [2,]    7    2</a:t>
            </a:r>
          </a:p>
          <a:p>
            <a:r>
              <a:rPr lang="en-US" dirty="0"/>
              <a:t> [3,]    7    8</a:t>
            </a:r>
          </a:p>
          <a:p>
            <a:r>
              <a:rPr lang="en-US" dirty="0"/>
              <a:t> [4,]    8    9</a:t>
            </a:r>
          </a:p>
          <a:p>
            <a:r>
              <a:rPr lang="en-US" dirty="0"/>
              <a:t> [5,]    9   10</a:t>
            </a:r>
          </a:p>
          <a:p>
            <a:r>
              <a:rPr lang="en-US" dirty="0"/>
              <a:t> [6,]   10    3</a:t>
            </a:r>
          </a:p>
          <a:p>
            <a:r>
              <a:rPr lang="en-US" dirty="0"/>
              <a:t> [7,]   10    4</a:t>
            </a:r>
          </a:p>
          <a:p>
            <a:r>
              <a:rPr lang="en-US" dirty="0"/>
              <a:t> [8,]    9    5</a:t>
            </a:r>
          </a:p>
          <a:p>
            <a:r>
              <a:rPr lang="en-US" dirty="0"/>
              <a:t> [9,]    8   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27305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8000" y="355852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1900" y="185934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7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290" y="5071233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10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706"/>
            <a:ext cx="8445500" cy="1663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/>
              <a:t>color-highlight the tips of "2" and "4"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247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tips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585" y="2037435"/>
            <a:ext cx="812921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ntips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 smtClean="0">
                <a:latin typeface="Courier"/>
                <a:cs typeface="Courier"/>
              </a:rPr>
              <a:t>td$tip.label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#</a:t>
            </a:r>
            <a:r>
              <a:rPr lang="en-US" sz="1600" dirty="0">
                <a:latin typeface="Courier"/>
                <a:cs typeface="Courier"/>
              </a:rPr>
              <a:t>## two tips to be highlighted</a:t>
            </a:r>
          </a:p>
          <a:p>
            <a:r>
              <a:rPr lang="en-US" sz="1600" dirty="0" err="1">
                <a:latin typeface="Courier"/>
                <a:cs typeface="Courier"/>
              </a:rPr>
              <a:t>highlight.tips</a:t>
            </a:r>
            <a:r>
              <a:rPr lang="en-US" sz="1600" dirty="0">
                <a:latin typeface="Courier"/>
                <a:cs typeface="Courier"/>
              </a:rPr>
              <a:t> &lt;- c(</a:t>
            </a:r>
            <a:r>
              <a:rPr lang="en-US" sz="1600" dirty="0" smtClean="0">
                <a:latin typeface="Courier"/>
                <a:cs typeface="Courier"/>
              </a:rPr>
              <a:t>"2"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smtClean="0">
                <a:latin typeface="Courier"/>
                <a:cs typeface="Courier"/>
              </a:rPr>
              <a:t>"4"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### defined colors</a:t>
            </a:r>
          </a:p>
          <a:p>
            <a:r>
              <a:rPr lang="en-US" sz="1600" dirty="0" err="1">
                <a:latin typeface="Courier"/>
                <a:cs typeface="Courier"/>
              </a:rPr>
              <a:t>tip.cols</a:t>
            </a:r>
            <a:r>
              <a:rPr lang="en-US" sz="1600" dirty="0">
                <a:latin typeface="Courier"/>
                <a:cs typeface="Courier"/>
              </a:rPr>
              <a:t> &lt;- rep("grey", length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err="1" smtClean="0">
                <a:latin typeface="Courier"/>
                <a:cs typeface="Courier"/>
              </a:rPr>
              <a:t>ntips</a:t>
            </a:r>
            <a:r>
              <a:rPr lang="en-US" sz="1600" dirty="0">
                <a:latin typeface="Courier"/>
                <a:cs typeface="Courier"/>
              </a:rPr>
              <a:t>))  </a:t>
            </a:r>
          </a:p>
          <a:p>
            <a:r>
              <a:rPr lang="en-US" sz="1600" dirty="0" err="1">
                <a:latin typeface="Courier"/>
                <a:cs typeface="Courier"/>
              </a:rPr>
              <a:t>tip.cols</a:t>
            </a:r>
            <a:r>
              <a:rPr lang="en-US" sz="1600" dirty="0" smtClean="0">
                <a:latin typeface="Courier"/>
                <a:cs typeface="Courier"/>
              </a:rPr>
              <a:t>[</a:t>
            </a:r>
            <a:r>
              <a:rPr lang="en-US" sz="1600" dirty="0" err="1" smtClean="0">
                <a:latin typeface="Courier"/>
                <a:cs typeface="Courier"/>
              </a:rPr>
              <a:t>ntips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%in% </a:t>
            </a:r>
            <a:r>
              <a:rPr lang="en-US" sz="1600" dirty="0" err="1">
                <a:latin typeface="Courier"/>
                <a:cs typeface="Courier"/>
              </a:rPr>
              <a:t>highlight.tips</a:t>
            </a:r>
            <a:r>
              <a:rPr lang="en-US" sz="1600" dirty="0">
                <a:latin typeface="Courier"/>
                <a:cs typeface="Courier"/>
              </a:rPr>
              <a:t>] &lt;- "red"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### plotting</a:t>
            </a:r>
          </a:p>
          <a:p>
            <a:r>
              <a:rPr lang="en-US" sz="1600" dirty="0" err="1">
                <a:latin typeface="Courier"/>
                <a:cs typeface="Courier"/>
              </a:rPr>
              <a:t>plot.phylo</a:t>
            </a:r>
            <a:r>
              <a:rPr lang="en-US" sz="1600" dirty="0" smtClean="0">
                <a:latin typeface="Courier"/>
                <a:cs typeface="Courier"/>
              </a:rPr>
              <a:t>(</a:t>
            </a:r>
            <a:r>
              <a:rPr lang="en-US" sz="1600" dirty="0" smtClean="0">
                <a:latin typeface="Courier"/>
                <a:cs typeface="Courier"/>
              </a:rPr>
              <a:t>td, </a:t>
            </a:r>
            <a:r>
              <a:rPr lang="en-US" sz="1600" dirty="0" err="1">
                <a:latin typeface="Courier"/>
                <a:cs typeface="Courier"/>
              </a:rPr>
              <a:t>cex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smtClean="0">
                <a:latin typeface="Courier"/>
                <a:cs typeface="Courier"/>
              </a:rPr>
              <a:t>2</a:t>
            </a:r>
            <a:r>
              <a:rPr lang="en-US" sz="1600" dirty="0">
                <a:latin typeface="Courier"/>
                <a:cs typeface="Courier"/>
              </a:rPr>
              <a:t>, type = "radial", </a:t>
            </a:r>
            <a:r>
              <a:rPr lang="en-US" sz="1600" dirty="0" err="1">
                <a:latin typeface="Courier"/>
                <a:cs typeface="Courier"/>
              </a:rPr>
              <a:t>no.margin</a:t>
            </a:r>
            <a:r>
              <a:rPr lang="en-US" sz="1600" dirty="0">
                <a:latin typeface="Courier"/>
                <a:cs typeface="Courier"/>
              </a:rPr>
              <a:t> = T, </a:t>
            </a:r>
            <a:r>
              <a:rPr lang="en-US" sz="1600" dirty="0" err="1">
                <a:latin typeface="Courier"/>
                <a:cs typeface="Courier"/>
              </a:rPr>
              <a:t>tip.color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tip.cols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829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1866"/>
            <a:ext cx="8456119" cy="3449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nedges</a:t>
            </a:r>
            <a:r>
              <a:rPr lang="en-US" sz="2000" dirty="0" smtClean="0">
                <a:latin typeface="Courier"/>
                <a:cs typeface="Courier"/>
              </a:rPr>
              <a:t> &lt;- </a:t>
            </a:r>
            <a:r>
              <a:rPr lang="en-US" sz="2000" dirty="0" err="1" smtClean="0">
                <a:latin typeface="Courier"/>
                <a:cs typeface="Courier"/>
              </a:rPr>
              <a:t>td$</a:t>
            </a:r>
            <a:r>
              <a:rPr lang="en-US" sz="2000" dirty="0" err="1" smtClean="0">
                <a:latin typeface="Courier"/>
                <a:cs typeface="Courier"/>
              </a:rPr>
              <a:t>edge</a:t>
            </a:r>
            <a:r>
              <a:rPr lang="en-US" sz="2000" dirty="0" smtClean="0">
                <a:latin typeface="Courier"/>
                <a:cs typeface="Courier"/>
              </a:rPr>
              <a:t> # edge link with leaf and node IDs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 convert leaf IDs to leaf names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leafnode.names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td$tip.label</a:t>
            </a:r>
            <a:r>
              <a:rPr lang="en-US" sz="2000" dirty="0" smtClean="0">
                <a:latin typeface="Courier"/>
                <a:cs typeface="Courier"/>
              </a:rPr>
              <a:t>[</a:t>
            </a:r>
            <a:r>
              <a:rPr lang="en-US" sz="2000" dirty="0" err="1" smtClean="0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[, 2</a:t>
            </a:r>
            <a:r>
              <a:rPr lang="en-US" sz="2000" dirty="0" smtClean="0">
                <a:latin typeface="Courier"/>
                <a:cs typeface="Courier"/>
              </a:rPr>
              <a:t>]]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edge.cols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&lt;- rep("grey", </a:t>
            </a:r>
            <a:r>
              <a:rPr lang="en-US" sz="2000" dirty="0" err="1">
                <a:latin typeface="Courier"/>
                <a:cs typeface="Courier"/>
              </a:rPr>
              <a:t>nrow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edge.cols</a:t>
            </a:r>
            <a:r>
              <a:rPr lang="en-US" sz="1800" dirty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leafnode.names</a:t>
            </a:r>
            <a:r>
              <a:rPr lang="en-US" sz="1800" dirty="0">
                <a:latin typeface="Courier"/>
                <a:cs typeface="Courier"/>
              </a:rPr>
              <a:t>  %in% c("1", "5", "6")] &lt;- "red"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edge.cols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plot.phylo</a:t>
            </a:r>
            <a:r>
              <a:rPr lang="en-US" sz="2000" dirty="0">
                <a:latin typeface="Courier"/>
                <a:cs typeface="Courier"/>
              </a:rPr>
              <a:t>(td,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 = 2, </a:t>
            </a:r>
            <a:r>
              <a:rPr lang="en-US" sz="2000" dirty="0" err="1">
                <a:latin typeface="Courier"/>
                <a:cs typeface="Courier"/>
              </a:rPr>
              <a:t>no.margin</a:t>
            </a:r>
            <a:r>
              <a:rPr lang="en-US" sz="2000" dirty="0">
                <a:latin typeface="Courier"/>
                <a:cs typeface="Courier"/>
              </a:rPr>
              <a:t> = T, </a:t>
            </a:r>
            <a:r>
              <a:rPr lang="en-US" sz="2000" dirty="0" err="1">
                <a:latin typeface="Courier"/>
                <a:cs typeface="Courier"/>
              </a:rPr>
              <a:t>edge.color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err="1">
                <a:latin typeface="Courier"/>
                <a:cs typeface="Courier"/>
              </a:rPr>
              <a:t>edge.cols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endParaRPr lang="is-IS" sz="2000" dirty="0" smtClean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419970"/>
            <a:ext cx="7882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color-highlight the edges (clades) with the tips of  "1", "5", "6"</a:t>
            </a:r>
          </a:p>
        </p:txBody>
      </p:sp>
    </p:spTree>
    <p:extLst>
      <p:ext uri="{BB962C8B-B14F-4D97-AF65-F5344CB8AC3E}">
        <p14:creationId xmlns:p14="http://schemas.microsoft.com/office/powerpoint/2010/main" val="206124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tree of life (</a:t>
            </a:r>
            <a:r>
              <a:rPr lang="en-US" dirty="0" err="1" smtClean="0"/>
              <a:t>iTOL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324" y="1657003"/>
            <a:ext cx="6830030" cy="2311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https://</a:t>
            </a:r>
            <a:r>
              <a:rPr lang="en-US" sz="2800" dirty="0" err="1" smtClean="0"/>
              <a:t>itol.embl.de</a:t>
            </a:r>
            <a:endParaRPr lang="en-US" sz="2800" dirty="0" smtClean="0"/>
          </a:p>
          <a:p>
            <a:r>
              <a:rPr lang="en-US" sz="2800" dirty="0"/>
              <a:t>Input </a:t>
            </a:r>
            <a:r>
              <a:rPr lang="en-US" sz="2800" dirty="0" smtClean="0"/>
              <a:t>data: </a:t>
            </a:r>
            <a:r>
              <a:rPr lang="en-US" sz="2800" dirty="0" err="1" smtClean="0"/>
              <a:t>Newick</a:t>
            </a:r>
            <a:r>
              <a:rPr lang="en-US" sz="2800" dirty="0"/>
              <a:t>, </a:t>
            </a:r>
            <a:r>
              <a:rPr lang="en-US" sz="2800" dirty="0" smtClean="0"/>
              <a:t>Nexus, </a:t>
            </a:r>
            <a:r>
              <a:rPr lang="en-US" sz="2800" dirty="0"/>
              <a:t>and </a:t>
            </a:r>
            <a:r>
              <a:rPr lang="en-US" sz="2800" dirty="0" err="1" smtClean="0"/>
              <a:t>phyloXML</a:t>
            </a:r>
            <a:endParaRPr lang="en-US" sz="2800" dirty="0" smtClean="0"/>
          </a:p>
          <a:p>
            <a:r>
              <a:rPr lang="en-US" sz="2800" dirty="0" smtClean="0"/>
              <a:t>Interactive editing</a:t>
            </a:r>
          </a:p>
          <a:p>
            <a:r>
              <a:rPr lang="en-US" sz="2800" dirty="0" smtClean="0"/>
              <a:t>Output vector graphic images (editable)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9261" y="4671528"/>
            <a:ext cx="4960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itol.embl.de</a:t>
            </a:r>
            <a:r>
              <a:rPr lang="en-US" sz="2400" dirty="0"/>
              <a:t>/</a:t>
            </a:r>
            <a:r>
              <a:rPr lang="en-US" sz="2400" dirty="0" err="1"/>
              <a:t>help.cgi#</a:t>
            </a:r>
            <a:r>
              <a:rPr lang="en-US" sz="2400" dirty="0" err="1" smtClean="0"/>
              <a:t>popup</a:t>
            </a:r>
            <a:endParaRPr lang="en-US" sz="2400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itol.embl.de</a:t>
            </a:r>
            <a:r>
              <a:rPr lang="en-US" sz="2400" dirty="0"/>
              <a:t>/</a:t>
            </a:r>
            <a:r>
              <a:rPr lang="en-US" sz="2400" dirty="0" err="1"/>
              <a:t>video_tutorial.cgi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832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836" y="1801953"/>
            <a:ext cx="7938364" cy="30887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Preparation of variant data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Construction of phylogenetic trees using "ape"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Other software packages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online tools: </a:t>
            </a:r>
            <a:r>
              <a:rPr lang="en-US" sz="2800" dirty="0" err="1" smtClean="0"/>
              <a:t>itol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600" y="2668440"/>
            <a:ext cx="5283200" cy="10408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install.packages</a:t>
            </a:r>
            <a:r>
              <a:rPr lang="en-US" dirty="0">
                <a:latin typeface="Courier"/>
                <a:cs typeface="Courier"/>
              </a:rPr>
              <a:t>("ape")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library</a:t>
            </a:r>
            <a:r>
              <a:rPr lang="en-US" dirty="0">
                <a:latin typeface="Courier"/>
                <a:cs typeface="Courier"/>
              </a:rPr>
              <a:t>("ape")</a:t>
            </a:r>
          </a:p>
        </p:txBody>
      </p:sp>
    </p:spTree>
    <p:extLst>
      <p:ext uri="{BB962C8B-B14F-4D97-AF65-F5344CB8AC3E}">
        <p14:creationId xmlns:p14="http://schemas.microsoft.com/office/powerpoint/2010/main" val="53898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working directory in </a:t>
            </a:r>
            <a:r>
              <a:rPr lang="en-US" dirty="0" err="1" smtClean="0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322" y="2838324"/>
            <a:ext cx="4182244" cy="6191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mkdir</a:t>
            </a:r>
            <a:r>
              <a:rPr lang="en-US" dirty="0" smtClean="0">
                <a:latin typeface="Courier"/>
                <a:cs typeface="Courier"/>
              </a:rPr>
              <a:t> lab09_phylogeny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9713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Newick</a:t>
            </a:r>
            <a:r>
              <a:rPr lang="en-US" dirty="0" smtClean="0"/>
              <a:t> tree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470900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Phylogenetic Tree of 193 HIV-1 Sequences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data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 smtClean="0">
                <a:latin typeface="Courier"/>
                <a:cs typeface="Courier"/>
              </a:rPr>
              <a:t>)  ### load data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hivtree.newick</a:t>
            </a:r>
            <a:r>
              <a:rPr lang="en-US" dirty="0" smtClean="0">
                <a:latin typeface="Courier"/>
                <a:cs typeface="Courier"/>
              </a:rPr>
              <a:t> ### check the </a:t>
            </a:r>
            <a:r>
              <a:rPr lang="en-US" dirty="0" err="1" smtClean="0">
                <a:latin typeface="Courier"/>
                <a:cs typeface="Courier"/>
              </a:rPr>
              <a:t>Newick</a:t>
            </a:r>
            <a:r>
              <a:rPr lang="en-US" dirty="0" smtClean="0">
                <a:latin typeface="Courier"/>
                <a:cs typeface="Courier"/>
              </a:rPr>
              <a:t> format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### output to a file: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cat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, file = "</a:t>
            </a:r>
            <a:r>
              <a:rPr lang="en-US" dirty="0" err="1">
                <a:latin typeface="Courier"/>
                <a:cs typeface="Courier"/>
              </a:rPr>
              <a:t>HIV.tree.newick</a:t>
            </a:r>
            <a:r>
              <a:rPr lang="en-US" dirty="0">
                <a:latin typeface="Courier"/>
                <a:cs typeface="Courier"/>
              </a:rPr>
              <a:t>"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load tree information to R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ht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read.tree</a:t>
            </a:r>
            <a:r>
              <a:rPr lang="en-US" dirty="0">
                <a:latin typeface="Courier"/>
                <a:cs typeface="Courier"/>
              </a:rPr>
              <a:t>("</a:t>
            </a:r>
            <a:r>
              <a:rPr lang="en-US" dirty="0" err="1">
                <a:latin typeface="Courier"/>
                <a:cs typeface="Courier"/>
              </a:rPr>
              <a:t>HIV.tree.newick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82696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data examination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7840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tree data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summary(</a:t>
            </a:r>
            <a:r>
              <a:rPr lang="en-US" dirty="0" err="1">
                <a:latin typeface="Courier"/>
                <a:cs typeface="Courier"/>
              </a:rPr>
              <a:t>ht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edges &lt;- </a:t>
            </a:r>
            <a:r>
              <a:rPr lang="en-US" dirty="0" err="1" smtClean="0">
                <a:latin typeface="Courier"/>
                <a:cs typeface="Courier"/>
              </a:rPr>
              <a:t>ht</a:t>
            </a:r>
            <a:r>
              <a:rPr lang="en-US" dirty="0" err="1">
                <a:latin typeface="Courier"/>
                <a:cs typeface="Courier"/>
              </a:rPr>
              <a:t>$edge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ht$Nnode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tips &lt;- </a:t>
            </a:r>
            <a:r>
              <a:rPr lang="en-US" dirty="0" err="1" smtClean="0">
                <a:latin typeface="Courier"/>
                <a:cs typeface="Courier"/>
              </a:rPr>
              <a:t>ht</a:t>
            </a:r>
            <a:r>
              <a:rPr lang="en-US" dirty="0" err="1">
                <a:latin typeface="Courier"/>
                <a:cs typeface="Courier"/>
              </a:rPr>
              <a:t>$tip.label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edge.lens</a:t>
            </a:r>
            <a:r>
              <a:rPr lang="en-US" dirty="0" smtClean="0">
                <a:latin typeface="Courier"/>
                <a:cs typeface="Courier"/>
              </a:rPr>
              <a:t> &lt;- </a:t>
            </a:r>
            <a:r>
              <a:rPr lang="en-US" dirty="0" err="1" smtClean="0">
                <a:latin typeface="Courier"/>
                <a:cs typeface="Courier"/>
              </a:rPr>
              <a:t>ht</a:t>
            </a:r>
            <a:r>
              <a:rPr lang="en-US" dirty="0" err="1">
                <a:latin typeface="Courier"/>
                <a:cs typeface="Courier"/>
              </a:rPr>
              <a:t>$</a:t>
            </a:r>
            <a:r>
              <a:rPr lang="en-US" dirty="0" err="1" smtClean="0">
                <a:latin typeface="Courier"/>
                <a:cs typeface="Courier"/>
              </a:rPr>
              <a:t>edge.length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>
                <a:latin typeface="Courier"/>
                <a:cs typeface="Courier"/>
              </a:rPr>
              <a:t># head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i="1" dirty="0" smtClean="0">
                <a:latin typeface="Courier"/>
                <a:cs typeface="Courier"/>
              </a:rPr>
              <a:t>summary</a:t>
            </a:r>
            <a:r>
              <a:rPr lang="en-US" dirty="0" smtClean="0">
                <a:latin typeface="Courier"/>
                <a:cs typeface="Courier"/>
              </a:rPr>
              <a:t> to check each data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505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6001"/>
            <a:ext cx="8229600" cy="4273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&gt; head(</a:t>
            </a:r>
            <a:r>
              <a:rPr lang="en-US" sz="2000" dirty="0" smtClean="0">
                <a:latin typeface="Courier"/>
                <a:cs typeface="Courier"/>
              </a:rPr>
              <a:t>edges, 3)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[,1] [,2]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[1,]  194  195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[2,]  195  196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[3,]  196  </a:t>
            </a:r>
            <a:r>
              <a:rPr lang="en-US" sz="2000" dirty="0" smtClean="0">
                <a:latin typeface="Courier"/>
                <a:cs typeface="Courier"/>
              </a:rPr>
              <a:t>197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The </a:t>
            </a:r>
            <a:r>
              <a:rPr lang="en-US" sz="2000" dirty="0">
                <a:latin typeface="Courier"/>
                <a:cs typeface="Courier"/>
              </a:rPr>
              <a:t>matrix edge contains the </a:t>
            </a:r>
            <a:r>
              <a:rPr lang="en-US" sz="2000" dirty="0" smtClean="0">
                <a:latin typeface="Courier"/>
                <a:cs typeface="Courier"/>
              </a:rPr>
              <a:t>beginning (1</a:t>
            </a:r>
            <a:r>
              <a:rPr lang="en-US" sz="2000" baseline="30000" dirty="0" smtClean="0">
                <a:latin typeface="Courier"/>
                <a:cs typeface="Courier"/>
              </a:rPr>
              <a:t>st</a:t>
            </a:r>
            <a:r>
              <a:rPr lang="en-US" sz="2000" dirty="0" smtClean="0">
                <a:latin typeface="Courier"/>
                <a:cs typeface="Courier"/>
              </a:rPr>
              <a:t> column) </a:t>
            </a:r>
            <a:r>
              <a:rPr lang="en-US" sz="2000" dirty="0">
                <a:latin typeface="Courier"/>
                <a:cs typeface="Courier"/>
              </a:rPr>
              <a:t>and </a:t>
            </a:r>
            <a:r>
              <a:rPr lang="en-US" sz="2000" dirty="0" smtClean="0">
                <a:latin typeface="Courier"/>
                <a:cs typeface="Courier"/>
              </a:rPr>
              <a:t>ending (2</a:t>
            </a:r>
            <a:r>
              <a:rPr lang="en-US" sz="2000" baseline="30000" dirty="0" smtClean="0">
                <a:latin typeface="Courier"/>
                <a:cs typeface="Courier"/>
              </a:rPr>
              <a:t>nd</a:t>
            </a:r>
            <a:r>
              <a:rPr lang="en-US" sz="2000" dirty="0" smtClean="0">
                <a:latin typeface="Courier"/>
                <a:cs typeface="Courier"/>
              </a:rPr>
              <a:t> column) </a:t>
            </a:r>
            <a:r>
              <a:rPr lang="en-US" sz="2000" dirty="0">
                <a:latin typeface="Courier"/>
                <a:cs typeface="Courier"/>
              </a:rPr>
              <a:t>node number for all the nodes and tips in the tree. By convention, the tips of the tree are numbered 1 through n for n tips; and the nodes are numbered n + 1 through n + m for m nodes. m = n - 1 for a fully bifurcating tree</a:t>
            </a:r>
            <a:r>
              <a:rPr lang="en-US" sz="2000" dirty="0" smtClean="0">
                <a:latin typeface="Courier"/>
                <a:cs typeface="Courier"/>
              </a:rPr>
              <a:t>.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76884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384876"/>
            <a:ext cx="8026400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plot.phylo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ht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plot.phylo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ht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smtClean="0">
                <a:latin typeface="Courier"/>
                <a:cs typeface="Courier"/>
              </a:rPr>
              <a:t>0.2, </a:t>
            </a:r>
            <a:r>
              <a:rPr lang="en-US" sz="2000" dirty="0">
                <a:latin typeface="Courier"/>
                <a:cs typeface="Courier"/>
              </a:rPr>
              <a:t>type = "radial"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### try different parameters for type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?</a:t>
            </a:r>
            <a:r>
              <a:rPr lang="en-US" sz="2000" dirty="0" err="1" smtClean="0">
                <a:latin typeface="Courier"/>
                <a:cs typeface="Courier"/>
              </a:rPr>
              <a:t>plot.phylo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95051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Highlighted the specified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576"/>
            <a:ext cx="8229600" cy="524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</a:t>
            </a:r>
            <a:r>
              <a:rPr lang="en-US" sz="2000" dirty="0" smtClean="0">
                <a:latin typeface="Courier"/>
                <a:cs typeface="Courier"/>
              </a:rPr>
              <a:t># tips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tips &lt;- </a:t>
            </a:r>
            <a:r>
              <a:rPr lang="en-US" sz="2000" dirty="0" err="1">
                <a:latin typeface="Courier"/>
                <a:cs typeface="Courier"/>
              </a:rPr>
              <a:t>ht$tip.label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head(tips)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two tips to be highlighted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highlight.tips</a:t>
            </a:r>
            <a:r>
              <a:rPr lang="en-US" sz="2000" dirty="0">
                <a:latin typeface="Courier"/>
                <a:cs typeface="Courier"/>
              </a:rPr>
              <a:t> &lt;- c("A97DCKS14", "U97DCKFE267")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defined colors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 &lt;- rep("grey", length(tips))  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[tips %in% </a:t>
            </a:r>
            <a:r>
              <a:rPr lang="en-US" sz="2000" dirty="0" err="1">
                <a:latin typeface="Courier"/>
                <a:cs typeface="Courier"/>
              </a:rPr>
              <a:t>highlight.tips</a:t>
            </a:r>
            <a:r>
              <a:rPr lang="en-US" sz="2000" dirty="0">
                <a:latin typeface="Courier"/>
                <a:cs typeface="Courier"/>
              </a:rPr>
              <a:t>] &lt;- "red"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plot.phylo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ht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 = </a:t>
            </a:r>
            <a:r>
              <a:rPr lang="en-US" sz="2000" dirty="0" smtClean="0">
                <a:latin typeface="Courier"/>
                <a:cs typeface="Courier"/>
              </a:rPr>
              <a:t>0.2, </a:t>
            </a:r>
            <a:r>
              <a:rPr lang="en-US" sz="2000" dirty="0">
                <a:latin typeface="Courier"/>
                <a:cs typeface="Courier"/>
              </a:rPr>
              <a:t>type = "radial", </a:t>
            </a:r>
            <a:r>
              <a:rPr lang="en-US" sz="2000" dirty="0" err="1">
                <a:latin typeface="Courier"/>
                <a:cs typeface="Courier"/>
              </a:rPr>
              <a:t>no.margin</a:t>
            </a:r>
            <a:r>
              <a:rPr lang="en-US" sz="2000" dirty="0">
                <a:latin typeface="Courier"/>
                <a:cs typeface="Courier"/>
              </a:rPr>
              <a:t> = T, </a:t>
            </a:r>
            <a:r>
              <a:rPr lang="en-US" sz="2000" dirty="0" err="1" smtClean="0">
                <a:latin typeface="Courier"/>
                <a:cs typeface="Courier"/>
              </a:rPr>
              <a:t>tip.color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= </a:t>
            </a: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5456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13943</TotalTime>
  <Words>1039</Words>
  <Application>Microsoft Macintosh PowerPoint</Application>
  <PresentationFormat>On-screen Show (4:3)</PresentationFormat>
  <Paragraphs>150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Phylogenetic tree  Bioinformatics Applications (PLPTH813)</vt:lpstr>
      <vt:lpstr>Goal of today’s lab</vt:lpstr>
      <vt:lpstr>package installation</vt:lpstr>
      <vt:lpstr>Create a working directory in Beocat</vt:lpstr>
      <vt:lpstr>Newick tree data</vt:lpstr>
      <vt:lpstr>Tree data examination</vt:lpstr>
      <vt:lpstr>edge data</vt:lpstr>
      <vt:lpstr>Plotting</vt:lpstr>
      <vt:lpstr>Highlighted the specified tips</vt:lpstr>
      <vt:lpstr>From DNA sequences to tree – step1: data formatting</vt:lpstr>
      <vt:lpstr>From DNA sequences to tree – step2: Distance calculation</vt:lpstr>
      <vt:lpstr>From DNA sequences to tree – step3: construct tree and plotting</vt:lpstr>
      <vt:lpstr>output a Newick file</vt:lpstr>
      <vt:lpstr>tree summary</vt:lpstr>
      <vt:lpstr>Tree</vt:lpstr>
      <vt:lpstr>Problems</vt:lpstr>
      <vt:lpstr>Highlight tips</vt:lpstr>
      <vt:lpstr>highlight edges</vt:lpstr>
      <vt:lpstr>Interactive tree of life (iTOL)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162</cp:revision>
  <dcterms:created xsi:type="dcterms:W3CDTF">2014-12-15T18:58:14Z</dcterms:created>
  <dcterms:modified xsi:type="dcterms:W3CDTF">2019-03-30T22:36:30Z</dcterms:modified>
</cp:coreProperties>
</file>