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3" r:id="rId3"/>
    <p:sldId id="309" r:id="rId4"/>
    <p:sldId id="310" r:id="rId5"/>
    <p:sldId id="314" r:id="rId6"/>
    <p:sldId id="283" r:id="rId7"/>
    <p:sldId id="311" r:id="rId8"/>
    <p:sldId id="287" r:id="rId9"/>
    <p:sldId id="312" r:id="rId10"/>
    <p:sldId id="292" r:id="rId11"/>
    <p:sldId id="289" r:id="rId12"/>
    <p:sldId id="328" r:id="rId13"/>
    <p:sldId id="294" r:id="rId14"/>
    <p:sldId id="290" r:id="rId15"/>
    <p:sldId id="288" r:id="rId16"/>
    <p:sldId id="291" r:id="rId17"/>
    <p:sldId id="284" r:id="rId18"/>
    <p:sldId id="298" r:id="rId19"/>
    <p:sldId id="329" r:id="rId20"/>
    <p:sldId id="326" r:id="rId21"/>
    <p:sldId id="299" r:id="rId22"/>
    <p:sldId id="330" r:id="rId23"/>
    <p:sldId id="265" r:id="rId24"/>
    <p:sldId id="301" r:id="rId25"/>
    <p:sldId id="300" r:id="rId26"/>
    <p:sldId id="286" r:id="rId27"/>
    <p:sldId id="306" r:id="rId28"/>
    <p:sldId id="32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0" autoAdjust="0"/>
    <p:restoredTop sz="99331" autoAdjust="0"/>
  </p:normalViewPr>
  <p:slideViewPr>
    <p:cSldViewPr snapToGrid="0" snapToObjects="1">
      <p:cViewPr>
        <p:scale>
          <a:sx n="100" d="100"/>
          <a:sy n="100" d="100"/>
        </p:scale>
        <p:origin x="-4504" y="-1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4" Type="http://schemas.openxmlformats.org/officeDocument/2006/relationships/hyperlink" Target="https://rstudio.beocat.cis.ksu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studio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an.r-project.org/doc/contrib/Short-refcar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2</a:t>
            </a:r>
            <a:r>
              <a:rPr lang="en-US" sz="2800" dirty="0" smtClean="0"/>
              <a:t>/7/2019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subset and modify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 smtClean="0"/>
              <a:t>[c(2, 3)]</a:t>
            </a:r>
          </a:p>
          <a:p>
            <a:pPr marL="0" indent="0">
              <a:buNone/>
            </a:pPr>
            <a:r>
              <a:rPr lang="en-US" dirty="0" smtClean="0"/>
              <a:t>x[x&gt;10]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[3] &lt;- 23.1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&lt;- c(x, 10.9)</a:t>
            </a:r>
          </a:p>
          <a:p>
            <a:pPr marL="0" indent="0">
              <a:buNone/>
            </a:pPr>
            <a:r>
              <a:rPr lang="en-US" dirty="0" smtClean="0"/>
              <a:t>names(x) &lt;- </a:t>
            </a:r>
            <a:r>
              <a:rPr lang="en-US" dirty="0"/>
              <a:t>c("a", "b", "</a:t>
            </a:r>
            <a:r>
              <a:rPr lang="en-US" dirty="0" smtClean="0"/>
              <a:t>c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smtClean="0"/>
              <a:t>d", </a:t>
            </a:r>
            <a:r>
              <a:rPr lang="en-US" dirty="0"/>
              <a:t>"</a:t>
            </a:r>
            <a:r>
              <a:rPr lang="en-US" dirty="0" smtClean="0"/>
              <a:t>e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smtClean="0"/>
              <a:t>f")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and length of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 smtClean="0"/>
              <a:t># numeric, character, logical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 </a:t>
            </a:r>
            <a:r>
              <a:rPr lang="en-US" dirty="0"/>
              <a:t>&lt;- 0:9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igits &lt;- </a:t>
            </a:r>
            <a:r>
              <a:rPr lang="en-US" dirty="0" err="1" smtClean="0"/>
              <a:t>as.character</a:t>
            </a:r>
            <a:r>
              <a:rPr lang="en-US" dirty="0"/>
              <a:t>(z</a:t>
            </a:r>
            <a:r>
              <a:rPr lang="en-US" dirty="0" smtClean="0"/>
              <a:t>)  # convert to character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 &lt;- </a:t>
            </a:r>
            <a:r>
              <a:rPr lang="en-US" dirty="0" err="1" smtClean="0"/>
              <a:t>as.integer</a:t>
            </a:r>
            <a:r>
              <a:rPr lang="en-US" dirty="0"/>
              <a:t>(digits</a:t>
            </a:r>
            <a:r>
              <a:rPr lang="en-US" dirty="0" smtClean="0"/>
              <a:t>) # convert to integer</a:t>
            </a:r>
          </a:p>
          <a:p>
            <a:pPr marL="0" indent="0">
              <a:buNone/>
            </a:pP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ength(z)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ength(z) &lt;- 5  # retain just the first 5 values</a:t>
            </a:r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 smtClean="0"/>
              <a:t>Can a vector contain different types of elements?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c(1, "a")</a:t>
            </a:r>
          </a:p>
          <a:p>
            <a:pPr marL="0" indent="0">
              <a:buNone/>
            </a:pPr>
            <a:r>
              <a:rPr lang="en-US" sz="2800" dirty="0" smtClean="0"/>
              <a:t>c(1, TRUE)</a:t>
            </a:r>
          </a:p>
          <a:p>
            <a:pPr marL="0" indent="0">
              <a:buNone/>
            </a:pPr>
            <a:r>
              <a:rPr lang="en-US" sz="2800" dirty="0" smtClean="0"/>
              <a:t>c(TRUE, "a")</a:t>
            </a:r>
          </a:p>
          <a:p>
            <a:pPr marL="0" indent="0">
              <a:buNone/>
            </a:pPr>
            <a:r>
              <a:rPr lang="en-US" sz="2800" dirty="0" smtClean="0"/>
              <a:t>c(1, "a", TRUE)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 smtClean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statef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</a:t>
            </a:r>
            <a:r>
              <a:rPr lang="en-US" sz="1600" dirty="0" err="1" smtClean="0">
                <a:latin typeface="Courier"/>
                <a:cs typeface="Courier"/>
              </a:rPr>
              <a:t>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levels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</a:t>
            </a:r>
            <a:r>
              <a:rPr lang="en-US" sz="1600" dirty="0" smtClean="0">
                <a:latin typeface="Courier"/>
                <a:cs typeface="Courier"/>
              </a:rPr>
              <a:t>tate2 &lt;- </a:t>
            </a:r>
            <a:r>
              <a:rPr lang="en-US" sz="1600" dirty="0" err="1" smtClean="0">
                <a:latin typeface="Courier"/>
                <a:cs typeface="Courier"/>
              </a:rPr>
              <a:t>as.character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statef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state2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17375E"/>
                </a:solidFill>
              </a:rPr>
              <a:t># factor = regular vector + Levels</a:t>
            </a:r>
            <a:endParaRPr lang="en-US" sz="2000" b="1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 smtClean="0"/>
              <a:t>: a special array with two dimensions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 smtClean="0"/>
              <a:t>by </a:t>
            </a:r>
            <a:r>
              <a:rPr lang="en-US" dirty="0"/>
              <a:t>binding together matrices horizontally, or column-wise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num</a:t>
            </a:r>
            <a:r>
              <a:rPr lang="en-US" sz="1600" dirty="0" smtClean="0">
                <a:latin typeface="Courier"/>
                <a:cs typeface="Courier"/>
              </a:rPr>
              <a:t> &lt;- 1:25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 &lt;- matrix(</a:t>
            </a:r>
            <a:r>
              <a:rPr lang="en-US" sz="1600" dirty="0" err="1" smtClean="0">
                <a:latin typeface="Courier"/>
                <a:cs typeface="Courier"/>
              </a:rPr>
              <a:t>num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nrow</a:t>
            </a:r>
            <a:r>
              <a:rPr lang="en-US" sz="1600" dirty="0" smtClean="0">
                <a:latin typeface="Courier"/>
                <a:cs typeface="Courier"/>
              </a:rPr>
              <a:t>=5, </a:t>
            </a:r>
            <a:r>
              <a:rPr lang="en-US" sz="1600" dirty="0" err="1" smtClean="0">
                <a:latin typeface="Courier"/>
                <a:cs typeface="Courier"/>
              </a:rPr>
              <a:t>byrow</a:t>
            </a:r>
            <a:r>
              <a:rPr lang="en-US" sz="1600" dirty="0" smtClean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 smtClean="0">
                <a:latin typeface="Courier"/>
                <a:cs typeface="Courier"/>
              </a:rPr>
              <a:t>byrow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 smtClean="0">
                <a:latin typeface="Courier"/>
                <a:cs typeface="Courier"/>
              </a:rPr>
              <a:t>nrow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</a:t>
            </a:r>
            <a:r>
              <a:rPr lang="en-US" sz="1600" dirty="0" smtClean="0">
                <a:latin typeface="Courier"/>
                <a:cs typeface="Courier"/>
              </a:rPr>
              <a:t>im(</a:t>
            </a:r>
            <a:r>
              <a:rPr lang="en-US" sz="1600" dirty="0" err="1" smtClean="0">
                <a:latin typeface="Courier"/>
                <a:cs typeface="Courier"/>
              </a:rPr>
              <a:t>numm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list(name="Fred", wife="Mary", </a:t>
            </a:r>
            <a:r>
              <a:rPr lang="en-US" sz="1600" dirty="0" err="1" smtClean="0">
                <a:latin typeface="Courier"/>
                <a:cs typeface="Courier"/>
              </a:rPr>
              <a:t>nkids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3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</a:t>
            </a:r>
            <a:r>
              <a:rPr lang="en-US" sz="1600" dirty="0" smtClean="0">
                <a:latin typeface="Courier"/>
                <a:cs typeface="Courier"/>
              </a:rPr>
              <a:t>]  # </a:t>
            </a:r>
            <a:r>
              <a:rPr lang="en-US" sz="1600" dirty="0" err="1" smtClean="0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</a:t>
            </a:r>
            <a:r>
              <a:rPr lang="en-US" sz="1600" dirty="0" smtClean="0">
                <a:latin typeface="Courier"/>
                <a:cs typeface="Courier"/>
              </a:rPr>
              <a:t>] # first element in the 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lst$name</a:t>
            </a:r>
            <a:r>
              <a:rPr lang="en-US" sz="1600" dirty="0" smtClean="0">
                <a:latin typeface="Courier"/>
                <a:cs typeface="Courier"/>
              </a:rPr>
              <a:t> # the element named “name”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Objects can be any types or modes</a:t>
            </a:r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 smtClean="0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Making a data frame: </a:t>
            </a:r>
            <a:r>
              <a:rPr lang="en-US" b="1" dirty="0" err="1" smtClean="0">
                <a:solidFill>
                  <a:srgbClr val="17375E"/>
                </a:solidFill>
              </a:rPr>
              <a:t>df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endParaRPr lang="en-US" b="1" dirty="0" smtClean="0">
              <a:solidFill>
                <a:srgbClr val="17375E"/>
              </a:solidFill>
            </a:endParaRPr>
          </a:p>
          <a:p>
            <a:r>
              <a:rPr lang="en-US" b="1" dirty="0" smtClean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967" y="3842993"/>
            <a:ext cx="227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</a:t>
            </a:r>
            <a:r>
              <a:rPr lang="en-US" sz="2400" dirty="0" err="1" smtClean="0"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[1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63801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scan()</a:t>
            </a:r>
            <a:r>
              <a:rPr lang="en-US" dirty="0" smtClean="0"/>
              <a:t>: to read data from a file to a vector or list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cat(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err="1" smtClean="0">
                <a:latin typeface="Courier"/>
                <a:cs typeface="Courier"/>
              </a:rPr>
              <a:t>lisa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Jone</a:t>
            </a:r>
            <a:r>
              <a:rPr lang="en-US" sz="2000" dirty="0" smtClean="0">
                <a:latin typeface="Courier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, "</a:t>
            </a:r>
            <a:r>
              <a:rPr lang="en-US" sz="2000" dirty="0" smtClean="0">
                <a:latin typeface="Courier"/>
                <a:cs typeface="Courier"/>
              </a:rPr>
              <a:t>28 21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, file </a:t>
            </a:r>
            <a:r>
              <a:rPr lang="en-US" sz="2000" dirty="0">
                <a:latin typeface="Courier"/>
                <a:cs typeface="Courier"/>
              </a:rPr>
              <a:t>= "</a:t>
            </a:r>
            <a:r>
              <a:rPr lang="en-US" sz="2000" dirty="0" err="1" smtClean="0">
                <a:latin typeface="Courier"/>
                <a:cs typeface="Courier"/>
              </a:rPr>
              <a:t>hrdb.txt</a:t>
            </a:r>
            <a:r>
              <a:rPr lang="en-US" sz="2000" dirty="0" smtClean="0">
                <a:latin typeface="Courier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hr</a:t>
            </a:r>
            <a:r>
              <a:rPr lang="en-US" sz="2000" dirty="0" smtClean="0">
                <a:latin typeface="Courier"/>
                <a:cs typeface="Courier"/>
              </a:rPr>
              <a:t> &lt;- scan(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err="1" smtClean="0">
                <a:latin typeface="Courier"/>
                <a:cs typeface="Courier"/>
              </a:rPr>
              <a:t>hrdb.txt</a:t>
            </a:r>
            <a:r>
              <a:rPr lang="en-US" sz="2000" dirty="0" smtClean="0">
                <a:latin typeface="Courier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, what=character(</a:t>
            </a:r>
            <a:r>
              <a:rPr lang="en-US" sz="2000" dirty="0" smtClean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hr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read.table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  <a:r>
              <a:rPr lang="en-US" dirty="0" smtClean="0"/>
              <a:t>: to read a data frame (table) directly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read.delim</a:t>
            </a:r>
            <a:r>
              <a:rPr lang="en-US" b="1" dirty="0" smtClean="0">
                <a:solidFill>
                  <a:srgbClr val="17375E"/>
                </a:solidFill>
              </a:rPr>
              <a:t>, </a:t>
            </a:r>
            <a:r>
              <a:rPr lang="en-US" b="1" dirty="0" err="1" smtClean="0">
                <a:solidFill>
                  <a:srgbClr val="17375E"/>
                </a:solidFill>
              </a:rPr>
              <a:t>read.csv</a:t>
            </a:r>
            <a:endParaRPr lang="en-US" b="1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 smtClean="0">
                <a:latin typeface="Courier"/>
                <a:cs typeface="Courier"/>
              </a:rPr>
              <a:t>", </a:t>
            </a:r>
            <a:r>
              <a:rPr lang="en-US" sz="2000" dirty="0" err="1" smtClean="0">
                <a:latin typeface="Courier"/>
                <a:cs typeface="Courier"/>
              </a:rPr>
              <a:t>sep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"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</a:t>
            </a:r>
            <a:r>
              <a:rPr lang="en-US" sz="2000" dirty="0" err="1" smtClean="0">
                <a:latin typeface="Courier"/>
                <a:cs typeface="Courier"/>
              </a:rPr>
              <a:t>olnames</a:t>
            </a:r>
            <a:r>
              <a:rPr lang="en-US" sz="2000" dirty="0" smtClean="0">
                <a:latin typeface="Courier"/>
                <a:cs typeface="Courier"/>
              </a:rPr>
              <a:t>(d) &lt;- </a:t>
            </a:r>
            <a:r>
              <a:rPr lang="en-US" sz="2000" dirty="0">
                <a:latin typeface="Courier"/>
                <a:cs typeface="Courier"/>
              </a:rPr>
              <a:t>c("</a:t>
            </a:r>
            <a:r>
              <a:rPr lang="en-US" sz="2000" dirty="0" smtClean="0">
                <a:latin typeface="Courier"/>
                <a:cs typeface="Courier"/>
              </a:rPr>
              <a:t>P1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P2</a:t>
            </a:r>
            <a:r>
              <a:rPr lang="en-US" sz="2000" dirty="0">
                <a:latin typeface="Courier"/>
                <a:cs typeface="Courier"/>
              </a:rPr>
              <a:t>")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write.table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rgbClr val="17375E"/>
                </a:solidFill>
              </a:rPr>
              <a:t>write.csv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17375E"/>
                </a:solidFill>
                <a:latin typeface="Courier"/>
                <a:cs typeface="Courier"/>
              </a:rPr>
              <a:t>#</a:t>
            </a: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 To write a </a:t>
            </a:r>
            <a:r>
              <a:rPr lang="en-US" sz="1900" dirty="0" smtClean="0">
                <a:solidFill>
                  <a:srgbClr val="17375E"/>
                </a:solidFill>
                <a:latin typeface="Courier"/>
                <a:cs typeface="Courier"/>
              </a:rPr>
              <a:t>tab-delimited file:</a:t>
            </a:r>
            <a:endParaRPr lang="en-US" sz="1900" dirty="0">
              <a:solidFill>
                <a:srgbClr val="17375E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 smtClean="0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it-IT" sz="1900" dirty="0" smtClean="0">
                <a:latin typeface="Courier"/>
                <a:cs typeface="Courier"/>
              </a:rPr>
              <a:t>, </a:t>
            </a:r>
            <a:r>
              <a:rPr lang="it-IT" sz="1900" dirty="0">
                <a:latin typeface="Courier"/>
                <a:cs typeface="Courier"/>
              </a:rPr>
              <a:t>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</a:t>
            </a:r>
            <a:r>
              <a:rPr lang="it-IT" sz="1900" dirty="0" smtClean="0">
                <a:latin typeface="Courier"/>
                <a:cs typeface="Courier"/>
              </a:rPr>
              <a:t>file="</a:t>
            </a:r>
            <a:r>
              <a:rPr lang="it-IT" sz="1900" dirty="0" err="1" smtClean="0">
                <a:latin typeface="Courier"/>
                <a:cs typeface="Courier"/>
              </a:rPr>
              <a:t>foo.txt</a:t>
            </a:r>
            <a:r>
              <a:rPr lang="it-IT" sz="1900" dirty="0" smtClean="0">
                <a:latin typeface="Courier"/>
                <a:cs typeface="Courier"/>
              </a:rPr>
              <a:t>"</a:t>
            </a:r>
            <a:r>
              <a:rPr lang="it-IT" sz="1900" dirty="0">
                <a:latin typeface="Courier"/>
                <a:cs typeface="Courier"/>
              </a:rPr>
              <a:t>, </a:t>
            </a:r>
            <a:r>
              <a:rPr lang="it-IT" sz="1900" dirty="0" err="1" smtClean="0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 smtClean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 smtClean="0">
                <a:solidFill>
                  <a:srgbClr val="17375E"/>
                </a:solidFill>
                <a:latin typeface="Courier"/>
                <a:cs typeface="Courier"/>
              </a:rPr>
              <a:t>\t"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, </a:t>
            </a:r>
            <a:r>
              <a:rPr lang="it-IT" sz="1900" dirty="0" err="1" smtClean="0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 smtClean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#</a:t>
            </a:r>
            <a:r>
              <a:rPr lang="en-US" sz="1900" dirty="0">
                <a:latin typeface="Courier"/>
                <a:cs typeface="Courier"/>
              </a:rPr>
              <a:t>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 smtClean="0">
                <a:latin typeface="Courier"/>
                <a:cs typeface="Courier"/>
              </a:rPr>
              <a:t>foo.txt</a:t>
            </a:r>
            <a:r>
              <a:rPr lang="it-IT" sz="1900" dirty="0" smtClean="0">
                <a:latin typeface="Courier"/>
                <a:cs typeface="Courier"/>
              </a:rPr>
              <a:t>"</a:t>
            </a:r>
            <a:r>
              <a:rPr lang="en-US" sz="1900" dirty="0" smtClean="0">
                <a:latin typeface="Courier"/>
                <a:cs typeface="Courier"/>
              </a:rPr>
              <a:t>)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</a:t>
            </a:r>
            <a:r>
              <a:rPr lang="en-US" sz="1900" dirty="0" smtClean="0">
                <a:latin typeface="Courier"/>
                <a:cs typeface="Courier"/>
              </a:rPr>
              <a:t># </a:t>
            </a:r>
            <a:r>
              <a:rPr lang="en-US" sz="1900" dirty="0">
                <a:latin typeface="Courier"/>
                <a:cs typeface="Courier"/>
              </a:rPr>
              <a:t>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 smtClean="0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 smtClean="0">
                <a:latin typeface="Courier"/>
                <a:cs typeface="Courier"/>
              </a:rPr>
              <a:t>, </a:t>
            </a:r>
            <a:r>
              <a:rPr lang="en-US" sz="1900" dirty="0" err="1" smtClean="0">
                <a:latin typeface="Courier"/>
                <a:cs typeface="Courier"/>
              </a:rPr>
              <a:t>row.names</a:t>
            </a:r>
            <a:r>
              <a:rPr lang="en-US" sz="1900" dirty="0" smtClean="0">
                <a:latin typeface="Courier"/>
                <a:cs typeface="Courier"/>
              </a:rPr>
              <a:t>=FALSE)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 smtClean="0"/>
              <a:t>Create a data frame </a:t>
            </a:r>
          </a:p>
          <a:p>
            <a:pPr marL="0" indent="0">
              <a:buNone/>
            </a:pPr>
            <a:r>
              <a:rPr lang="en-US" dirty="0" smtClean="0"/>
              <a:t>three columns: 1. Name 2. Major 3. Gender</a:t>
            </a:r>
          </a:p>
          <a:p>
            <a:pPr marL="0" indent="0">
              <a:buNone/>
            </a:pPr>
            <a:r>
              <a:rPr lang="en-US" dirty="0" smtClean="0"/>
              <a:t>three rows (entries): your neighbors and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 smtClean="0"/>
              <a:t>(e.g., favorite color)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Rstudio</a:t>
            </a:r>
            <a:r>
              <a:rPr lang="en-US" dirty="0" smtClean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your own </a:t>
            </a:r>
            <a:r>
              <a:rPr lang="en-US" dirty="0" smtClean="0"/>
              <a:t>machine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Rstudio</a:t>
            </a:r>
            <a:r>
              <a:rPr lang="en-US" dirty="0" smtClean="0"/>
              <a:t> Desktop)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Download and install </a:t>
            </a:r>
            <a:r>
              <a:rPr lang="en-US" dirty="0" smtClean="0">
                <a:hlinkClick r:id="rId2"/>
              </a:rPr>
              <a:t>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and install </a:t>
            </a:r>
            <a:r>
              <a:rPr lang="en-US" dirty="0" err="1" smtClean="0">
                <a:hlinkClick r:id="rId3"/>
              </a:rPr>
              <a:t>Rstudio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Rstudio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Beocat</a:t>
            </a:r>
            <a:r>
              <a:rPr lang="en-US" dirty="0" smtClean="0"/>
              <a:t> (</a:t>
            </a:r>
            <a:r>
              <a:rPr lang="en-US" dirty="0" err="1" smtClean="0"/>
              <a:t>Rstudio</a:t>
            </a:r>
            <a:r>
              <a:rPr lang="en-US" dirty="0" smtClean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https://rstudio.beocat.cis.ksu.edu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Your KSU ID and password to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nstall.packages</a:t>
            </a:r>
            <a:r>
              <a:rPr lang="en-US" dirty="0" smtClean="0"/>
              <a:t>(</a:t>
            </a:r>
            <a:r>
              <a:rPr lang="en-US" dirty="0"/>
              <a:t>'ggplot2')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smtClean="0"/>
              <a:t>ggplot2</a:t>
            </a:r>
            <a:r>
              <a:rPr lang="en-US" dirty="0"/>
              <a:t>'</a:t>
            </a:r>
            <a:r>
              <a:rPr lang="en-US" dirty="0" smtClean="0"/>
              <a:t>, repos</a:t>
            </a:r>
            <a:r>
              <a:rPr lang="en-US" dirty="0"/>
              <a:t>='</a:t>
            </a:r>
            <a:r>
              <a:rPr lang="en-US" dirty="0">
                <a:hlinkClick r:id="rId2"/>
              </a:rPr>
              <a:t>http://cran.rstudio.com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'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### before using it, run: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library</a:t>
            </a:r>
            <a:r>
              <a:rPr lang="en-US" dirty="0"/>
              <a:t>('</a:t>
            </a:r>
            <a:r>
              <a:rPr lang="en-US" dirty="0" smtClean="0"/>
              <a:t>ggplot2</a:t>
            </a:r>
            <a:r>
              <a:rPr lang="en-US" dirty="0"/>
              <a:t>'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catter plot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</a:t>
            </a:r>
            <a:r>
              <a:rPr lang="en-US" dirty="0" smtClean="0">
                <a:latin typeface="Courier"/>
                <a:cs typeface="Courier"/>
              </a:rPr>
              <a:t>data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</a:t>
            </a:r>
            <a:r>
              <a:rPr lang="en-US" dirty="0" smtClean="0">
                <a:latin typeface="Courier"/>
                <a:cs typeface="Courier"/>
              </a:rPr>
              <a:t>plot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plot</a:t>
            </a:r>
            <a:r>
              <a:rPr lang="en-US" dirty="0">
                <a:latin typeface="Courier"/>
                <a:cs typeface="Courier"/>
              </a:rPr>
              <a:t>(area, pop, main="US States 1977")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label points</a:t>
            </a:r>
          </a:p>
          <a:p>
            <a:r>
              <a:rPr lang="en-US" dirty="0" err="1" smtClean="0">
                <a:latin typeface="Courier"/>
                <a:cs typeface="Courier"/>
              </a:rPr>
              <a:t>state.max.area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 smtClean="0">
                <a:latin typeface="Courier"/>
                <a:cs typeface="Courier"/>
              </a:rPr>
              <a:t>points</a:t>
            </a:r>
            <a:r>
              <a:rPr lang="en-US" dirty="0">
                <a:latin typeface="Courier"/>
                <a:cs typeface="Courier"/>
              </a:rPr>
              <a:t>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pop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</a:t>
            </a:r>
            <a:r>
              <a:rPr lang="en-US" dirty="0">
                <a:latin typeface="Courier"/>
                <a:cs typeface="Courier"/>
              </a:rPr>
              <a:t>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</a:t>
            </a:r>
            <a:r>
              <a:rPr lang="en-US" dirty="0">
                <a:latin typeface="Courier"/>
                <a:cs typeface="Courier"/>
              </a:rPr>
              <a:t>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plot</a:t>
            </a:r>
            <a:r>
              <a:rPr lang="en-US" sz="2400" dirty="0">
                <a:latin typeface="Courier New"/>
                <a:cs typeface="Courier New"/>
              </a:rPr>
              <a:t>(extra ~ group, data = </a:t>
            </a:r>
            <a:r>
              <a:rPr lang="en-US" sz="2400" dirty="0" smtClean="0">
                <a:latin typeface="Courier New"/>
                <a:cs typeface="Courier New"/>
              </a:rPr>
              <a:t>sleep)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boxplot</a:t>
            </a:r>
            <a:r>
              <a:rPr lang="en-US" sz="24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2400" dirty="0" smtClean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sleep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smtClean="0">
                <a:latin typeface="Courier"/>
                <a:cs typeface="Courier"/>
              </a:rPr>
              <a:t>main</a:t>
            </a:r>
            <a:r>
              <a:rPr lang="en-US" sz="1600" dirty="0">
                <a:latin typeface="Courier"/>
                <a:cs typeface="Courier"/>
              </a:rPr>
              <a:t>="US States 1977 Population")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ggplot2 -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5063" y="2347941"/>
            <a:ext cx="7371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shape = cut)</a:t>
            </a:r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gplot2 - </a:t>
            </a:r>
            <a:r>
              <a:rPr lang="en-US" dirty="0" err="1" smtClean="0"/>
              <a:t>geom</a:t>
            </a:r>
            <a:r>
              <a:rPr lang="en-US" dirty="0" smtClean="0"/>
              <a:t> to control plot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166452"/>
            <a:ext cx="6256867" cy="28636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qplot</a:t>
            </a:r>
            <a:r>
              <a:rPr lang="en-US" sz="2000" dirty="0"/>
              <a:t> is not limited to scatterplots, but can produce almost any kind of </a:t>
            </a:r>
            <a:r>
              <a:rPr lang="en-US" sz="2000" dirty="0" smtClean="0"/>
              <a:t>plot by </a:t>
            </a:r>
            <a:r>
              <a:rPr lang="en-US" sz="2000" dirty="0"/>
              <a:t>varying the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geom</a:t>
            </a:r>
            <a:r>
              <a:rPr lang="en-US" sz="2000" dirty="0" smtClean="0"/>
              <a:t> has many options: 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point" draws a</a:t>
            </a:r>
            <a:r>
              <a:rPr lang="en-US" sz="2000" dirty="0" smtClean="0"/>
              <a:t> </a:t>
            </a:r>
            <a:r>
              <a:rPr lang="en-US" sz="2000" dirty="0"/>
              <a:t>scatterplot. This is the </a:t>
            </a:r>
            <a:r>
              <a:rPr lang="en-US" sz="2000" dirty="0" smtClean="0"/>
              <a:t>default.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smooth" fits a smoother to the </a:t>
            </a:r>
            <a:r>
              <a:rPr lang="en-US" sz="2000" dirty="0" smtClean="0"/>
              <a:t>data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boxplot" produces a box-and-whisker </a:t>
            </a:r>
            <a:r>
              <a:rPr lang="en-US" sz="2000" dirty="0" smtClean="0"/>
              <a:t>plot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line" draw lines between the data points.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histogram" draws a </a:t>
            </a:r>
            <a:r>
              <a:rPr lang="en-US" sz="2000" dirty="0" smtClean="0"/>
              <a:t>histogram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bar" makes a bar </a:t>
            </a:r>
            <a:r>
              <a:rPr lang="en-US" sz="2000" dirty="0" smtClean="0"/>
              <a:t>chart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9467" y="4995334"/>
            <a:ext cx="794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# Adding a smooth </a:t>
            </a:r>
            <a:r>
              <a:rPr lang="en-US" sz="2400" b="1" dirty="0">
                <a:solidFill>
                  <a:srgbClr val="17375E"/>
                </a:solidFill>
              </a:rPr>
              <a:t>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err="1">
                <a:latin typeface="Courier"/>
                <a:cs typeface="Courier"/>
              </a:rPr>
              <a:t>dsmall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nchar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nchar</a:t>
            </a:r>
            <a:r>
              <a:rPr lang="en-US" dirty="0" smtClean="0"/>
              <a:t>(</a:t>
            </a:r>
            <a:r>
              <a:rPr lang="en-US" dirty="0" err="1" smtClean="0"/>
              <a:t>cvec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data of “</a:t>
            </a:r>
            <a:r>
              <a:rPr lang="en-US" sz="2000" dirty="0" err="1" smtClean="0">
                <a:latin typeface="Courier"/>
                <a:cs typeface="Courier"/>
              </a:rPr>
              <a:t>cvec</a:t>
            </a:r>
            <a:r>
              <a:rPr lang="en-US" sz="2000" dirty="0" smtClean="0">
                <a:latin typeface="Courier"/>
                <a:cs typeface="Courier"/>
              </a:rPr>
              <a:t>”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gsub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gsub</a:t>
            </a:r>
            <a:r>
              <a:rPr lang="en-US" dirty="0" smtClean="0"/>
              <a:t>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</a:t>
            </a:r>
            <a:r>
              <a:rPr lang="en-US" sz="2400" dirty="0" err="1" smtClean="0">
                <a:latin typeface="Courier"/>
                <a:cs typeface="Courier"/>
              </a:rPr>
              <a:t>vec</a:t>
            </a:r>
            <a:r>
              <a:rPr lang="en-US" sz="2400" dirty="0" smtClean="0">
                <a:latin typeface="Courier"/>
                <a:cs typeface="Courier"/>
              </a:rPr>
              <a:t> &lt;- c(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err="1" smtClean="0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"hello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"the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"world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table(): </a:t>
            </a:r>
            <a:r>
              <a:rPr lang="en-US" dirty="0" smtClean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table(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table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err="1" smtClean="0">
                <a:latin typeface="Courier"/>
                <a:cs typeface="Courier"/>
              </a:rPr>
              <a:t>diamonds$color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elp(</a:t>
            </a:r>
            <a:r>
              <a:rPr lang="en-US" sz="3200" dirty="0" err="1" smtClean="0"/>
              <a:t>nchar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?</a:t>
            </a:r>
            <a:r>
              <a:rPr lang="en-US" sz="3200" dirty="0" err="1" smtClean="0"/>
              <a:t>nchar</a:t>
            </a:r>
            <a:endParaRPr lang="en-US" sz="3200" dirty="0" smtClean="0"/>
          </a:p>
          <a:p>
            <a:r>
              <a:rPr lang="en-US" sz="3200" dirty="0" smtClean="0"/>
              <a:t>??</a:t>
            </a:r>
            <a:r>
              <a:rPr lang="en-US" sz="3200" dirty="0" err="1" smtClean="0"/>
              <a:t>colsum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R reference card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at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84" y="1384872"/>
            <a:ext cx="5227807" cy="65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rstudio.beocat.cis.ksu.edu</a:t>
            </a:r>
            <a:endParaRPr lang="en-US" sz="3200" dirty="0"/>
          </a:p>
        </p:txBody>
      </p:sp>
      <p:pic>
        <p:nvPicPr>
          <p:cNvPr id="4" name="Picture 3" descr="Screen Shot 2015-02-04 at 9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" y="2204940"/>
            <a:ext cx="7250228" cy="43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folder in the </a:t>
            </a:r>
            <a:r>
              <a:rPr lang="en-US" dirty="0" err="1" smtClean="0"/>
              <a:t>Beocat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Create a “lab03R” folder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/>
              <a:t>mkdir</a:t>
            </a:r>
            <a:r>
              <a:rPr lang="en-US" sz="2800" dirty="0" smtClean="0"/>
              <a:t> ~/</a:t>
            </a:r>
            <a:r>
              <a:rPr lang="en-US" sz="2800" dirty="0" smtClean="0"/>
              <a:t>BA19/</a:t>
            </a:r>
            <a:r>
              <a:rPr lang="en-US" sz="2800" dirty="0" smtClean="0"/>
              <a:t>labs/lab03R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 + 4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&lt;- 2 + </a:t>
            </a:r>
            <a:r>
              <a:rPr lang="en-US" dirty="0" smtClean="0"/>
              <a:t>4  # an example of the assignment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y == Y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# comments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(#)</a:t>
            </a:r>
          </a:p>
          <a:p>
            <a:pPr marL="0" indent="0">
              <a:buNone/>
            </a:pPr>
            <a:r>
              <a:rPr lang="en-US" dirty="0" smtClean="0"/>
              <a:t># Notes</a:t>
            </a:r>
            <a:r>
              <a:rPr lang="en-US" dirty="0"/>
              <a:t>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(“hello world”)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 smtClean="0"/>
              <a:t>Start to write 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</a:t>
            </a:r>
            <a:r>
              <a:rPr lang="en-US" sz="2000" dirty="0" smtClean="0"/>
              <a:t>#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smtClean="0"/>
              <a:t>PLPTH813 </a:t>
            </a:r>
            <a:r>
              <a:rPr lang="en-US" sz="2000" dirty="0"/>
              <a:t>- Bioinformatics Application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smtClean="0"/>
              <a:t>lab </a:t>
            </a:r>
            <a:r>
              <a:rPr lang="en-US" sz="2000" dirty="0"/>
              <a:t>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 smtClean="0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</a:t>
            </a:r>
            <a:r>
              <a:rPr lang="en-US" sz="2000" dirty="0" smtClean="0"/>
              <a:t>/7/2019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####################################################</a:t>
            </a:r>
            <a:r>
              <a:rPr lang="en-US" sz="2000" dirty="0" smtClean="0"/>
              <a:t>#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### setup working directory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etwd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smtClean="0"/>
              <a:t>~/</a:t>
            </a:r>
            <a:r>
              <a:rPr lang="en-US" sz="2000" dirty="0" smtClean="0"/>
              <a:t>BA19/</a:t>
            </a:r>
            <a:r>
              <a:rPr lang="en-US" sz="2000" dirty="0" smtClean="0"/>
              <a:t>labs/lab03R</a:t>
            </a:r>
            <a:r>
              <a:rPr lang="en-US" sz="2000" dirty="0"/>
              <a:t>"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ector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 smtClean="0"/>
              <a:t>x </a:t>
            </a:r>
            <a:r>
              <a:rPr lang="fr-FR" dirty="0"/>
              <a:t>&lt;- c(10.4, 5.6, 3.1, 6.4, 21.7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err="1"/>
              <a:t>s</a:t>
            </a:r>
            <a:r>
              <a:rPr lang="fr-FR" dirty="0" err="1" smtClean="0"/>
              <a:t>um</a:t>
            </a:r>
            <a:r>
              <a:rPr lang="fr-FR" dirty="0" smtClean="0"/>
              <a:t>(x)</a:t>
            </a:r>
          </a:p>
          <a:p>
            <a:pPr marL="0" indent="0">
              <a:buNone/>
            </a:pPr>
            <a:r>
              <a:rPr lang="fr-FR" dirty="0" err="1"/>
              <a:t>m</a:t>
            </a:r>
            <a:r>
              <a:rPr lang="fr-FR" dirty="0" err="1" smtClean="0"/>
              <a:t>ean</a:t>
            </a:r>
            <a:r>
              <a:rPr lang="fr-FR" dirty="0" smtClean="0"/>
              <a:t>(x)</a:t>
            </a:r>
          </a:p>
          <a:p>
            <a:pPr marL="0" indent="0">
              <a:buNone/>
            </a:pPr>
            <a:r>
              <a:rPr lang="fr-FR" dirty="0" smtClean="0"/>
              <a:t>y &lt;- 2</a:t>
            </a:r>
          </a:p>
          <a:p>
            <a:pPr marL="0" indent="0">
              <a:buNone/>
            </a:pPr>
            <a:r>
              <a:rPr lang="fr-FR" dirty="0" smtClean="0"/>
              <a:t>2*x + 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 smtClean="0"/>
              <a:t>lv &lt;- c(TRUE, FALSE, TRUE, TRUE)</a:t>
            </a:r>
          </a:p>
          <a:p>
            <a:pPr marL="0" indent="0">
              <a:buNone/>
            </a:pPr>
            <a:r>
              <a:rPr lang="en-US" dirty="0" smtClean="0"/>
              <a:t>sum(lv) # count the number of TRUE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x </a:t>
            </a:r>
            <a:r>
              <a:rPr lang="fr-FR" dirty="0"/>
              <a:t>&lt;- c(10.4, 5.6, 3.1, 6.4, 21.7)</a:t>
            </a:r>
          </a:p>
          <a:p>
            <a:pPr marL="0" indent="0">
              <a:buNone/>
            </a:pPr>
            <a:r>
              <a:rPr lang="en-US" dirty="0" smtClean="0"/>
              <a:t>lv2 &lt;- x &gt; 10</a:t>
            </a:r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ector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</TotalTime>
  <Words>1692</Words>
  <Application>Microsoft Macintosh PowerPoint</Application>
  <PresentationFormat>On-screen Show (4:3)</PresentationFormat>
  <Paragraphs>253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  Bioinformatics Applications (PLPTH813)</vt:lpstr>
      <vt:lpstr>Rstudio</vt:lpstr>
      <vt:lpstr>Rstudio at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ggplot2 - geom to control plot type</vt:lpstr>
      <vt:lpstr>String operations</vt:lpstr>
      <vt:lpstr>table</vt:lpstr>
      <vt:lpstr>Help information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127</cp:revision>
  <dcterms:created xsi:type="dcterms:W3CDTF">2014-12-15T18:58:14Z</dcterms:created>
  <dcterms:modified xsi:type="dcterms:W3CDTF">2019-02-06T19:44:49Z</dcterms:modified>
</cp:coreProperties>
</file>