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308" r:id="rId4"/>
    <p:sldId id="321" r:id="rId5"/>
    <p:sldId id="312" r:id="rId6"/>
    <p:sldId id="325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8" r:id="rId15"/>
    <p:sldId id="322" r:id="rId16"/>
    <p:sldId id="324" r:id="rId17"/>
    <p:sldId id="317" r:id="rId18"/>
    <p:sldId id="320" r:id="rId19"/>
    <p:sldId id="319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94705" autoAdjust="0"/>
  </p:normalViewPr>
  <p:slideViewPr>
    <p:cSldViewPr snapToGrid="0" snapToObjects="1">
      <p:cViewPr varScale="1">
        <p:scale>
          <a:sx n="104" d="100"/>
          <a:sy n="104" d="100"/>
        </p:scale>
        <p:origin x="17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963072"/>
          </a:xfrm>
        </p:spPr>
        <p:txBody>
          <a:bodyPr>
            <a:normAutofit/>
          </a:bodyPr>
          <a:lstStyle/>
          <a:p>
            <a:r>
              <a:rPr lang="en-US" sz="3600" dirty="0"/>
              <a:t>Phylogenetic tree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3/25/2021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Highlighted the specified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tips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two tips to be highlighted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defined colors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=0.2, type="radial",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 </a:t>
            </a:r>
            <a:r>
              <a:rPr lang="en-US" sz="2000" dirty="0" err="1">
                <a:latin typeface="Courier"/>
                <a:cs typeface="Courier"/>
              </a:rPr>
              <a:t>tip.color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>
            <a:normAutofit/>
          </a:bodyPr>
          <a:lstStyle/>
          <a:p>
            <a:r>
              <a:rPr lang="en-US" sz="3200" dirty="0"/>
              <a:t>From DNA sequences to tree</a:t>
            </a:r>
            <a:br>
              <a:rPr lang="en-US" sz="3200" dirty="0"/>
            </a:br>
            <a:r>
              <a:rPr lang="en-US" sz="3200" dirty="0"/>
              <a:t>– step1: data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4" y="2193900"/>
            <a:ext cx="9061966" cy="3391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 &lt;- "</a:t>
            </a:r>
            <a:r>
              <a:rPr lang="en-US" sz="2000" dirty="0" err="1">
                <a:latin typeface="Courier"/>
                <a:cs typeface="Courier"/>
              </a:rPr>
              <a:t>phylo.data.txt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cat(6, 20, "\n", file = 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cat("1", "ATCAGATCGCTTCCGGACGA\n",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cat("2", "ATAAGATCGCTACCGGACGA\n",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cat("3", "ATCAGATCGCTACCGGAGGA\n",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cat("4", "ATAAGATCGCTACCGGAGGA\n",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cat("5", "ATAAGATCCCTTGCGGACGT\n",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cat("6", "ATCAGATCGCATGCGGACGT\n",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step2: Distance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dna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read.dna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pd.file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(matrix):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model="RAW", </a:t>
            </a:r>
            <a:r>
              <a:rPr lang="en-US" sz="1600" dirty="0" err="1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step3: construct tree and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906152"/>
            <a:ext cx="8872151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njs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dist.matrix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plot.phylo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type="</a:t>
            </a:r>
            <a:r>
              <a:rPr lang="en-US" dirty="0" err="1">
                <a:latin typeface="Courier"/>
                <a:cs typeface="Courier"/>
              </a:rPr>
              <a:t>phylogram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cex</a:t>
            </a:r>
            <a:r>
              <a:rPr lang="en-US" dirty="0">
                <a:latin typeface="Courier"/>
                <a:cs typeface="Courier"/>
              </a:rPr>
              <a:t>=1.5)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a </a:t>
            </a:r>
            <a:r>
              <a:rPr lang="en-US" sz="3200" dirty="0" err="1"/>
              <a:t>Newick</a:t>
            </a:r>
            <a:r>
              <a:rPr lang="en-US" sz="3200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write.tree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example.tree.newick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526162" cy="4150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td &lt;- </a:t>
            </a:r>
            <a:r>
              <a:rPr lang="en-US" sz="2800" dirty="0" err="1">
                <a:latin typeface="Courier"/>
                <a:cs typeface="Courier"/>
              </a:rPr>
              <a:t>read.tree</a:t>
            </a:r>
            <a:r>
              <a:rPr lang="en-US" sz="2800" dirty="0">
                <a:latin typeface="Courier"/>
                <a:cs typeface="Courier"/>
              </a:rPr>
              <a:t>("</a:t>
            </a:r>
            <a:r>
              <a:rPr lang="en-US" sz="2800" dirty="0" err="1">
                <a:latin typeface="Courier"/>
                <a:cs typeface="Courier"/>
              </a:rPr>
              <a:t>example.tree.newick</a:t>
            </a:r>
            <a:r>
              <a:rPr lang="en-US" sz="28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summary(td)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td$edge.length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3372" y="60601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compare data to the tree (graph)</a:t>
            </a: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dirty="0" err="1"/>
              <a:t>td$edge</a:t>
            </a:r>
            <a:endParaRPr lang="en-US" sz="2400" dirty="0"/>
          </a:p>
          <a:p>
            <a:r>
              <a:rPr lang="en-US" sz="2400" dirty="0"/>
              <a:t>      [,1] [,2]</a:t>
            </a:r>
          </a:p>
          <a:p>
            <a:r>
              <a:rPr lang="en-US" sz="2400" dirty="0"/>
              <a:t> [1,]    7    1</a:t>
            </a:r>
          </a:p>
          <a:p>
            <a:r>
              <a:rPr lang="en-US" sz="2400" dirty="0"/>
              <a:t> [2,]    7    2</a:t>
            </a:r>
          </a:p>
          <a:p>
            <a:r>
              <a:rPr lang="en-US" sz="2400" dirty="0"/>
              <a:t> [3,]    7    8</a:t>
            </a:r>
          </a:p>
          <a:p>
            <a:r>
              <a:rPr lang="en-US" sz="2400" dirty="0"/>
              <a:t> [4,]    8    9</a:t>
            </a:r>
          </a:p>
          <a:p>
            <a:r>
              <a:rPr lang="en-US" sz="2400" dirty="0"/>
              <a:t> [5,]    9   10</a:t>
            </a:r>
          </a:p>
          <a:p>
            <a:r>
              <a:rPr lang="en-US" sz="2400" dirty="0"/>
              <a:t> [6,]   10    3</a:t>
            </a:r>
          </a:p>
          <a:p>
            <a:r>
              <a:rPr lang="en-US" sz="2400" dirty="0"/>
              <a:t> [7,]   10    4</a:t>
            </a:r>
          </a:p>
          <a:p>
            <a:r>
              <a:rPr lang="en-US" sz="2400" dirty="0"/>
              <a:t> [8,]    9    5</a:t>
            </a:r>
          </a:p>
          <a:p>
            <a:r>
              <a:rPr lang="en-US" sz="2400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90" y="50712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88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color-highlight the tips of "2" and "4" </a:t>
            </a:r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tips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9597"/>
            <a:ext cx="8489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td$tip.label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two tips to be highlighted</a:t>
            </a:r>
          </a:p>
          <a:p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 &lt;- c("2", "4")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defined colors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 &lt;- rep("grey", length(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))  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%in% </a:t>
            </a:r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] &lt;- "red"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plotting</a:t>
            </a:r>
          </a:p>
          <a:p>
            <a:r>
              <a:rPr lang="en-US" sz="2400" dirty="0" err="1">
                <a:latin typeface="Courier"/>
                <a:cs typeface="Courier"/>
              </a:rPr>
              <a:t>plot.phylo</a:t>
            </a:r>
            <a:r>
              <a:rPr lang="en-US" sz="2400" dirty="0">
                <a:latin typeface="Courier"/>
                <a:cs typeface="Courier"/>
              </a:rPr>
              <a:t>(td, </a:t>
            </a:r>
            <a:r>
              <a:rPr lang="en-US" sz="2400" dirty="0" err="1">
                <a:latin typeface="Courier"/>
                <a:cs typeface="Courier"/>
              </a:rPr>
              <a:t>cex</a:t>
            </a:r>
            <a:r>
              <a:rPr lang="en-US" sz="2400" dirty="0">
                <a:latin typeface="Courier"/>
                <a:cs typeface="Courier"/>
              </a:rPr>
              <a:t>=2, type="radial",</a:t>
            </a:r>
          </a:p>
          <a:p>
            <a:r>
              <a:rPr lang="en-US" sz="2400" dirty="0">
                <a:latin typeface="Courier"/>
                <a:cs typeface="Courier"/>
              </a:rPr>
              <a:t>           </a:t>
            </a:r>
            <a:r>
              <a:rPr lang="en-US" sz="2400" dirty="0" err="1">
                <a:latin typeface="Courier"/>
                <a:cs typeface="Courier"/>
              </a:rPr>
              <a:t>no.margin</a:t>
            </a:r>
            <a:r>
              <a:rPr lang="en-US" sz="2400" dirty="0">
                <a:latin typeface="Courier"/>
                <a:cs typeface="Courier"/>
              </a:rPr>
              <a:t>=T, </a:t>
            </a:r>
            <a:r>
              <a:rPr lang="en-US" sz="2400" dirty="0" err="1">
                <a:latin typeface="Courier"/>
                <a:cs typeface="Courier"/>
              </a:rPr>
              <a:t>tip.color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866"/>
            <a:ext cx="8456119" cy="344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td$edge</a:t>
            </a:r>
            <a:r>
              <a:rPr lang="en-US" sz="2000" dirty="0">
                <a:latin typeface="Courier"/>
                <a:cs typeface="Courier"/>
              </a:rPr>
              <a:t> # edge link with leaf and node IDs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convert leaf IDs to leaf names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leafnode.names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td$tip.label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[, 2]]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 &lt;- rep("grey",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edge.cols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leafnode.names</a:t>
            </a:r>
            <a:r>
              <a:rPr lang="en-US" sz="1800" dirty="0">
                <a:latin typeface="Courier"/>
                <a:cs typeface="Courier"/>
              </a:rPr>
              <a:t>  %in% c("1", "5", "6")] &lt;- "red"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(td,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</a:t>
            </a:r>
            <a:r>
              <a:rPr lang="en-US" sz="2000" dirty="0" err="1">
                <a:latin typeface="Courier"/>
                <a:cs typeface="Courier"/>
              </a:rPr>
              <a:t>edge.color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970"/>
            <a:ext cx="788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color-highlight the edges (clades) with the tips of  "1", "5", "6"</a:t>
            </a: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10465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526"/>
            <a:ext cx="8340811" cy="3659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software packages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online tools: </a:t>
            </a:r>
            <a:r>
              <a:rPr lang="en-US" sz="3200" dirty="0" err="1"/>
              <a:t>itol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Interactive tree of life (</a:t>
            </a:r>
            <a:r>
              <a:rPr lang="en-US" sz="3200" dirty="0" err="1"/>
              <a:t>iTOL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itol.embl.de</a:t>
            </a:r>
            <a:endParaRPr lang="en-US" sz="2800" dirty="0"/>
          </a:p>
          <a:p>
            <a:r>
              <a:rPr lang="en-US" sz="2800" dirty="0"/>
              <a:t>Input data: </a:t>
            </a:r>
            <a:r>
              <a:rPr lang="en-US" sz="2800" dirty="0" err="1"/>
              <a:t>Newick</a:t>
            </a:r>
            <a:r>
              <a:rPr lang="en-US" sz="2800" dirty="0"/>
              <a:t>, Nexus, and </a:t>
            </a:r>
            <a:r>
              <a:rPr lang="en-US" sz="2800" dirty="0" err="1"/>
              <a:t>phyloXML</a:t>
            </a:r>
            <a:endParaRPr lang="en-US" sz="2800" dirty="0"/>
          </a:p>
          <a:p>
            <a:r>
              <a:rPr lang="en-US" sz="2800" dirty="0"/>
              <a:t>Interactive editing</a:t>
            </a:r>
          </a:p>
          <a:p>
            <a:r>
              <a:rPr lang="en-US" sz="2800" dirty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help.cgi#popup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7" y="2668440"/>
            <a:ext cx="6734432" cy="104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"/>
                <a:cs typeface="Courier"/>
              </a:rPr>
              <a:t>install.packages</a:t>
            </a:r>
            <a:r>
              <a:rPr lang="en-US" sz="3200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sz="3200" dirty="0">
                <a:latin typeface="Courier"/>
                <a:cs typeface="Courier"/>
              </a:rPr>
              <a:t>library("ape")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3BF6A-8088-B94C-85BD-A060ECDCAB64}"/>
              </a:ext>
            </a:extLst>
          </p:cNvPr>
          <p:cNvSpPr/>
          <p:nvPr/>
        </p:nvSpPr>
        <p:spPr>
          <a:xfrm>
            <a:off x="349421" y="4917612"/>
            <a:ext cx="837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https://</a:t>
            </a:r>
            <a:r>
              <a:rPr lang="en-US" sz="2000" dirty="0" err="1">
                <a:latin typeface="Courier" pitchFamily="2" charset="0"/>
              </a:rPr>
              <a:t>cran.r-project.org</a:t>
            </a:r>
            <a:r>
              <a:rPr lang="en-US" sz="2000" dirty="0">
                <a:latin typeface="Courier" pitchFamily="2" charset="0"/>
              </a:rPr>
              <a:t>/web/packages/ape/</a:t>
            </a:r>
            <a:r>
              <a:rPr lang="en-US" sz="2000" dirty="0" err="1">
                <a:latin typeface="Courier" pitchFamily="2" charset="0"/>
              </a:rPr>
              <a:t>ape.pdf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394"/>
          </a:xfrm>
        </p:spPr>
        <p:txBody>
          <a:bodyPr>
            <a:normAutofit/>
          </a:bodyPr>
          <a:lstStyle/>
          <a:p>
            <a:r>
              <a:rPr lang="en-US" sz="3200" dirty="0"/>
              <a:t>Create a working directory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778" y="2949535"/>
            <a:ext cx="6388443" cy="61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"/>
                <a:cs typeface="Courier"/>
              </a:rPr>
              <a:t>mkdir</a:t>
            </a:r>
            <a:r>
              <a:rPr lang="en-US" sz="3600" dirty="0">
                <a:latin typeface="Courier"/>
                <a:cs typeface="Courier"/>
              </a:rPr>
              <a:t> lab07_phylogeny</a:t>
            </a: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Newick</a:t>
            </a:r>
            <a:r>
              <a:rPr lang="en-US" sz="3200" dirty="0"/>
              <a:t> tree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)  ### load data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 ### check the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format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output to a file: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 = 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DD03-63BF-D94D-9C21-CA8C3B53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F6077-B781-A548-B68E-BE8F2BF92E5D}"/>
              </a:ext>
            </a:extLst>
          </p:cNvPr>
          <p:cNvSpPr/>
          <p:nvPr/>
        </p:nvSpPr>
        <p:spPr>
          <a:xfrm>
            <a:off x="1898832" y="3145480"/>
            <a:ext cx="53463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Courier"/>
                <a:cs typeface="Courier"/>
              </a:rPr>
              <a:t>plot.phylo</a:t>
            </a:r>
            <a:r>
              <a:rPr lang="en-US" sz="4800" dirty="0">
                <a:latin typeface="Courier"/>
                <a:cs typeface="Courier"/>
              </a:rPr>
              <a:t>(</a:t>
            </a:r>
            <a:r>
              <a:rPr lang="en-US" sz="4800" dirty="0" err="1">
                <a:latin typeface="Courier"/>
                <a:cs typeface="Courier"/>
              </a:rPr>
              <a:t>ht</a:t>
            </a:r>
            <a:r>
              <a:rPr lang="en-US" sz="4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1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data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4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edges &lt;- </a:t>
            </a:r>
            <a:r>
              <a:rPr lang="en-US" sz="2800" dirty="0" err="1">
                <a:latin typeface="Courier"/>
                <a:cs typeface="Courier"/>
              </a:rPr>
              <a:t>ht$edge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ht$Nnode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tips &lt;- </a:t>
            </a:r>
            <a:r>
              <a:rPr lang="en-US" sz="2800" dirty="0" err="1">
                <a:latin typeface="Courier"/>
                <a:cs typeface="Courier"/>
              </a:rPr>
              <a:t>ht$tip.label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edge.lens</a:t>
            </a:r>
            <a:r>
              <a:rPr lang="en-US" sz="2800" dirty="0">
                <a:latin typeface="Courier"/>
                <a:cs typeface="Courier"/>
              </a:rPr>
              <a:t> &lt;- </a:t>
            </a:r>
            <a:r>
              <a:rPr lang="en-US" sz="2800" dirty="0" err="1">
                <a:latin typeface="Courier"/>
                <a:cs typeface="Courier"/>
              </a:rPr>
              <a:t>ht$edge.length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i="1" dirty="0">
                <a:latin typeface="Courier"/>
                <a:cs typeface="Courier"/>
              </a:rPr>
              <a:t># head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i="1" dirty="0">
                <a:latin typeface="Courier"/>
                <a:cs typeface="Courier"/>
              </a:rPr>
              <a:t>summary</a:t>
            </a:r>
            <a:r>
              <a:rPr lang="en-US" sz="2800" dirty="0">
                <a:latin typeface="Courier"/>
                <a:cs typeface="Courier"/>
              </a:rPr>
              <a:t> to check each data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9503"/>
            <a:ext cx="8791832" cy="535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&gt; head(edges, 3)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[3,]  196  197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The matrix edge contains the beginning (1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column) and ending (2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column) node number for all the nodes and tips in the tree. By convention, the tips of the tree are numbered 1 through n for n tips; and the nodes are numbered n + 1 through n + m for m nodes. m = n - 1 for a fully bifurcating tree.</a:t>
            </a: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446660"/>
            <a:ext cx="840259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cex</a:t>
            </a:r>
            <a:r>
              <a:rPr lang="en-US" sz="2800" dirty="0">
                <a:latin typeface="Courier"/>
                <a:cs typeface="Courier"/>
              </a:rPr>
              <a:t>=0.2, type="radial")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### try different parameters for type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800" dirty="0" err="1">
                <a:latin typeface="Courier"/>
                <a:cs typeface="Courier"/>
              </a:rPr>
              <a:t>plot.phylo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14155</TotalTime>
  <Words>1097</Words>
  <Application>Microsoft Macintosh PowerPoint</Application>
  <PresentationFormat>On-screen Show (4:3)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PowerPoint Presentation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Tree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166</cp:revision>
  <dcterms:created xsi:type="dcterms:W3CDTF">2014-12-15T18:58:14Z</dcterms:created>
  <dcterms:modified xsi:type="dcterms:W3CDTF">2021-03-24T22:56:11Z</dcterms:modified>
</cp:coreProperties>
</file>