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93" r:id="rId3"/>
    <p:sldId id="257" r:id="rId4"/>
    <p:sldId id="294" r:id="rId5"/>
    <p:sldId id="261" r:id="rId6"/>
    <p:sldId id="270" r:id="rId7"/>
    <p:sldId id="263" r:id="rId8"/>
    <p:sldId id="262" r:id="rId9"/>
    <p:sldId id="281" r:id="rId10"/>
    <p:sldId id="271" r:id="rId11"/>
    <p:sldId id="265" r:id="rId12"/>
    <p:sldId id="266" r:id="rId13"/>
    <p:sldId id="295" r:id="rId14"/>
    <p:sldId id="296" r:id="rId15"/>
    <p:sldId id="282" r:id="rId16"/>
    <p:sldId id="273" r:id="rId17"/>
    <p:sldId id="260" r:id="rId18"/>
    <p:sldId id="258" r:id="rId19"/>
    <p:sldId id="267" r:id="rId20"/>
    <p:sldId id="274" r:id="rId21"/>
    <p:sldId id="280" r:id="rId22"/>
    <p:sldId id="275" r:id="rId23"/>
    <p:sldId id="277" r:id="rId24"/>
    <p:sldId id="278" r:id="rId25"/>
    <p:sldId id="298" r:id="rId26"/>
    <p:sldId id="297" r:id="rId27"/>
    <p:sldId id="264" r:id="rId28"/>
    <p:sldId id="287" r:id="rId29"/>
    <p:sldId id="269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31" autoAdjust="0"/>
    <p:restoredTop sz="97025" autoAdjust="0"/>
  </p:normalViewPr>
  <p:slideViewPr>
    <p:cSldViewPr snapToGrid="0" snapToObjects="1">
      <p:cViewPr>
        <p:scale>
          <a:sx n="200" d="100"/>
          <a:sy n="200" d="100"/>
        </p:scale>
        <p:origin x="-8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25236E-B7B2-F54A-968C-2E0E5426521D}" type="datetimeFigureOut">
              <a:rPr lang="en-US" smtClean="0"/>
              <a:t>1/24/19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8E918-F3D0-D34C-9F74-E70926B44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0021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6E0A8-E17C-C949-B17E-7A1A6494483A}" type="datetimeFigureOut">
              <a:rPr lang="en-US" smtClean="0"/>
              <a:t>1/24/19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B8C24-ACAE-AE41-B565-178ED932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809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Caret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29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POSIX: Portable Operating System Interface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837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27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5772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4986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49983-BB70-4A42-AD44-D713F960CF59}" type="datetime1">
              <a:rPr lang="en-US" smtClean="0"/>
              <a:t>1/24/19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C06B6-B51A-FE41-86E2-6D589317FDF6}" type="datetime1">
              <a:rPr lang="en-US" smtClean="0"/>
              <a:t>1/24/19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ED1B-DF20-5F45-8E9A-B34550B1B8C5}" type="datetime1">
              <a:rPr lang="en-US" smtClean="0"/>
              <a:t>1/24/19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DCFB0-CB3D-6A4D-9E20-52E2ACAD28A4}" type="datetime1">
              <a:rPr lang="en-US" smtClean="0"/>
              <a:t>1/24/19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8EC13-2471-1242-9685-0EFC63872668}" type="datetime1">
              <a:rPr lang="en-US" smtClean="0"/>
              <a:t>1/24/19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319A4-C58B-1B49-9E3C-190040D65D7C}" type="datetime1">
              <a:rPr lang="en-US" smtClean="0"/>
              <a:t>1/24/19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98AF-87CD-1E4B-9805-3A0A6CF677E1}" type="datetime1">
              <a:rPr lang="en-US" smtClean="0"/>
              <a:t>1/24/19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D9E4-EBC1-4149-AC6D-26F2CB52B9E5}" type="datetime1">
              <a:rPr lang="en-US" smtClean="0"/>
              <a:t>1/24/19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4103A-AA43-A048-8C4E-575ACDFE1203}" type="datetime1">
              <a:rPr lang="en-US" smtClean="0"/>
              <a:t>1/24/19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CAEF-6EE8-0B45-B4E5-2227E2F81580}" type="datetime1">
              <a:rPr lang="en-US" smtClean="0"/>
              <a:t>1/24/19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D76FD-8975-D14D-A1FE-288226CA6A45}" type="datetime1">
              <a:rPr lang="en-US" smtClean="0"/>
              <a:t>1/24/19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2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4876"/>
            <a:ext cx="8229600" cy="474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455F3-E297-744D-ABD1-F63A3F411BF9}" type="datetime1">
              <a:rPr lang="en-US" smtClean="0"/>
              <a:t>1/24/19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lYiTIDgejas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Newline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5739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Text editors</a:t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2000" dirty="0" smtClean="0"/>
              <a:t>Bioinformatics Applications</a:t>
            </a:r>
            <a:r>
              <a:rPr lang="en-US" sz="2000" dirty="0"/>
              <a:t> </a:t>
            </a:r>
            <a:r>
              <a:rPr lang="en-US" sz="2000" dirty="0" smtClean="0"/>
              <a:t>(PLPTH813)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4120532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Sanzhen Liu</a:t>
            </a:r>
          </a:p>
          <a:p>
            <a:endParaRPr lang="en-US" sz="2800" dirty="0"/>
          </a:p>
          <a:p>
            <a:r>
              <a:rPr lang="en-US" sz="2800" dirty="0" smtClean="0"/>
              <a:t>1/24/2019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Excel to generate a text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780" y="4585419"/>
            <a:ext cx="5583740" cy="1009096"/>
          </a:xfrm>
        </p:spPr>
        <p:txBody>
          <a:bodyPr/>
          <a:lstStyle/>
          <a:p>
            <a:r>
              <a:rPr lang="en-US" dirty="0" smtClean="0"/>
              <a:t>copy and paste to a text editor (e.g. vi)</a:t>
            </a:r>
          </a:p>
          <a:p>
            <a:r>
              <a:rPr lang="en-US" dirty="0"/>
              <a:t>s</a:t>
            </a:r>
            <a:r>
              <a:rPr lang="en-US" dirty="0" smtClean="0"/>
              <a:t>ave as …</a:t>
            </a:r>
          </a:p>
          <a:p>
            <a:endParaRPr lang="en-US" dirty="0"/>
          </a:p>
        </p:txBody>
      </p:sp>
      <p:pic>
        <p:nvPicPr>
          <p:cNvPr id="4" name="Picture 3" descr="Screen Shot 2015-01-19 at 3.47.3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264" y="1676705"/>
            <a:ext cx="4067307" cy="233041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615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Excel function -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236" y="1123519"/>
            <a:ext cx="4514866" cy="2323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Q1: =</a:t>
            </a:r>
            <a:r>
              <a:rPr lang="en-US" sz="2000" b="1" dirty="0" smtClean="0">
                <a:solidFill>
                  <a:srgbClr val="17375E"/>
                </a:solidFill>
              </a:rPr>
              <a:t>AVERAGE</a:t>
            </a:r>
            <a:r>
              <a:rPr lang="en-US" sz="2000" dirty="0" smtClean="0"/>
              <a:t>(B3:B7)</a:t>
            </a:r>
          </a:p>
          <a:p>
            <a:pPr marL="0" indent="0">
              <a:buNone/>
            </a:pPr>
            <a:r>
              <a:rPr lang="en-US" sz="2000" dirty="0" smtClean="0"/>
              <a:t>Q2: =</a:t>
            </a:r>
            <a:r>
              <a:rPr lang="en-US" sz="2000" b="1" dirty="0">
                <a:solidFill>
                  <a:srgbClr val="17375E"/>
                </a:solidFill>
                <a:ea typeface="Calibri"/>
                <a:cs typeface="Calibri"/>
              </a:rPr>
              <a:t>COUNTIF</a:t>
            </a:r>
            <a:r>
              <a:rPr lang="en-US" sz="2000" dirty="0">
                <a:solidFill>
                  <a:srgbClr val="000000"/>
                </a:solidFill>
                <a:ea typeface="Calibri"/>
                <a:cs typeface="Calibri"/>
              </a:rPr>
              <a:t>(</a:t>
            </a:r>
            <a:r>
              <a:rPr lang="en-US" sz="2000" dirty="0">
                <a:solidFill>
                  <a:srgbClr val="003ECC"/>
                </a:solidFill>
                <a:ea typeface="Calibri"/>
                <a:cs typeface="Calibri"/>
              </a:rPr>
              <a:t>B3:B7</a:t>
            </a:r>
            <a:r>
              <a:rPr lang="en-US" sz="2000" dirty="0">
                <a:solidFill>
                  <a:srgbClr val="000000"/>
                </a:solidFill>
                <a:ea typeface="Calibri"/>
                <a:cs typeface="Calibri"/>
              </a:rPr>
              <a:t>, "&gt;20"</a:t>
            </a:r>
            <a:r>
              <a:rPr lang="en-US" sz="2000" dirty="0" smtClean="0">
                <a:solidFill>
                  <a:srgbClr val="000000"/>
                </a:solidFill>
                <a:ea typeface="Calibri"/>
                <a:cs typeface="Calibri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ea typeface="Calibri"/>
                <a:cs typeface="Calibri"/>
              </a:rPr>
              <a:t>Q3: =B3</a:t>
            </a:r>
            <a:r>
              <a:rPr lang="en-US" sz="2000" b="1" dirty="0" smtClean="0">
                <a:solidFill>
                  <a:srgbClr val="17375E"/>
                </a:solidFill>
                <a:ea typeface="Calibri"/>
                <a:cs typeface="Calibri"/>
              </a:rPr>
              <a:t>&gt;</a:t>
            </a:r>
            <a:r>
              <a:rPr lang="en-US" sz="2000" dirty="0" smtClean="0">
                <a:solidFill>
                  <a:srgbClr val="000000"/>
                </a:solidFill>
                <a:ea typeface="Calibri"/>
                <a:cs typeface="Calibri"/>
              </a:rPr>
              <a:t>30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ea typeface="Calibri"/>
                <a:cs typeface="Calibri"/>
              </a:rPr>
              <a:t>Q4: search information at Table 2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ea typeface="Calibri"/>
                <a:cs typeface="Calibri"/>
              </a:rPr>
              <a:t>1. define the Table 2: gender (control + l)</a:t>
            </a:r>
          </a:p>
          <a:p>
            <a:pPr marL="0" indent="0">
              <a:buNone/>
            </a:pPr>
            <a:r>
              <a:rPr lang="en-US" sz="2000" dirty="0" smtClean="0"/>
              <a:t>2. =</a:t>
            </a:r>
            <a:r>
              <a:rPr lang="en-US" sz="2000" b="1" dirty="0">
                <a:solidFill>
                  <a:srgbClr val="17375E"/>
                </a:solidFill>
                <a:ea typeface="Calibri"/>
                <a:cs typeface="Calibri"/>
              </a:rPr>
              <a:t>VLOOKUP</a:t>
            </a:r>
            <a:r>
              <a:rPr lang="en-US" sz="2000" dirty="0">
                <a:solidFill>
                  <a:srgbClr val="000000"/>
                </a:solidFill>
                <a:ea typeface="Calibri"/>
                <a:cs typeface="Calibri"/>
              </a:rPr>
              <a:t>(</a:t>
            </a:r>
            <a:r>
              <a:rPr lang="en-US" sz="2000" dirty="0">
                <a:solidFill>
                  <a:srgbClr val="003ECC"/>
                </a:solidFill>
                <a:ea typeface="Calibri"/>
                <a:cs typeface="Calibri"/>
              </a:rPr>
              <a:t>A3</a:t>
            </a:r>
            <a:r>
              <a:rPr lang="en-US" sz="2000" dirty="0">
                <a:solidFill>
                  <a:srgbClr val="000000"/>
                </a:solidFill>
                <a:ea typeface="Calibri"/>
                <a:cs typeface="Calibri"/>
              </a:rPr>
              <a:t>, </a:t>
            </a:r>
            <a:r>
              <a:rPr lang="en-US" sz="2000" dirty="0">
                <a:solidFill>
                  <a:srgbClr val="005109"/>
                </a:solidFill>
                <a:ea typeface="Calibri"/>
                <a:cs typeface="Calibri"/>
              </a:rPr>
              <a:t>gender</a:t>
            </a:r>
            <a:r>
              <a:rPr lang="en-US" sz="2000" dirty="0">
                <a:solidFill>
                  <a:srgbClr val="000000"/>
                </a:solidFill>
                <a:ea typeface="Calibri"/>
                <a:cs typeface="Calibri"/>
              </a:rPr>
              <a:t>, 2, FALSE)</a:t>
            </a:r>
            <a:endParaRPr lang="en-US" sz="2000" dirty="0" smtClean="0"/>
          </a:p>
        </p:txBody>
      </p:sp>
      <p:pic>
        <p:nvPicPr>
          <p:cNvPr id="4" name="Picture 3" descr="Screen Shot 2014-12-17 at 4.04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430" y="1047625"/>
            <a:ext cx="4429828" cy="41512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31553" y="4647759"/>
            <a:ext cx="396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Q1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Q2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72484" y="1896997"/>
            <a:ext cx="11764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Q3              Q4</a:t>
            </a:r>
            <a:endParaRPr lang="en-US" sz="1400" dirty="0">
              <a:solidFill>
                <a:srgbClr val="FF0000"/>
              </a:solidFill>
            </a:endParaRPr>
          </a:p>
        </p:txBody>
      </p:sp>
      <p:pic>
        <p:nvPicPr>
          <p:cNvPr id="7" name="Picture 6" descr="Screen Shot 2014-12-17 at 4.45.1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13" y="3447319"/>
            <a:ext cx="3398901" cy="3335532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391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</a:t>
            </a:r>
            <a:r>
              <a:rPr lang="en-US" dirty="0" smtClean="0"/>
              <a:t>functions in Excel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6936"/>
            <a:ext cx="5768500" cy="3337269"/>
          </a:xfrm>
        </p:spPr>
        <p:txBody>
          <a:bodyPr>
            <a:noAutofit/>
          </a:bodyPr>
          <a:lstStyle/>
          <a:p>
            <a:r>
              <a:rPr lang="en-US" sz="2800" dirty="0" smtClean="0"/>
              <a:t>max/min/average/sum</a:t>
            </a:r>
          </a:p>
          <a:p>
            <a:r>
              <a:rPr lang="en-US" sz="2800" dirty="0" err="1"/>
              <a:t>l</a:t>
            </a:r>
            <a:r>
              <a:rPr lang="en-US" sz="2800" dirty="0" err="1" smtClean="0"/>
              <a:t>en</a:t>
            </a:r>
            <a:r>
              <a:rPr lang="en-US" sz="2800" dirty="0" smtClean="0"/>
              <a:t>/left/right</a:t>
            </a:r>
          </a:p>
          <a:p>
            <a:r>
              <a:rPr lang="en-US" sz="2800" dirty="0"/>
              <a:t>i</a:t>
            </a:r>
            <a:r>
              <a:rPr lang="en-US" sz="2800" dirty="0" smtClean="0"/>
              <a:t>f/</a:t>
            </a:r>
            <a:r>
              <a:rPr lang="en-US" sz="2800" dirty="0" err="1" smtClean="0"/>
              <a:t>countif</a:t>
            </a:r>
            <a:endParaRPr lang="en-US" sz="2800" dirty="0" smtClean="0"/>
          </a:p>
          <a:p>
            <a:r>
              <a:rPr lang="en-US" sz="2800" dirty="0" smtClean="0"/>
              <a:t>&gt;, &lt;, =</a:t>
            </a:r>
          </a:p>
          <a:p>
            <a:r>
              <a:rPr lang="en-US" sz="2800" dirty="0" smtClean="0"/>
              <a:t>&amp; (concatenate)</a:t>
            </a:r>
          </a:p>
          <a:p>
            <a:r>
              <a:rPr lang="en-US" sz="2800" dirty="0" err="1"/>
              <a:t>v</a:t>
            </a:r>
            <a:r>
              <a:rPr lang="en-US" sz="2800" dirty="0" err="1" smtClean="0"/>
              <a:t>lookup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396154" y="5430933"/>
            <a:ext cx="42663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Functions can be combined.</a:t>
            </a:r>
            <a:endParaRPr lang="en-US" sz="2800" dirty="0">
              <a:solidFill>
                <a:srgbClr val="FF000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514181" y="2257617"/>
            <a:ext cx="5423038" cy="1195631"/>
            <a:chOff x="3514181" y="2257617"/>
            <a:chExt cx="5423038" cy="1195631"/>
          </a:xfrm>
        </p:grpSpPr>
        <p:pic>
          <p:nvPicPr>
            <p:cNvPr id="5" name="Picture 4" descr="Screen Shot 2014-12-17 at 9.48.52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4181" y="2257617"/>
              <a:ext cx="5423038" cy="421206"/>
            </a:xfrm>
            <a:prstGeom prst="rect">
              <a:avLst/>
            </a:prstGeom>
          </p:spPr>
        </p:pic>
        <p:pic>
          <p:nvPicPr>
            <p:cNvPr id="7" name="Picture 6" descr="Screen Shot 2014-12-17 at 9.59.54 P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5650" y="2885049"/>
              <a:ext cx="5100099" cy="568199"/>
            </a:xfrm>
            <a:prstGeom prst="rect">
              <a:avLst/>
            </a:prstGeom>
          </p:spPr>
        </p:pic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67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6738"/>
            <a:ext cx="8229600" cy="104341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Replace the words containing “genome” with “XXX” regardless of letter case.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76437" y="2726743"/>
            <a:ext cx="496151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Genome</a:t>
            </a:r>
            <a:r>
              <a:rPr lang="en-US" sz="1600" dirty="0" smtClean="0"/>
              <a:t> </a:t>
            </a:r>
            <a:r>
              <a:rPr lang="en-US" sz="1600" dirty="0"/>
              <a:t>old and new charted the emergence of agriculture. Contemporary Europeans carry DNA inherited from light-skinned, brown-eyed farmers who migrated from the Middle East beginning 7,000–8,000 years ago, in addition to more-ancient ancestry. The achievements of these early farmers — domestication of crops such as wheat and barley — are also being understood through </a:t>
            </a:r>
            <a:r>
              <a:rPr lang="en-US" sz="1600" dirty="0">
                <a:solidFill>
                  <a:srgbClr val="FF0000"/>
                </a:solidFill>
              </a:rPr>
              <a:t>genome</a:t>
            </a:r>
            <a:r>
              <a:rPr lang="en-US" sz="1600" dirty="0"/>
              <a:t> sequencing.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5515" y="5442294"/>
            <a:ext cx="6615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Which software and what trick will you use?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267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6738"/>
            <a:ext cx="8229600" cy="104341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Replace the words containing “genome” with “XXX” regardless of letter case (e.g., Genome = genome = genomes = Genomes).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76437" y="2510843"/>
            <a:ext cx="496151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Genomes</a:t>
            </a:r>
            <a:r>
              <a:rPr lang="en-US" sz="1600" dirty="0"/>
              <a:t> old and new charted the emergence of agriculture. Contemporary Europeans carry DNA inherited from light-skinned, brown-eyed farmers who migrated from the Middle East beginning 7,000–8,000 years ago, in addition to more-ancient ancestry. The achievements of these early farmers — domestication of crops such as wheat and barley — are also being understood through </a:t>
            </a:r>
            <a:r>
              <a:rPr lang="en-US" sz="1600" dirty="0">
                <a:solidFill>
                  <a:srgbClr val="FF0000"/>
                </a:solidFill>
              </a:rPr>
              <a:t>genome</a:t>
            </a:r>
            <a:r>
              <a:rPr lang="en-US" sz="1600" dirty="0"/>
              <a:t> sequencing. In July, a consortium reported a draft copy of the gargantuan wheat </a:t>
            </a:r>
            <a:r>
              <a:rPr lang="en-US" sz="1600" dirty="0">
                <a:solidFill>
                  <a:srgbClr val="FF0000"/>
                </a:solidFill>
              </a:rPr>
              <a:t>genome</a:t>
            </a:r>
            <a:r>
              <a:rPr lang="en-US" sz="1600" dirty="0"/>
              <a:t>, which contains 124,000 genes and 17 billion nucleotides. Another group released the </a:t>
            </a:r>
            <a:r>
              <a:rPr lang="en-US" sz="1600" dirty="0" smtClean="0">
                <a:solidFill>
                  <a:srgbClr val="FF0000"/>
                </a:solidFill>
              </a:rPr>
              <a:t>genomes</a:t>
            </a:r>
            <a:r>
              <a:rPr lang="en-US" sz="1600" dirty="0" smtClean="0"/>
              <a:t> </a:t>
            </a:r>
            <a:r>
              <a:rPr lang="en-US" sz="1600" dirty="0"/>
              <a:t>of 3,000 rice varieties</a:t>
            </a:r>
            <a:r>
              <a:rPr lang="en-US" sz="1600" dirty="0" smtClean="0"/>
              <a:t>.  - Science 2014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1115515" y="5929157"/>
            <a:ext cx="6615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Which software and what trick will you use?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351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0958" y="1748450"/>
            <a:ext cx="7925842" cy="3900898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Formats of text data files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rgbClr val="A6A6A6"/>
                </a:solidFill>
              </a:rPr>
              <a:t>Excel to generate a text file and tips in Excel</a:t>
            </a:r>
          </a:p>
          <a:p>
            <a:pPr>
              <a:lnSpc>
                <a:spcPct val="150000"/>
              </a:lnSpc>
            </a:pPr>
            <a:r>
              <a:rPr lang="en-US" sz="2800" dirty="0" err="1" smtClean="0"/>
              <a:t>TextWrangler</a:t>
            </a:r>
            <a:r>
              <a:rPr lang="en-US" sz="2800" dirty="0" smtClean="0"/>
              <a:t> (Mac) Notepad++ (PC):</a:t>
            </a:r>
            <a:r>
              <a:rPr lang="en-US" sz="2800" i="1" dirty="0" smtClean="0"/>
              <a:t> </a:t>
            </a:r>
            <a:r>
              <a:rPr lang="en-US" sz="2800" dirty="0" smtClean="0"/>
              <a:t>text editor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rgbClr val="000000"/>
                </a:solidFill>
              </a:rPr>
              <a:t>Regular expression</a:t>
            </a:r>
          </a:p>
          <a:p>
            <a:pPr>
              <a:lnSpc>
                <a:spcPct val="150000"/>
              </a:lnSpc>
            </a:pPr>
            <a:r>
              <a:rPr lang="en-US" sz="2800" i="1" dirty="0">
                <a:solidFill>
                  <a:srgbClr val="A6A6A6"/>
                </a:solidFill>
              </a:rPr>
              <a:t>v</a:t>
            </a:r>
            <a:r>
              <a:rPr lang="en-US" sz="2800" i="1" dirty="0" smtClean="0">
                <a:solidFill>
                  <a:srgbClr val="A6A6A6"/>
                </a:solidFill>
              </a:rPr>
              <a:t>i</a:t>
            </a:r>
            <a:r>
              <a:rPr lang="en-US" sz="2800" dirty="0" smtClean="0">
                <a:solidFill>
                  <a:srgbClr val="A6A6A6"/>
                </a:solidFill>
              </a:rPr>
              <a:t>:</a:t>
            </a:r>
            <a:r>
              <a:rPr lang="en-US" sz="2800" i="1" dirty="0" smtClean="0">
                <a:solidFill>
                  <a:srgbClr val="A6A6A6"/>
                </a:solidFill>
              </a:rPr>
              <a:t> </a:t>
            </a:r>
            <a:r>
              <a:rPr lang="en-US" sz="2800" dirty="0" smtClean="0">
                <a:solidFill>
                  <a:srgbClr val="A6A6A6"/>
                </a:solidFill>
              </a:rPr>
              <a:t>another text editor</a:t>
            </a:r>
            <a:endParaRPr lang="en-US" sz="2800" dirty="0">
              <a:solidFill>
                <a:srgbClr val="A6A6A6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54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609158"/>
          </a:xfrm>
        </p:spPr>
        <p:txBody>
          <a:bodyPr/>
          <a:lstStyle/>
          <a:p>
            <a:r>
              <a:rPr lang="en-US" dirty="0" err="1" smtClean="0"/>
              <a:t>TextWrangler</a:t>
            </a:r>
            <a:endParaRPr lang="en-US" dirty="0"/>
          </a:p>
        </p:txBody>
      </p:sp>
      <p:pic>
        <p:nvPicPr>
          <p:cNvPr id="6" name="Picture 5" descr="Screen Shot 2015-01-19 at 4.19.4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19" y="1612340"/>
            <a:ext cx="7816850" cy="1981867"/>
          </a:xfrm>
          <a:prstGeom prst="rect">
            <a:avLst/>
          </a:prstGeom>
        </p:spPr>
      </p:pic>
      <p:pic>
        <p:nvPicPr>
          <p:cNvPr id="8" name="Picture 7" descr="Screen Shot 2015-01-19 at 4.28.1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73" y="2755013"/>
            <a:ext cx="8498021" cy="3922164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88779" y="969650"/>
            <a:ext cx="8889791" cy="4367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A flexible text editor with powerful functions of searching and editing.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089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TextWrangler</a:t>
            </a:r>
            <a:r>
              <a:rPr lang="en-US" dirty="0" smtClean="0"/>
              <a:t> – more examples</a:t>
            </a:r>
            <a:endParaRPr lang="en-US" dirty="0"/>
          </a:p>
        </p:txBody>
      </p:sp>
      <p:pic>
        <p:nvPicPr>
          <p:cNvPr id="6" name="Picture 5" descr="Screen Shot 2014-12-18 at 1.55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512190"/>
            <a:ext cx="6839537" cy="1603246"/>
          </a:xfrm>
          <a:prstGeom prst="rect">
            <a:avLst/>
          </a:prstGeom>
        </p:spPr>
      </p:pic>
      <p:pic>
        <p:nvPicPr>
          <p:cNvPr id="7" name="Picture 6" descr="Screen Shot 2014-12-18 at 2.05.0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487" y="1919806"/>
            <a:ext cx="3946968" cy="1292314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311803" y="1832320"/>
            <a:ext cx="7393827" cy="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7200" y="3255022"/>
            <a:ext cx="3942005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17375E"/>
                </a:solidFill>
              </a:rPr>
              <a:t>\n</a:t>
            </a:r>
            <a:r>
              <a:rPr lang="en-US" dirty="0" smtClean="0"/>
              <a:t>: end of line character (line separator)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1105" y="4267876"/>
            <a:ext cx="7936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Class participation 15.01%, Homework 15.03%, Midterm Exam 20.10%, Project 20.10%, Final Exam 30.01%</a:t>
            </a:r>
            <a:endParaRPr lang="en-US" sz="1400" dirty="0"/>
          </a:p>
        </p:txBody>
      </p:sp>
      <p:grpSp>
        <p:nvGrpSpPr>
          <p:cNvPr id="5" name="Group 4"/>
          <p:cNvGrpSpPr/>
          <p:nvPr/>
        </p:nvGrpSpPr>
        <p:grpSpPr>
          <a:xfrm>
            <a:off x="481684" y="4748854"/>
            <a:ext cx="7454602" cy="1283774"/>
            <a:chOff x="481684" y="4748854"/>
            <a:chExt cx="7454602" cy="1283774"/>
          </a:xfrm>
        </p:grpSpPr>
        <p:pic>
          <p:nvPicPr>
            <p:cNvPr id="4" name="Picture 3" descr="Screen Shot 2014-12-18 at 2.03.24 PM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3392" y="4748854"/>
              <a:ext cx="3832894" cy="128377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44277" y="4802354"/>
              <a:ext cx="12245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\.[0-9][0-9]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1684" y="5330365"/>
              <a:ext cx="2263848" cy="64633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17375E"/>
                  </a:solidFill>
                </a:rPr>
                <a:t>\.</a:t>
              </a:r>
              <a:r>
                <a:rPr lang="en-US" dirty="0" smtClean="0"/>
                <a:t>: the character of “.”</a:t>
              </a:r>
            </a:p>
            <a:p>
              <a:r>
                <a:rPr lang="en-US" b="1" dirty="0" smtClean="0">
                  <a:solidFill>
                    <a:srgbClr val="17375E"/>
                  </a:solidFill>
                </a:rPr>
                <a:t>.</a:t>
              </a:r>
              <a:r>
                <a:rPr lang="en-US" dirty="0" smtClean="0"/>
                <a:t>  : any character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619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0784"/>
            <a:ext cx="7710515" cy="927108"/>
          </a:xfrm>
        </p:spPr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Regular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expression </a:t>
            </a:r>
            <a:r>
              <a:rPr lang="en-US" dirty="0" smtClean="0"/>
              <a:t>(regex </a:t>
            </a:r>
            <a:r>
              <a:rPr lang="en-US" dirty="0"/>
              <a:t>or </a:t>
            </a:r>
            <a:r>
              <a:rPr lang="en-US" dirty="0" err="1"/>
              <a:t>regexp</a:t>
            </a:r>
            <a:r>
              <a:rPr lang="en-US" dirty="0"/>
              <a:t>) </a:t>
            </a:r>
            <a:r>
              <a:rPr lang="en-US" dirty="0" smtClean="0"/>
              <a:t>is </a:t>
            </a:r>
            <a:r>
              <a:rPr lang="en-US" dirty="0"/>
              <a:t>a sequence of characters that forms a search </a:t>
            </a:r>
            <a:r>
              <a:rPr lang="en-US" dirty="0" smtClean="0"/>
              <a:t>pattern.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58366" y="2820383"/>
            <a:ext cx="379818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Search </a:t>
            </a:r>
            <a:r>
              <a:rPr lang="en-US" sz="2400" dirty="0" smtClean="0"/>
              <a:t>Genome </a:t>
            </a:r>
            <a:r>
              <a:rPr lang="en-US" sz="2400" dirty="0" smtClean="0"/>
              <a:t>or genomes:</a:t>
            </a:r>
          </a:p>
          <a:p>
            <a:pPr algn="ctr"/>
            <a:endParaRPr lang="en-US" sz="3600" dirty="0" smtClean="0"/>
          </a:p>
          <a:p>
            <a:pPr algn="ctr"/>
            <a:r>
              <a:rPr lang="en-US" sz="3600" dirty="0" smtClean="0"/>
              <a:t>[</a:t>
            </a:r>
            <a:r>
              <a:rPr lang="en-US" sz="3600" dirty="0" err="1" smtClean="0"/>
              <a:t>gG</a:t>
            </a:r>
            <a:r>
              <a:rPr lang="en-US" sz="3600" dirty="0" smtClean="0"/>
              <a:t>]</a:t>
            </a:r>
            <a:r>
              <a:rPr lang="en-US" sz="3600" dirty="0" err="1" smtClean="0"/>
              <a:t>enomes</a:t>
            </a:r>
            <a:r>
              <a:rPr lang="en-US" sz="3600" dirty="0" smtClean="0"/>
              <a:t>?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335883" y="5115774"/>
            <a:ext cx="8503317" cy="830997"/>
          </a:xfrm>
          <a:prstGeom prst="rect">
            <a:avLst/>
          </a:prstGeom>
          <a:solidFill>
            <a:srgbClr val="DBEEF4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17375E"/>
                </a:solidFill>
              </a:rPr>
              <a:t>[] </a:t>
            </a:r>
            <a:r>
              <a:rPr lang="en-US" sz="2400" dirty="0" smtClean="0">
                <a:solidFill>
                  <a:srgbClr val="17375E"/>
                </a:solidFill>
              </a:rPr>
              <a:t>: a single character of a range indicated in the square brackets</a:t>
            </a:r>
          </a:p>
          <a:p>
            <a:r>
              <a:rPr lang="en-US" sz="2400" b="1" dirty="0" smtClean="0">
                <a:solidFill>
                  <a:srgbClr val="17375E"/>
                </a:solidFill>
              </a:rPr>
              <a:t>?</a:t>
            </a:r>
            <a:r>
              <a:rPr lang="en-US" sz="2400" dirty="0" smtClean="0">
                <a:solidFill>
                  <a:srgbClr val="17375E"/>
                </a:solidFill>
              </a:rPr>
              <a:t>: no matches or just one match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06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regex characters</a:t>
            </a:r>
            <a:endParaRPr lang="en-US" dirty="0"/>
          </a:p>
        </p:txBody>
      </p:sp>
      <p:pic>
        <p:nvPicPr>
          <p:cNvPr id="3" name="Picture 2" descr="Screenshot 2017-01-18 17.56.3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150" y="1517650"/>
            <a:ext cx="4591050" cy="2843035"/>
          </a:xfrm>
          <a:prstGeom prst="rect">
            <a:avLst/>
          </a:prstGeom>
        </p:spPr>
      </p:pic>
      <p:pic>
        <p:nvPicPr>
          <p:cNvPr id="5" name="Picture 4" descr="Screenshot 2017-01-18 17.57.1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150" y="5095874"/>
            <a:ext cx="4591050" cy="6667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954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21" descr="Picture 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25" y="1762954"/>
            <a:ext cx="2770224" cy="180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3416394" y="1530793"/>
            <a:ext cx="1679368" cy="2504944"/>
            <a:chOff x="6383388" y="1339423"/>
            <a:chExt cx="1679368" cy="250494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83388" y="1339423"/>
              <a:ext cx="1679368" cy="2135612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896751" y="3475035"/>
              <a:ext cx="652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2018</a:t>
              </a:r>
              <a:endParaRPr lang="en-US" dirty="0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3125" y="1305703"/>
            <a:ext cx="3307975" cy="2955124"/>
          </a:xfrm>
          <a:prstGeom prst="rect">
            <a:avLst/>
          </a:prstGeom>
        </p:spPr>
      </p:pic>
      <p:pic>
        <p:nvPicPr>
          <p:cNvPr id="10" name="Picture 9" descr="Screenshot 2016-04-06 01.09.0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7" y="4413227"/>
            <a:ext cx="5270068" cy="1847873"/>
          </a:xfrm>
          <a:prstGeom prst="rect">
            <a:avLst/>
          </a:prstGeom>
        </p:spPr>
      </p:pic>
      <p:pic>
        <p:nvPicPr>
          <p:cNvPr id="11" name="Picture 10" descr="Screenshot 2019-01-23 13.01.45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300" y="4540227"/>
            <a:ext cx="2857500" cy="144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351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(I)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7398" y="1258775"/>
            <a:ext cx="4229101" cy="1112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b="1" dirty="0" smtClean="0">
                <a:solidFill>
                  <a:srgbClr val="17375E"/>
                </a:solidFill>
              </a:rPr>
              <a:t>\t</a:t>
            </a:r>
            <a:r>
              <a:rPr lang="en-US" sz="2800" dirty="0" smtClean="0"/>
              <a:t>  : a tab character</a:t>
            </a:r>
          </a:p>
          <a:p>
            <a:pPr>
              <a:lnSpc>
                <a:spcPct val="120000"/>
              </a:lnSpc>
            </a:pPr>
            <a:r>
              <a:rPr lang="en-US" sz="2800" b="1" dirty="0">
                <a:solidFill>
                  <a:srgbClr val="17375E"/>
                </a:solidFill>
              </a:rPr>
              <a:t>\r (or \n)</a:t>
            </a:r>
            <a:r>
              <a:rPr lang="en-US" sz="2800" dirty="0"/>
              <a:t>: end-of-</a:t>
            </a:r>
            <a:r>
              <a:rPr lang="en-US" sz="2800" dirty="0" smtClean="0"/>
              <a:t>line</a:t>
            </a:r>
            <a:endParaRPr lang="en-US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888924" y="1301025"/>
            <a:ext cx="3328552" cy="5960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err="1" smtClean="0"/>
              <a:t>Potato,apple,orange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413578"/>
              </p:ext>
            </p:extLst>
          </p:nvPr>
        </p:nvGraphicFramePr>
        <p:xfrm>
          <a:off x="5016499" y="2181525"/>
          <a:ext cx="3098800" cy="762000"/>
        </p:xfrm>
        <a:graphic>
          <a:graphicData uri="http://schemas.openxmlformats.org/drawingml/2006/table">
            <a:tbl>
              <a:tblPr/>
              <a:tblGrid>
                <a:gridCol w="1663700"/>
                <a:gridCol w="1435100"/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Regexp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Replace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,</a:t>
                      </a:r>
                      <a:endParaRPr lang="pl-PL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\t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388403"/>
              </p:ext>
            </p:extLst>
          </p:nvPr>
        </p:nvGraphicFramePr>
        <p:xfrm>
          <a:off x="5016499" y="3965710"/>
          <a:ext cx="3098800" cy="762000"/>
        </p:xfrm>
        <a:graphic>
          <a:graphicData uri="http://schemas.openxmlformats.org/drawingml/2006/table">
            <a:tbl>
              <a:tblPr/>
              <a:tblGrid>
                <a:gridCol w="1663700"/>
                <a:gridCol w="1435100"/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Regexp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Replace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\t</a:t>
                      </a:r>
                      <a:endParaRPr lang="pl-PL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\n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Content Placeholder 2"/>
          <p:cNvSpPr txBox="1">
            <a:spLocks/>
          </p:cNvSpPr>
          <p:nvPr/>
        </p:nvSpPr>
        <p:spPr>
          <a:xfrm>
            <a:off x="4888924" y="3077550"/>
            <a:ext cx="3328552" cy="5960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Potato	apple	orange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888924" y="4993620"/>
            <a:ext cx="3328552" cy="13436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Potato</a:t>
            </a:r>
          </a:p>
          <a:p>
            <a:pPr marL="0" indent="0">
              <a:buFont typeface="Arial"/>
              <a:buNone/>
            </a:pPr>
            <a:r>
              <a:rPr lang="en-US" dirty="0"/>
              <a:t>a</a:t>
            </a:r>
            <a:r>
              <a:rPr lang="en-US" dirty="0" smtClean="0"/>
              <a:t>pple</a:t>
            </a:r>
            <a:endParaRPr lang="en-US" dirty="0"/>
          </a:p>
          <a:p>
            <a:pPr marL="0" indent="0">
              <a:buFont typeface="Arial"/>
              <a:buNone/>
            </a:pPr>
            <a:r>
              <a:rPr lang="en-US" dirty="0" smtClean="0"/>
              <a:t>orange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124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(II)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0065"/>
            <a:ext cx="8229600" cy="1117024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17375E"/>
                </a:solidFill>
              </a:rPr>
              <a:t>^</a:t>
            </a:r>
            <a:r>
              <a:rPr lang="en-US" sz="2800" dirty="0" smtClean="0"/>
              <a:t> beginnings</a:t>
            </a:r>
          </a:p>
          <a:p>
            <a:r>
              <a:rPr lang="en-US" sz="2800" b="1" dirty="0" smtClean="0">
                <a:solidFill>
                  <a:srgbClr val="17375E"/>
                </a:solidFill>
              </a:rPr>
              <a:t>$</a:t>
            </a:r>
            <a:r>
              <a:rPr lang="en-US" sz="2800" dirty="0" smtClean="0"/>
              <a:t> endings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62000" y="2314209"/>
            <a:ext cx="2806700" cy="13436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Potato</a:t>
            </a:r>
          </a:p>
          <a:p>
            <a:pPr marL="0" indent="0">
              <a:buFont typeface="Arial"/>
              <a:buNone/>
            </a:pPr>
            <a:r>
              <a:rPr lang="en-US" dirty="0"/>
              <a:t>a</a:t>
            </a:r>
            <a:r>
              <a:rPr lang="en-US" dirty="0" smtClean="0"/>
              <a:t>pple</a:t>
            </a:r>
            <a:endParaRPr lang="en-US" dirty="0"/>
          </a:p>
          <a:p>
            <a:pPr marL="0" indent="0">
              <a:buFont typeface="Arial"/>
              <a:buNone/>
            </a:pPr>
            <a:r>
              <a:rPr lang="en-US" dirty="0" smtClean="0"/>
              <a:t>orange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318338"/>
              </p:ext>
            </p:extLst>
          </p:nvPr>
        </p:nvGraphicFramePr>
        <p:xfrm>
          <a:off x="762000" y="3993955"/>
          <a:ext cx="3098800" cy="762000"/>
        </p:xfrm>
        <a:graphic>
          <a:graphicData uri="http://schemas.openxmlformats.org/drawingml/2006/table">
            <a:tbl>
              <a:tblPr/>
              <a:tblGrid>
                <a:gridCol w="1663700"/>
                <a:gridCol w="1435100"/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Regexp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Replace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^</a:t>
                      </a:r>
                      <a:endParaRPr lang="pl-PL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-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Content Placeholder 2"/>
          <p:cNvSpPr txBox="1">
            <a:spLocks/>
          </p:cNvSpPr>
          <p:nvPr/>
        </p:nvSpPr>
        <p:spPr>
          <a:xfrm>
            <a:off x="762000" y="5120620"/>
            <a:ext cx="2806700" cy="13436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-Potato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-apple</a:t>
            </a:r>
            <a:endParaRPr lang="en-US" dirty="0"/>
          </a:p>
          <a:p>
            <a:pPr marL="0" indent="0">
              <a:buFont typeface="Arial"/>
              <a:buNone/>
            </a:pPr>
            <a:r>
              <a:rPr lang="en-US" dirty="0" smtClean="0"/>
              <a:t>-orange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686300" y="2314209"/>
            <a:ext cx="2806700" cy="13436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Potato</a:t>
            </a:r>
          </a:p>
          <a:p>
            <a:pPr marL="0" indent="0">
              <a:buFont typeface="Arial"/>
              <a:buNone/>
            </a:pPr>
            <a:r>
              <a:rPr lang="en-US" dirty="0"/>
              <a:t>a</a:t>
            </a:r>
            <a:r>
              <a:rPr lang="en-US" dirty="0" smtClean="0"/>
              <a:t>pple</a:t>
            </a:r>
            <a:endParaRPr lang="en-US" dirty="0"/>
          </a:p>
          <a:p>
            <a:pPr marL="0" indent="0">
              <a:buFont typeface="Arial"/>
              <a:buNone/>
            </a:pPr>
            <a:r>
              <a:rPr lang="en-US" dirty="0" smtClean="0"/>
              <a:t>orange</a:t>
            </a: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431828"/>
              </p:ext>
            </p:extLst>
          </p:nvPr>
        </p:nvGraphicFramePr>
        <p:xfrm>
          <a:off x="4737100" y="3993955"/>
          <a:ext cx="3098800" cy="762000"/>
        </p:xfrm>
        <a:graphic>
          <a:graphicData uri="http://schemas.openxmlformats.org/drawingml/2006/table">
            <a:tbl>
              <a:tblPr/>
              <a:tblGrid>
                <a:gridCol w="1663700"/>
                <a:gridCol w="1435100"/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Regexp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Replace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$</a:t>
                      </a:r>
                      <a:endParaRPr lang="pl-PL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Content Placeholder 2"/>
          <p:cNvSpPr txBox="1">
            <a:spLocks/>
          </p:cNvSpPr>
          <p:nvPr/>
        </p:nvSpPr>
        <p:spPr>
          <a:xfrm>
            <a:off x="4686300" y="5120620"/>
            <a:ext cx="2806700" cy="13436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err="1" smtClean="0"/>
              <a:t>Potatos</a:t>
            </a:r>
            <a:endParaRPr lang="en-US" dirty="0" smtClean="0"/>
          </a:p>
          <a:p>
            <a:pPr marL="0" indent="0">
              <a:buFont typeface="Arial"/>
              <a:buNone/>
            </a:pPr>
            <a:r>
              <a:rPr lang="en-US" dirty="0" smtClean="0"/>
              <a:t>apples</a:t>
            </a:r>
            <a:endParaRPr lang="en-US" dirty="0"/>
          </a:p>
          <a:p>
            <a:pPr marL="0" indent="0">
              <a:buFont typeface="Arial"/>
              <a:buNone/>
            </a:pPr>
            <a:r>
              <a:rPr lang="en-US" dirty="0" smtClean="0"/>
              <a:t>oranges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60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(II)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876"/>
            <a:ext cx="8229600" cy="193251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\w </a:t>
            </a:r>
            <a:r>
              <a:rPr lang="en-US" dirty="0" smtClean="0"/>
              <a:t>a </a:t>
            </a:r>
            <a:r>
              <a:rPr lang="en-US" b="1" i="1" dirty="0"/>
              <a:t>w</a:t>
            </a:r>
            <a:r>
              <a:rPr lang="en-US" dirty="0"/>
              <a:t>ord character, including letters, numbers and </a:t>
            </a:r>
            <a:r>
              <a:rPr lang="en-US" dirty="0" smtClean="0"/>
              <a:t>underscore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17375E"/>
                </a:solidFill>
              </a:rPr>
              <a:t>\d</a:t>
            </a:r>
            <a:r>
              <a:rPr lang="en-US" dirty="0"/>
              <a:t>  : numerical </a:t>
            </a:r>
            <a:r>
              <a:rPr lang="en-US" b="1" i="1" dirty="0" smtClean="0"/>
              <a:t>d</a:t>
            </a:r>
            <a:r>
              <a:rPr lang="en-US" dirty="0" smtClean="0"/>
              <a:t>igits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432300" y="3317392"/>
            <a:ext cx="2806700" cy="5247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I have 5 apples.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542931"/>
              </p:ext>
            </p:extLst>
          </p:nvPr>
        </p:nvGraphicFramePr>
        <p:xfrm>
          <a:off x="4432300" y="4202758"/>
          <a:ext cx="3098800" cy="762000"/>
        </p:xfrm>
        <a:graphic>
          <a:graphicData uri="http://schemas.openxmlformats.org/drawingml/2006/table">
            <a:tbl>
              <a:tblPr/>
              <a:tblGrid>
                <a:gridCol w="1663700"/>
                <a:gridCol w="1435100"/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Regexp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Replace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\d</a:t>
                      </a:r>
                      <a:endParaRPr lang="pl-PL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a lot of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724044"/>
              </p:ext>
            </p:extLst>
          </p:nvPr>
        </p:nvGraphicFramePr>
        <p:xfrm>
          <a:off x="1028700" y="4193141"/>
          <a:ext cx="3098800" cy="762000"/>
        </p:xfrm>
        <a:graphic>
          <a:graphicData uri="http://schemas.openxmlformats.org/drawingml/2006/table">
            <a:tbl>
              <a:tblPr/>
              <a:tblGrid>
                <a:gridCol w="1663700"/>
                <a:gridCol w="1435100"/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Regexp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Replace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^\w</a:t>
                      </a:r>
                      <a:endParaRPr lang="pl-PL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We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Content Placeholder 2"/>
          <p:cNvSpPr txBox="1">
            <a:spLocks/>
          </p:cNvSpPr>
          <p:nvPr/>
        </p:nvSpPr>
        <p:spPr>
          <a:xfrm>
            <a:off x="4432300" y="5297478"/>
            <a:ext cx="3238500" cy="5247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I have a lot of apples.</a:t>
            </a:r>
            <a:endParaRPr lang="en-US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028700" y="3307775"/>
            <a:ext cx="2806700" cy="5247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I have 5 apples.</a:t>
            </a:r>
            <a:endParaRPr lang="en-US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1028700" y="5287861"/>
            <a:ext cx="2806700" cy="5247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We have 5 apples.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317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(III)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6599" y="1238055"/>
            <a:ext cx="7721600" cy="1629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b="1" dirty="0" smtClean="0">
                <a:solidFill>
                  <a:srgbClr val="17375E"/>
                </a:solidFill>
              </a:rPr>
              <a:t>+</a:t>
            </a:r>
            <a:r>
              <a:rPr lang="en-US" sz="2800" dirty="0" smtClean="0"/>
              <a:t> </a:t>
            </a:r>
            <a:r>
              <a:rPr lang="en-US" sz="2800" dirty="0"/>
              <a:t>: 1 or more previous regular expression</a:t>
            </a:r>
          </a:p>
          <a:p>
            <a:pPr>
              <a:lnSpc>
                <a:spcPct val="120000"/>
              </a:lnSpc>
            </a:pPr>
            <a:r>
              <a:rPr lang="en-US" sz="2800" b="1" dirty="0">
                <a:solidFill>
                  <a:srgbClr val="17375E"/>
                </a:solidFill>
              </a:rPr>
              <a:t>?</a:t>
            </a:r>
            <a:r>
              <a:rPr lang="en-US" sz="2800" dirty="0"/>
              <a:t> :  0 or 1 previous regular expression</a:t>
            </a:r>
            <a:endParaRPr lang="en-US" sz="2800" b="1" dirty="0">
              <a:solidFill>
                <a:srgbClr val="17375E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2800" b="1" dirty="0">
                <a:solidFill>
                  <a:srgbClr val="17375E"/>
                </a:solidFill>
              </a:rPr>
              <a:t>.</a:t>
            </a:r>
            <a:r>
              <a:rPr lang="en-US" sz="2800" dirty="0"/>
              <a:t>  : any character except \n \</a:t>
            </a:r>
            <a:r>
              <a:rPr lang="en-US" sz="2800" dirty="0" smtClean="0"/>
              <a:t>r</a:t>
            </a:r>
            <a:endParaRPr lang="en-US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31029"/>
              </p:ext>
            </p:extLst>
          </p:nvPr>
        </p:nvGraphicFramePr>
        <p:xfrm>
          <a:off x="323849" y="4040176"/>
          <a:ext cx="2667001" cy="762000"/>
        </p:xfrm>
        <a:graphic>
          <a:graphicData uri="http://schemas.openxmlformats.org/drawingml/2006/table">
            <a:tbl>
              <a:tblPr/>
              <a:tblGrid>
                <a:gridCol w="1371601"/>
                <a:gridCol w="1295400"/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Regexp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Replace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p+</a:t>
                      </a:r>
                      <a:endParaRPr lang="pl-PL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-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279399" y="3248998"/>
            <a:ext cx="2755901" cy="5960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err="1"/>
              <a:t>p</a:t>
            </a:r>
            <a:r>
              <a:rPr lang="en-US" dirty="0" err="1" smtClean="0"/>
              <a:t>otato,apple,orange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79399" y="5001598"/>
            <a:ext cx="2755901" cy="5960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-</a:t>
            </a:r>
            <a:r>
              <a:rPr lang="en-US" dirty="0" err="1" smtClean="0"/>
              <a:t>otato,a-le,orange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961851"/>
              </p:ext>
            </p:extLst>
          </p:nvPr>
        </p:nvGraphicFramePr>
        <p:xfrm>
          <a:off x="3282949" y="4040176"/>
          <a:ext cx="2667001" cy="762000"/>
        </p:xfrm>
        <a:graphic>
          <a:graphicData uri="http://schemas.openxmlformats.org/drawingml/2006/table">
            <a:tbl>
              <a:tblPr/>
              <a:tblGrid>
                <a:gridCol w="1371601"/>
                <a:gridCol w="1295400"/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Regexp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Replace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p?</a:t>
                      </a:r>
                      <a:endParaRPr lang="pl-PL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-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Content Placeholder 2"/>
          <p:cNvSpPr txBox="1">
            <a:spLocks/>
          </p:cNvSpPr>
          <p:nvPr/>
        </p:nvSpPr>
        <p:spPr>
          <a:xfrm>
            <a:off x="3238499" y="3248998"/>
            <a:ext cx="2755901" cy="5960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err="1"/>
              <a:t>p</a:t>
            </a:r>
            <a:r>
              <a:rPr lang="en-US" dirty="0" err="1" smtClean="0"/>
              <a:t>otato,apple,orange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238499" y="5001598"/>
            <a:ext cx="2755901" cy="5960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--o-t-a-t-o-,-a---l-e-,-o-r-a-n-g-e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883090"/>
              </p:ext>
            </p:extLst>
          </p:nvPr>
        </p:nvGraphicFramePr>
        <p:xfrm>
          <a:off x="6229349" y="4040176"/>
          <a:ext cx="2667001" cy="762000"/>
        </p:xfrm>
        <a:graphic>
          <a:graphicData uri="http://schemas.openxmlformats.org/drawingml/2006/table">
            <a:tbl>
              <a:tblPr/>
              <a:tblGrid>
                <a:gridCol w="1371601"/>
                <a:gridCol w="1295400"/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Regexp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Replace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p.</a:t>
                      </a:r>
                      <a:endParaRPr lang="pl-PL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-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Content Placeholder 2"/>
          <p:cNvSpPr txBox="1">
            <a:spLocks/>
          </p:cNvSpPr>
          <p:nvPr/>
        </p:nvSpPr>
        <p:spPr>
          <a:xfrm>
            <a:off x="6184899" y="3248998"/>
            <a:ext cx="2755901" cy="5960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err="1"/>
              <a:t>p</a:t>
            </a:r>
            <a:r>
              <a:rPr lang="en-US" dirty="0" err="1" smtClean="0"/>
              <a:t>otato,apple,orange</a:t>
            </a:r>
            <a:endParaRPr lang="en-US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184899" y="5001598"/>
            <a:ext cx="2755901" cy="5960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-</a:t>
            </a:r>
            <a:r>
              <a:rPr lang="en-US" dirty="0" err="1" smtClean="0"/>
              <a:t>tato,a-le,orange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036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(IV)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6599" y="1624972"/>
            <a:ext cx="7721600" cy="4154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17375E"/>
                </a:solidFill>
              </a:rPr>
              <a:t>[A-Z]</a:t>
            </a:r>
            <a:r>
              <a:rPr lang="en-US" dirty="0"/>
              <a:t>  : any single </a:t>
            </a:r>
            <a:r>
              <a:rPr lang="en-US" dirty="0" smtClean="0"/>
              <a:t>letter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211" y="2542697"/>
            <a:ext cx="2198160" cy="56726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337424" y="2063810"/>
            <a:ext cx="742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NspI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4123889" y="2533942"/>
            <a:ext cx="251823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[AG]CATG[CT]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4888158" y="3410522"/>
            <a:ext cx="160192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dirty="0"/>
              <a:t>201[2-4]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26824" y="3472078"/>
            <a:ext cx="3219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select 2012, 2013, 2014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4989463" y="4895391"/>
            <a:ext cx="109617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dirty="0" smtClean="0"/>
              <a:t>A{12}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728129" y="4956947"/>
            <a:ext cx="2857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Poly A (12 A in a row)</a:t>
            </a:r>
            <a:endParaRPr lang="en-US" sz="2400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6227830" y="6268213"/>
            <a:ext cx="2133600" cy="365125"/>
          </a:xfrm>
        </p:spPr>
        <p:txBody>
          <a:bodyPr/>
          <a:lstStyle/>
          <a:p>
            <a:fld id="{9DA039C4-C5F2-1743-BB7A-5D831266C61E}" type="slidenum">
              <a:rPr lang="en-US" smtClean="0"/>
              <a:t>24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39830" y="4203312"/>
            <a:ext cx="7721600" cy="7478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rgbClr val="17375E"/>
                </a:solidFill>
              </a:rPr>
              <a:t>{}</a:t>
            </a:r>
            <a:r>
              <a:rPr lang="en-US" dirty="0" smtClean="0"/>
              <a:t>  </a:t>
            </a:r>
            <a:r>
              <a:rPr lang="en-US" dirty="0"/>
              <a:t>: </a:t>
            </a:r>
            <a:r>
              <a:rPr lang="en-US" dirty="0" smtClean="0"/>
              <a:t>specify a range of numbers to repeat the match of the immediately preceding character.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989463" y="5418611"/>
            <a:ext cx="16145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dirty="0" smtClean="0"/>
              <a:t>A{10,12}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28129" y="5480167"/>
            <a:ext cx="3263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Poly A (10-12 A in a row)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5002163" y="5913911"/>
            <a:ext cx="119856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dirty="0" smtClean="0"/>
              <a:t>A{10,}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40829" y="5975467"/>
            <a:ext cx="3164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Poly A (&gt;=10 A in a row)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0225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3: Guess what this represents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876"/>
            <a:ext cx="8229600" cy="6725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smtClean="0"/>
              <a:t>K-?[</a:t>
            </a:r>
            <a:r>
              <a:rPr lang="en-US" sz="3600" dirty="0" err="1" smtClean="0"/>
              <a:t>Ss</a:t>
            </a:r>
            <a:r>
              <a:rPr lang="en-US" sz="3600" dirty="0" smtClean="0"/>
              <a:t>]</a:t>
            </a:r>
            <a:r>
              <a:rPr lang="en-US" sz="3600" dirty="0" err="1" smtClean="0"/>
              <a:t>tate|KSU</a:t>
            </a:r>
            <a:endParaRPr lang="en-US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962400" y="2997200"/>
            <a:ext cx="108695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K-State</a:t>
            </a:r>
          </a:p>
          <a:p>
            <a:r>
              <a:rPr lang="en-US" sz="2400" dirty="0" err="1" smtClean="0"/>
              <a:t>KState</a:t>
            </a:r>
            <a:endParaRPr lang="en-US" sz="2400" dirty="0" smtClean="0"/>
          </a:p>
          <a:p>
            <a:r>
              <a:rPr lang="en-US" sz="2400" dirty="0" err="1" smtClean="0"/>
              <a:t>Kstate</a:t>
            </a:r>
            <a:endParaRPr lang="en-US" sz="2400" dirty="0" smtClean="0"/>
          </a:p>
          <a:p>
            <a:r>
              <a:rPr lang="en-US" sz="2400" dirty="0" smtClean="0"/>
              <a:t>K-state</a:t>
            </a:r>
          </a:p>
          <a:p>
            <a:r>
              <a:rPr lang="en-US" sz="2400" dirty="0" smtClean="0"/>
              <a:t>KSU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3340100" y="2628900"/>
            <a:ext cx="2298700" cy="2501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57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"/>
                                            </p:cond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7576"/>
            <a:ext cx="8229600" cy="2082224"/>
          </a:xfrm>
        </p:spPr>
        <p:txBody>
          <a:bodyPr/>
          <a:lstStyle/>
          <a:p>
            <a:r>
              <a:rPr lang="en-US" dirty="0" smtClean="0"/>
              <a:t>Regular expression is for pattern searches</a:t>
            </a:r>
          </a:p>
          <a:p>
            <a:r>
              <a:rPr lang="en-US" dirty="0" smtClean="0"/>
              <a:t>It is commonly employed in programming languages</a:t>
            </a:r>
          </a:p>
          <a:p>
            <a:r>
              <a:rPr lang="en-US" dirty="0"/>
              <a:t>The </a:t>
            </a:r>
            <a:r>
              <a:rPr lang="en-US" dirty="0" smtClean="0"/>
              <a:t>rules </a:t>
            </a:r>
            <a:r>
              <a:rPr lang="en-US" dirty="0"/>
              <a:t>vary depending on the specific </a:t>
            </a:r>
            <a:r>
              <a:rPr lang="en-US" dirty="0" smtClean="0"/>
              <a:t>implementation (or </a:t>
            </a:r>
            <a:r>
              <a:rPr lang="en-US" dirty="0"/>
              <a:t>programming </a:t>
            </a:r>
            <a:r>
              <a:rPr lang="en-US" dirty="0" smtClean="0"/>
              <a:t>languages or versions) in </a:t>
            </a:r>
            <a:r>
              <a:rPr lang="en-US" dirty="0"/>
              <a:t>use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98500" y="3898900"/>
            <a:ext cx="6945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hlinkClick r:id="rId2"/>
              </a:rPr>
              <a:t>Does Google provide search with regular expressions?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2422748" y="4895334"/>
            <a:ext cx="36605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"genome * sequencing"</a:t>
            </a:r>
          </a:p>
        </p:txBody>
      </p:sp>
    </p:spTree>
    <p:extLst>
      <p:ext uri="{BB962C8B-B14F-4D97-AF65-F5344CB8AC3E}">
        <p14:creationId xmlns:p14="http://schemas.microsoft.com/office/powerpoint/2010/main" val="1841321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2987"/>
          </a:xfrm>
        </p:spPr>
        <p:txBody>
          <a:bodyPr/>
          <a:lstStyle/>
          <a:p>
            <a:r>
              <a:rPr lang="en-US" dirty="0" smtClean="0"/>
              <a:t>vi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vi</a:t>
            </a:r>
            <a:r>
              <a:rPr lang="en-US" dirty="0"/>
              <a:t> is a text editor created for the Unix operating system</a:t>
            </a:r>
            <a:r>
              <a:rPr lang="en-US" dirty="0" smtClean="0"/>
              <a:t>.</a:t>
            </a:r>
          </a:p>
          <a:p>
            <a:r>
              <a:rPr lang="en-US" dirty="0" smtClean="0"/>
              <a:t>fast and powerful</a:t>
            </a:r>
          </a:p>
          <a:p>
            <a:r>
              <a:rPr lang="en-US" i="1" dirty="0" smtClean="0"/>
              <a:t>vi</a:t>
            </a:r>
            <a:r>
              <a:rPr lang="en-US" dirty="0" smtClean="0"/>
              <a:t> has two modes:</a:t>
            </a:r>
          </a:p>
          <a:p>
            <a:pPr indent="0">
              <a:buAutoNum type="arabicPeriod"/>
            </a:pPr>
            <a:r>
              <a:rPr lang="en-US" dirty="0" smtClean="0"/>
              <a:t> insert mode (edit as other text editors)</a:t>
            </a:r>
          </a:p>
          <a:p>
            <a:pPr indent="0">
              <a:buAutoNum type="arabicPeriod"/>
            </a:pPr>
            <a:r>
              <a:rPr lang="en-US" dirty="0" smtClean="0"/>
              <a:t> command mode (commands </a:t>
            </a:r>
            <a:r>
              <a:rPr lang="en-US" dirty="0"/>
              <a:t>that control the edit session)</a:t>
            </a:r>
            <a:r>
              <a:rPr lang="en-US" dirty="0" smtClean="0"/>
              <a:t>.</a:t>
            </a:r>
          </a:p>
          <a:p>
            <a:pPr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switch modes by using “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” and “ESC” key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 smtClean="0"/>
              <a:t>Your keyboard controls “everything”.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10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Actions in command </a:t>
            </a:r>
            <a:r>
              <a:rPr lang="en-US" dirty="0"/>
              <a:t>mode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1559427" y="2198050"/>
            <a:ext cx="5016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/&lt;text or regular expression&gt;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1727" y="1566334"/>
            <a:ext cx="7775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Search</a:t>
            </a:r>
            <a:r>
              <a:rPr lang="en-US" sz="2800" dirty="0" smtClean="0"/>
              <a:t>: to search content using “/”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1727" y="3479800"/>
            <a:ext cx="72924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Delete</a:t>
            </a:r>
            <a:r>
              <a:rPr lang="en-US" b="0" dirty="0" smtClean="0">
                <a:solidFill>
                  <a:schemeClr val="tx1"/>
                </a:solidFill>
              </a:rPr>
              <a:t> </a:t>
            </a:r>
            <a:r>
              <a:rPr lang="en-US" b="0" dirty="0">
                <a:solidFill>
                  <a:schemeClr val="tx1"/>
                </a:solidFill>
              </a:rPr>
              <a:t>contents </a:t>
            </a:r>
            <a:r>
              <a:rPr lang="en-US" b="0" dirty="0" smtClean="0">
                <a:solidFill>
                  <a:schemeClr val="tx1"/>
                </a:solidFill>
              </a:rPr>
              <a:t>for example by lines</a:t>
            </a:r>
          </a:p>
          <a:p>
            <a:endParaRPr lang="en-US" b="0" dirty="0">
              <a:solidFill>
                <a:schemeClr val="tx1"/>
              </a:solidFill>
            </a:endParaRPr>
          </a:p>
          <a:p>
            <a:r>
              <a:rPr lang="en-US" dirty="0"/>
              <a:t>Copy</a:t>
            </a:r>
            <a:r>
              <a:rPr lang="en-US" b="0" dirty="0">
                <a:solidFill>
                  <a:schemeClr val="tx1"/>
                </a:solidFill>
              </a:rPr>
              <a:t> and </a:t>
            </a:r>
            <a:r>
              <a:rPr lang="en-US" dirty="0"/>
              <a:t>paste</a:t>
            </a:r>
          </a:p>
        </p:txBody>
      </p:sp>
    </p:spTree>
    <p:extLst>
      <p:ext uri="{BB962C8B-B14F-4D97-AF65-F5344CB8AC3E}">
        <p14:creationId xmlns:p14="http://schemas.microsoft.com/office/powerpoint/2010/main" val="4196833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of today’s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532" y="1727111"/>
            <a:ext cx="7999468" cy="2489289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en-US" sz="2800" dirty="0" smtClean="0"/>
              <a:t>Familiar to Excel functions</a:t>
            </a:r>
          </a:p>
          <a:p>
            <a:pPr>
              <a:lnSpc>
                <a:spcPct val="160000"/>
              </a:lnSpc>
            </a:pPr>
            <a:r>
              <a:rPr lang="en-US" sz="2800" dirty="0" smtClean="0"/>
              <a:t>Try </a:t>
            </a:r>
            <a:r>
              <a:rPr lang="en-US" sz="2800" i="1" dirty="0" smtClean="0"/>
              <a:t>vi</a:t>
            </a:r>
            <a:r>
              <a:rPr lang="en-US" sz="2800" dirty="0"/>
              <a:t> </a:t>
            </a:r>
            <a:r>
              <a:rPr lang="en-US" sz="2800" dirty="0" smtClean="0"/>
              <a:t>at </a:t>
            </a:r>
            <a:r>
              <a:rPr lang="en-US" sz="2800" dirty="0" err="1" smtClean="0"/>
              <a:t>Beocat</a:t>
            </a:r>
            <a:endParaRPr lang="en-US" sz="2800" i="1" dirty="0" smtClean="0"/>
          </a:p>
          <a:p>
            <a:pPr>
              <a:lnSpc>
                <a:spcPct val="160000"/>
              </a:lnSpc>
            </a:pPr>
            <a:r>
              <a:rPr lang="en-US" sz="2800" dirty="0"/>
              <a:t>Practice using regular expression in </a:t>
            </a:r>
            <a:r>
              <a:rPr lang="en-US" sz="2800" dirty="0" err="1" smtClean="0"/>
              <a:t>TextWrangler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028700" y="4800600"/>
            <a:ext cx="71808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for PC, download the software "putty" and "notepad++"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for mac, download "</a:t>
            </a:r>
            <a:r>
              <a:rPr lang="en-US" sz="2400" dirty="0" err="1" smtClean="0">
                <a:solidFill>
                  <a:srgbClr val="FF0000"/>
                </a:solidFill>
              </a:rPr>
              <a:t>textWrangler</a:t>
            </a:r>
            <a:r>
              <a:rPr lang="en-US" sz="2400" dirty="0" smtClean="0">
                <a:solidFill>
                  <a:srgbClr val="FF0000"/>
                </a:solidFill>
              </a:rPr>
              <a:t>"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69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0958" y="2497750"/>
            <a:ext cx="7925842" cy="3900898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Formats of text data files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Excel to generate a text file and tips in Excel</a:t>
            </a:r>
          </a:p>
          <a:p>
            <a:pPr>
              <a:lnSpc>
                <a:spcPct val="150000"/>
              </a:lnSpc>
            </a:pPr>
            <a:r>
              <a:rPr lang="en-US" sz="2800" dirty="0" err="1" smtClean="0"/>
              <a:t>TextWrangler</a:t>
            </a:r>
            <a:r>
              <a:rPr lang="en-US" sz="2800" dirty="0" smtClean="0"/>
              <a:t> (Mac) Notepad++ (PC):</a:t>
            </a:r>
            <a:r>
              <a:rPr lang="en-US" sz="2800" i="1" dirty="0" smtClean="0"/>
              <a:t> </a:t>
            </a:r>
            <a:r>
              <a:rPr lang="en-US" sz="2800" dirty="0" smtClean="0"/>
              <a:t>text editor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Regular expression</a:t>
            </a:r>
          </a:p>
          <a:p>
            <a:pPr>
              <a:lnSpc>
                <a:spcPct val="150000"/>
              </a:lnSpc>
            </a:pPr>
            <a:r>
              <a:rPr lang="en-US" sz="2800" i="1" dirty="0"/>
              <a:t>v</a:t>
            </a:r>
            <a:r>
              <a:rPr lang="en-US" sz="2800" i="1" dirty="0" smtClean="0"/>
              <a:t>i</a:t>
            </a:r>
            <a:r>
              <a:rPr lang="en-US" sz="2800" dirty="0" smtClean="0"/>
              <a:t>:</a:t>
            </a:r>
            <a:r>
              <a:rPr lang="en-US" sz="2800" i="1" dirty="0" smtClean="0"/>
              <a:t> </a:t>
            </a:r>
            <a:r>
              <a:rPr lang="en-US" sz="2800" dirty="0" smtClean="0"/>
              <a:t>another text editor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635012" y="1279948"/>
            <a:ext cx="77806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Goal: to understand how to organize data in a proper format and efficiently input and edit data.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87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for text editing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 descr="Screenshot 2019-01-23 15.01.5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3492375"/>
            <a:ext cx="5783028" cy="2863975"/>
          </a:xfrm>
          <a:prstGeom prst="rect">
            <a:avLst/>
          </a:prstGeom>
        </p:spPr>
      </p:pic>
      <p:pic>
        <p:nvPicPr>
          <p:cNvPr id="8" name="Picture 7" descr="Screenshot 2019-01-23 15.40.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449" y="1333500"/>
            <a:ext cx="6812199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10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file – flat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6578" y="1020165"/>
            <a:ext cx="7819409" cy="5672422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Flat file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Simple format, consisting of readable characters</a:t>
            </a:r>
          </a:p>
          <a:p>
            <a:pPr>
              <a:buFontTx/>
              <a:buChar char="-"/>
            </a:pPr>
            <a:r>
              <a:rPr lang="en-US" dirty="0" smtClean="0"/>
              <a:t>ASCII (</a:t>
            </a:r>
            <a:r>
              <a:rPr lang="en-US" dirty="0"/>
              <a:t>American Standard Code for Information </a:t>
            </a:r>
            <a:r>
              <a:rPr lang="en-US" dirty="0" smtClean="0"/>
              <a:t>Interchange, 128 characters)</a:t>
            </a:r>
            <a:r>
              <a:rPr lang="en-US" dirty="0"/>
              <a:t> 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No rich format control (e.g. bold or Italics,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>
              <a:buFontTx/>
              <a:buChar char="-"/>
            </a:pPr>
            <a:endParaRPr lang="en-US" dirty="0" smtClean="0"/>
          </a:p>
          <a:p>
            <a:pPr marL="457200" indent="-457200">
              <a:buAutoNum type="arabicPeriod" startAt="2"/>
            </a:pPr>
            <a:r>
              <a:rPr lang="en-US" dirty="0" smtClean="0"/>
              <a:t>Easy for sharing</a:t>
            </a:r>
          </a:p>
          <a:p>
            <a:pPr marL="457200" indent="-457200">
              <a:buAutoNum type="arabicPeriod" startAt="2"/>
            </a:pPr>
            <a:endParaRPr lang="en-US" dirty="0" smtClean="0"/>
          </a:p>
          <a:p>
            <a:r>
              <a:rPr lang="en-US" b="1" dirty="0" smtClean="0"/>
              <a:t>The organization of data in a text file</a:t>
            </a:r>
          </a:p>
          <a:p>
            <a:pPr marL="457200" indent="-457200">
              <a:buAutoNum type="arabicPeriod"/>
            </a:pPr>
            <a:r>
              <a:rPr lang="en-US" dirty="0" smtClean="0"/>
              <a:t>Most popular formats for tabular data: space or tab separated data file (.txt) and comma-separated values (.</a:t>
            </a:r>
            <a:r>
              <a:rPr lang="en-US" dirty="0" err="1" smtClean="0"/>
              <a:t>csv</a:t>
            </a:r>
            <a:r>
              <a:rPr lang="en-US" dirty="0" smtClean="0"/>
              <a:t>)</a:t>
            </a:r>
          </a:p>
          <a:p>
            <a:pPr marL="457200" indent="-457200">
              <a:buAutoNum type="arabicPeriod"/>
            </a:pPr>
            <a:r>
              <a:rPr lang="en-US" dirty="0" smtClean="0"/>
              <a:t>Most popular format for DNA/protein sequences: </a:t>
            </a:r>
            <a:r>
              <a:rPr lang="en-US" dirty="0"/>
              <a:t>F</a:t>
            </a:r>
            <a:r>
              <a:rPr lang="en-US" dirty="0" smtClean="0"/>
              <a:t>ASTA format (.</a:t>
            </a:r>
            <a:r>
              <a:rPr lang="en-US" dirty="0" err="1" smtClean="0"/>
              <a:t>fa</a:t>
            </a:r>
            <a:r>
              <a:rPr lang="en-US" dirty="0" smtClean="0"/>
              <a:t>, .</a:t>
            </a:r>
            <a:r>
              <a:rPr lang="en-US" dirty="0" err="1" smtClean="0"/>
              <a:t>fas</a:t>
            </a:r>
            <a:r>
              <a:rPr lang="en-US" dirty="0" smtClean="0"/>
              <a:t>, .</a:t>
            </a:r>
            <a:r>
              <a:rPr lang="en-US" dirty="0" err="1" smtClean="0"/>
              <a:t>fasta</a:t>
            </a:r>
            <a:r>
              <a:rPr lang="en-US" dirty="0"/>
              <a:t>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685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1844" y="1331639"/>
            <a:ext cx="5352981" cy="474128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Tab separated file (.txt)</a:t>
            </a:r>
          </a:p>
          <a:p>
            <a:pPr marL="0" indent="0">
              <a:buNone/>
            </a:pPr>
            <a:r>
              <a:rPr lang="en-US" sz="1700" dirty="0">
                <a:latin typeface="Courier New"/>
                <a:cs typeface="Courier New"/>
              </a:rPr>
              <a:t>name	age	&gt;30?	gender</a:t>
            </a:r>
          </a:p>
          <a:p>
            <a:pPr marL="0" indent="0">
              <a:buNone/>
            </a:pPr>
            <a:r>
              <a:rPr lang="en-US" sz="1700" dirty="0">
                <a:latin typeface="Courier New"/>
                <a:cs typeface="Courier New"/>
              </a:rPr>
              <a:t>Josh	23	FALSE	male</a:t>
            </a:r>
          </a:p>
          <a:p>
            <a:pPr marL="0" indent="0">
              <a:buNone/>
            </a:pPr>
            <a:r>
              <a:rPr lang="en-US" sz="1700" dirty="0">
                <a:latin typeface="Courier New"/>
                <a:cs typeface="Courier New"/>
              </a:rPr>
              <a:t>Rose	35	TRUE	female</a:t>
            </a:r>
            <a:endParaRPr lang="en-US" sz="17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Comma-separated file (.</a:t>
            </a:r>
            <a:r>
              <a:rPr lang="en-US" dirty="0" err="1" smtClean="0"/>
              <a:t>csv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sz="1700" dirty="0" err="1">
                <a:latin typeface="Courier New"/>
                <a:cs typeface="Courier New"/>
              </a:rPr>
              <a:t>name,age</a:t>
            </a:r>
            <a:r>
              <a:rPr lang="en-US" sz="1700" dirty="0">
                <a:latin typeface="Courier New"/>
                <a:cs typeface="Courier New"/>
              </a:rPr>
              <a:t>,&gt;30?,gender</a:t>
            </a:r>
          </a:p>
          <a:p>
            <a:pPr marL="0" indent="0">
              <a:buNone/>
            </a:pPr>
            <a:r>
              <a:rPr lang="en-US" sz="1700" dirty="0">
                <a:latin typeface="Courier New"/>
                <a:cs typeface="Courier New"/>
              </a:rPr>
              <a:t>Josh,23,FALSE,male</a:t>
            </a:r>
          </a:p>
          <a:p>
            <a:pPr marL="0" indent="0">
              <a:buNone/>
            </a:pPr>
            <a:r>
              <a:rPr lang="en-US" sz="1700" dirty="0">
                <a:latin typeface="Courier New"/>
                <a:cs typeface="Courier New"/>
              </a:rPr>
              <a:t>Rose,35,TRUE,</a:t>
            </a:r>
            <a:r>
              <a:rPr lang="en-US" sz="1700" dirty="0" smtClean="0">
                <a:latin typeface="Courier New"/>
                <a:cs typeface="Courier New"/>
              </a:rPr>
              <a:t>female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FASTA (.</a:t>
            </a:r>
            <a:r>
              <a:rPr lang="en-US" dirty="0" err="1" smtClean="0"/>
              <a:t>fa</a:t>
            </a:r>
            <a:r>
              <a:rPr lang="en-US" dirty="0" smtClean="0"/>
              <a:t>, .</a:t>
            </a:r>
            <a:r>
              <a:rPr lang="en-US" dirty="0" err="1" smtClean="0"/>
              <a:t>fas</a:t>
            </a:r>
            <a:r>
              <a:rPr lang="en-US" dirty="0" smtClean="0"/>
              <a:t>, .</a:t>
            </a:r>
            <a:r>
              <a:rPr lang="en-US" dirty="0" err="1" smtClean="0"/>
              <a:t>fasta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sz="1700" dirty="0">
                <a:latin typeface="Courier New"/>
                <a:cs typeface="Courier New"/>
              </a:rPr>
              <a:t>&gt;Aa1</a:t>
            </a:r>
          </a:p>
          <a:p>
            <a:pPr marL="0" indent="0">
              <a:buNone/>
            </a:pPr>
            <a:r>
              <a:rPr lang="en-US" sz="1700" dirty="0">
                <a:latin typeface="Courier New"/>
                <a:cs typeface="Courier New"/>
              </a:rPr>
              <a:t>CCATCTCATCCCTGCGTGTCTCCGACTCAG</a:t>
            </a:r>
          </a:p>
          <a:p>
            <a:pPr marL="0" indent="0">
              <a:buNone/>
            </a:pPr>
            <a:r>
              <a:rPr lang="en-US" sz="1700" dirty="0">
                <a:latin typeface="Courier New"/>
                <a:cs typeface="Courier New"/>
              </a:rPr>
              <a:t>&gt;Aa2</a:t>
            </a:r>
          </a:p>
          <a:p>
            <a:pPr marL="0" indent="0">
              <a:buNone/>
            </a:pPr>
            <a:r>
              <a:rPr lang="en-US" sz="1700" dirty="0">
                <a:latin typeface="Courier New"/>
                <a:cs typeface="Courier New"/>
              </a:rPr>
              <a:t>CTGAGTCGGAGACACGCAGGGATGAGATGGTT</a:t>
            </a:r>
            <a:endParaRPr lang="en-US" sz="1700" dirty="0" smtClean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53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editors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0811" y="1639576"/>
            <a:ext cx="6009502" cy="4405623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Notepad or Notepad++ (PC)</a:t>
            </a:r>
          </a:p>
          <a:p>
            <a:r>
              <a:rPr lang="en-US" sz="2800" dirty="0" err="1" smtClean="0"/>
              <a:t>TextEdit</a:t>
            </a:r>
            <a:r>
              <a:rPr lang="en-US" sz="2800" dirty="0" smtClean="0"/>
              <a:t> (Mac)</a:t>
            </a:r>
          </a:p>
          <a:p>
            <a:r>
              <a:rPr lang="en-US" sz="2800" dirty="0" err="1" smtClean="0"/>
              <a:t>TextWrangler</a:t>
            </a:r>
            <a:r>
              <a:rPr lang="en-US" sz="2800" dirty="0" smtClean="0"/>
              <a:t> (Mac)</a:t>
            </a:r>
          </a:p>
          <a:p>
            <a:r>
              <a:rPr lang="en-US" sz="2800" dirty="0"/>
              <a:t>v</a:t>
            </a:r>
            <a:r>
              <a:rPr lang="en-US" sz="2800" dirty="0" smtClean="0"/>
              <a:t>i (Unix and Linux)</a:t>
            </a:r>
          </a:p>
          <a:p>
            <a:r>
              <a:rPr lang="en-US" sz="2800" dirty="0" err="1" smtClean="0"/>
              <a:t>Emacs</a:t>
            </a:r>
            <a:endParaRPr lang="en-US" sz="2800" dirty="0" smtClean="0"/>
          </a:p>
          <a:p>
            <a:endParaRPr lang="en-US" sz="2800" i="1" dirty="0" smtClean="0"/>
          </a:p>
          <a:p>
            <a:r>
              <a:rPr lang="en-US" sz="2800" i="1" dirty="0" smtClean="0"/>
              <a:t>Word </a:t>
            </a:r>
            <a:r>
              <a:rPr lang="en-US" sz="2800" dirty="0"/>
              <a:t>(PC and Mac): save as </a:t>
            </a:r>
            <a:r>
              <a:rPr lang="en-US" sz="2800" dirty="0" smtClean="0"/>
              <a:t>…</a:t>
            </a:r>
          </a:p>
          <a:p>
            <a:r>
              <a:rPr lang="en-US" sz="2800" i="1" dirty="0" smtClean="0"/>
              <a:t>Excel </a:t>
            </a:r>
            <a:r>
              <a:rPr lang="en-US" sz="2800" dirty="0" smtClean="0"/>
              <a:t>(PC and Mac): save as …</a:t>
            </a:r>
          </a:p>
          <a:p>
            <a:r>
              <a:rPr lang="en-US" sz="2800" dirty="0" err="1" smtClean="0"/>
              <a:t>etc</a:t>
            </a:r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286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Newline – end of line (EOL)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4633" y="1301218"/>
            <a:ext cx="7619255" cy="485139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600" dirty="0"/>
              <a:t>Two </a:t>
            </a:r>
            <a:r>
              <a:rPr lang="en-US" sz="2600" dirty="0" smtClean="0"/>
              <a:t>types of EOL:  </a:t>
            </a:r>
            <a:r>
              <a:rPr lang="en-US" sz="2600" dirty="0"/>
              <a:t>line feed (LF) and carriage return (CR</a:t>
            </a:r>
            <a:r>
              <a:rPr lang="en-US" sz="2600" dirty="0" smtClean="0"/>
              <a:t>):</a:t>
            </a:r>
            <a:endParaRPr lang="en-US" sz="2600" dirty="0"/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r>
              <a:rPr lang="en-US" sz="2600" dirty="0" smtClean="0"/>
              <a:t>LF: \n</a:t>
            </a:r>
          </a:p>
          <a:p>
            <a:pPr marL="0" indent="0">
              <a:buNone/>
            </a:pPr>
            <a:r>
              <a:rPr lang="en-US" sz="2600" dirty="0" smtClean="0"/>
              <a:t>CR: \r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• LF: Unix, Linux, OS X</a:t>
            </a:r>
          </a:p>
          <a:p>
            <a:pPr marL="0" indent="0">
              <a:buNone/>
            </a:pPr>
            <a:r>
              <a:rPr lang="en-US" sz="2600" dirty="0"/>
              <a:t>• CR: Mac OS up to version 9 and OS-9</a:t>
            </a:r>
          </a:p>
          <a:p>
            <a:pPr marL="0" indent="0">
              <a:buNone/>
            </a:pPr>
            <a:r>
              <a:rPr lang="en-US" sz="2600" dirty="0"/>
              <a:t>• CR+LF: Microsoft Windows</a:t>
            </a:r>
            <a:endParaRPr lang="en-US" sz="2600" dirty="0" smtClean="0"/>
          </a:p>
          <a:p>
            <a:pPr marL="0" indent="0">
              <a:buNone/>
            </a:pPr>
            <a:endParaRPr lang="en-US" b="1" dirty="0" smtClean="0">
              <a:hlinkClick r:id="rId2"/>
            </a:endParaRPr>
          </a:p>
          <a:p>
            <a:pPr marL="0" indent="0">
              <a:buNone/>
            </a:pPr>
            <a:endParaRPr lang="en-US" b="1" dirty="0">
              <a:hlinkClick r:id="rId2"/>
            </a:endParaRPr>
          </a:p>
          <a:p>
            <a:pPr marL="0" indent="0">
              <a:buNone/>
            </a:pPr>
            <a:endParaRPr lang="en-US" b="1" dirty="0" smtClean="0">
              <a:hlinkClick r:id="rId2"/>
            </a:endParaRPr>
          </a:p>
          <a:p>
            <a:pPr marL="0" indent="0">
              <a:buNone/>
            </a:pPr>
            <a:endParaRPr lang="en-US" b="1" dirty="0">
              <a:hlinkClick r:id="rId2"/>
            </a:endParaRPr>
          </a:p>
          <a:p>
            <a:pPr marL="0" indent="0">
              <a:buNone/>
            </a:pPr>
            <a:r>
              <a:rPr lang="en-US" sz="1600" dirty="0" smtClean="0">
                <a:hlinkClick r:id="rId2"/>
              </a:rPr>
              <a:t>http</a:t>
            </a:r>
            <a:r>
              <a:rPr lang="en-US" sz="1600" dirty="0">
                <a:hlinkClick r:id="rId2"/>
              </a:rPr>
              <a:t>://en.wikipedia.org/wiki/</a:t>
            </a:r>
            <a:r>
              <a:rPr lang="en-US" sz="1600" dirty="0" smtClean="0">
                <a:hlinkClick r:id="rId2"/>
              </a:rPr>
              <a:t>Newline</a:t>
            </a:r>
            <a:endParaRPr lang="en-US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81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0958" y="1748450"/>
            <a:ext cx="7925842" cy="3900898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Formats of text data files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Excel to generate a text file and tips in Excel</a:t>
            </a:r>
          </a:p>
          <a:p>
            <a:pPr>
              <a:lnSpc>
                <a:spcPct val="150000"/>
              </a:lnSpc>
            </a:pPr>
            <a:r>
              <a:rPr lang="en-US" sz="2800" dirty="0" err="1" smtClean="0">
                <a:solidFill>
                  <a:srgbClr val="A6A6A6"/>
                </a:solidFill>
              </a:rPr>
              <a:t>TextWrangler</a:t>
            </a:r>
            <a:r>
              <a:rPr lang="en-US" sz="2800" dirty="0" smtClean="0">
                <a:solidFill>
                  <a:srgbClr val="A6A6A6"/>
                </a:solidFill>
              </a:rPr>
              <a:t> (Mac) Notepad++ (PC):</a:t>
            </a:r>
            <a:r>
              <a:rPr lang="en-US" sz="2800" i="1" dirty="0" smtClean="0">
                <a:solidFill>
                  <a:srgbClr val="A6A6A6"/>
                </a:solidFill>
              </a:rPr>
              <a:t> </a:t>
            </a:r>
            <a:r>
              <a:rPr lang="en-US" sz="2800" dirty="0" smtClean="0">
                <a:solidFill>
                  <a:srgbClr val="A6A6A6"/>
                </a:solidFill>
              </a:rPr>
              <a:t>text editor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rgbClr val="A6A6A6"/>
                </a:solidFill>
              </a:rPr>
              <a:t>Regular expression</a:t>
            </a:r>
          </a:p>
          <a:p>
            <a:pPr>
              <a:lnSpc>
                <a:spcPct val="150000"/>
              </a:lnSpc>
            </a:pPr>
            <a:r>
              <a:rPr lang="en-US" sz="2800" i="1" dirty="0">
                <a:solidFill>
                  <a:srgbClr val="A6A6A6"/>
                </a:solidFill>
              </a:rPr>
              <a:t>v</a:t>
            </a:r>
            <a:r>
              <a:rPr lang="en-US" sz="2800" i="1" dirty="0" smtClean="0">
                <a:solidFill>
                  <a:srgbClr val="A6A6A6"/>
                </a:solidFill>
              </a:rPr>
              <a:t>i</a:t>
            </a:r>
            <a:r>
              <a:rPr lang="en-US" sz="2800" dirty="0" smtClean="0">
                <a:solidFill>
                  <a:srgbClr val="A6A6A6"/>
                </a:solidFill>
              </a:rPr>
              <a:t>:</a:t>
            </a:r>
            <a:r>
              <a:rPr lang="en-US" sz="2800" i="1" dirty="0" smtClean="0">
                <a:solidFill>
                  <a:srgbClr val="A6A6A6"/>
                </a:solidFill>
              </a:rPr>
              <a:t> </a:t>
            </a:r>
            <a:r>
              <a:rPr lang="en-US" sz="2800" dirty="0" smtClean="0">
                <a:solidFill>
                  <a:srgbClr val="A6A6A6"/>
                </a:solidFill>
              </a:rPr>
              <a:t>another text editor</a:t>
            </a:r>
            <a:endParaRPr lang="en-US" sz="2800" dirty="0">
              <a:solidFill>
                <a:srgbClr val="A6A6A6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457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8198</TotalTime>
  <Words>1443</Words>
  <Application>Microsoft Macintosh PowerPoint</Application>
  <PresentationFormat>On-screen Show (4:3)</PresentationFormat>
  <Paragraphs>281</Paragraphs>
  <Slides>29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Text editors  Bioinformatics Applications (PLPTH813)</vt:lpstr>
      <vt:lpstr>Review</vt:lpstr>
      <vt:lpstr>Outline</vt:lpstr>
      <vt:lpstr>Software for text editing</vt:lpstr>
      <vt:lpstr>Text file – flat file</vt:lpstr>
      <vt:lpstr>File formats</vt:lpstr>
      <vt:lpstr>Text editors</vt:lpstr>
      <vt:lpstr>Newline – end of line (EOL)</vt:lpstr>
      <vt:lpstr>Outline</vt:lpstr>
      <vt:lpstr>Excel to generate a text file</vt:lpstr>
      <vt:lpstr>Excel function - examples</vt:lpstr>
      <vt:lpstr>Useful functions in Excel</vt:lpstr>
      <vt:lpstr>Problem 1</vt:lpstr>
      <vt:lpstr>Problem 2</vt:lpstr>
      <vt:lpstr>Outline</vt:lpstr>
      <vt:lpstr>TextWrangler</vt:lpstr>
      <vt:lpstr>TextWrangler – more examples</vt:lpstr>
      <vt:lpstr>Regular expression</vt:lpstr>
      <vt:lpstr>More regex characters</vt:lpstr>
      <vt:lpstr>Regular expression (I)</vt:lpstr>
      <vt:lpstr>Regular expression (II)</vt:lpstr>
      <vt:lpstr>Regular expression (II)</vt:lpstr>
      <vt:lpstr>Regular expression (III)</vt:lpstr>
      <vt:lpstr>Regular expression (IV)</vt:lpstr>
      <vt:lpstr>Problem 3: Guess what this represents</vt:lpstr>
      <vt:lpstr>Regular expression</vt:lpstr>
      <vt:lpstr>vi</vt:lpstr>
      <vt:lpstr>Actions in command mode</vt:lpstr>
      <vt:lpstr>Goal of today’s lab</vt:lpstr>
    </vt:vector>
  </TitlesOfParts>
  <Company>Kansas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102</cp:revision>
  <dcterms:created xsi:type="dcterms:W3CDTF">2014-12-15T18:58:14Z</dcterms:created>
  <dcterms:modified xsi:type="dcterms:W3CDTF">2019-01-24T17:16:31Z</dcterms:modified>
</cp:coreProperties>
</file>