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8" r:id="rId3"/>
    <p:sldId id="275" r:id="rId4"/>
    <p:sldId id="311" r:id="rId5"/>
    <p:sldId id="318" r:id="rId6"/>
    <p:sldId id="283" r:id="rId7"/>
    <p:sldId id="287" r:id="rId8"/>
    <p:sldId id="342" r:id="rId9"/>
    <p:sldId id="292" r:id="rId10"/>
    <p:sldId id="289" r:id="rId11"/>
    <p:sldId id="294" r:id="rId12"/>
    <p:sldId id="290" r:id="rId13"/>
    <p:sldId id="291" r:id="rId14"/>
    <p:sldId id="288" r:id="rId15"/>
    <p:sldId id="316" r:id="rId16"/>
    <p:sldId id="284" r:id="rId17"/>
    <p:sldId id="298" r:id="rId18"/>
    <p:sldId id="317" r:id="rId19"/>
    <p:sldId id="262" r:id="rId20"/>
    <p:sldId id="299" r:id="rId21"/>
    <p:sldId id="264" r:id="rId22"/>
    <p:sldId id="319" r:id="rId23"/>
    <p:sldId id="265" r:id="rId24"/>
    <p:sldId id="301" r:id="rId25"/>
    <p:sldId id="300" r:id="rId26"/>
    <p:sldId id="296" r:id="rId27"/>
    <p:sldId id="344" r:id="rId28"/>
    <p:sldId id="286" r:id="rId29"/>
    <p:sldId id="308" r:id="rId30"/>
    <p:sldId id="307" r:id="rId31"/>
    <p:sldId id="340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30" r:id="rId41"/>
    <p:sldId id="332" r:id="rId42"/>
    <p:sldId id="341" r:id="rId43"/>
    <p:sldId id="334" r:id="rId44"/>
    <p:sldId id="335" r:id="rId45"/>
    <p:sldId id="336" r:id="rId46"/>
    <p:sldId id="337" r:id="rId47"/>
    <p:sldId id="338" r:id="rId48"/>
    <p:sldId id="339" r:id="rId49"/>
    <p:sldId id="293" r:id="rId50"/>
    <p:sldId id="295" r:id="rId51"/>
    <p:sldId id="309" r:id="rId52"/>
    <p:sldId id="345" r:id="rId53"/>
    <p:sldId id="343" r:id="rId54"/>
    <p:sldId id="346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3" autoAdjust="0"/>
    <p:restoredTop sz="97521" autoAdjust="0"/>
  </p:normalViewPr>
  <p:slideViewPr>
    <p:cSldViewPr snapToGrid="0" snapToObjects="1">
      <p:cViewPr>
        <p:scale>
          <a:sx n="150" d="100"/>
          <a:sy n="150" d="100"/>
        </p:scale>
        <p:origin x="-8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AF399-D5F0-9649-84A2-5C103406A1E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3B7C7-8170-C243-97FE-7944E261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1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6BB87-626E-9C4B-A7F4-9EF6478BD5F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73F-96E8-4140-88A9-011E5B13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38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manipulation,</a:t>
            </a:r>
            <a:r>
              <a:rPr lang="en-US" baseline="0" dirty="0" smtClean="0"/>
              <a:t> calculation, graphical display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03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Elementary commands consist of either expressions or assignments.  If an expression is given as a command, it is evaluated, printed (unless specifically made invisible), and the value is lost. An assignment also evaluates an expression and passes the value to a variable but the result is not automatically printed.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5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4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7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1B58-3C22-B242-BFAC-B282FC780798}" type="datetime1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9FA8-59A4-3449-B9EA-DE16BADC5820}" type="datetime1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B76A-CD35-2B42-A442-25EF78C59FA5}" type="datetime1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558C-34F7-B344-A63E-1E1B8C95D406}" type="datetime1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566C-29A4-7E43-A2F5-6D37AEA1DD1D}" type="datetime1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9366-4084-4744-B95C-652E569E368E}" type="datetime1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D937-DC03-7D4B-8168-122769765614}" type="datetime1">
              <a:rPr lang="en-US" smtClean="0"/>
              <a:t>2/12/19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E258-FCEC-8A45-85FA-C8B9971F1FD3}" type="datetime1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DE3-C839-FF46-9270-3D6D6C1035A3}" type="datetime1">
              <a:rPr lang="en-US" smtClean="0"/>
              <a:t>2/12/19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444F-6ACF-BB45-88A4-2CF042AC7BA7}" type="datetime1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84ED-0DCF-B140-A2B4-079461A99FA9}" type="datetime1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08234-5E75-8842-AA3C-94BBCFB7E1D3}" type="datetime1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contrib/Short-refcard.pdf" TargetMode="External"/><Relationship Id="rId4" Type="http://schemas.openxmlformats.org/officeDocument/2006/relationships/hyperlink" Target="http://swirlstat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-project.org" TargetMode="External"/><Relationship Id="rId3" Type="http://schemas.openxmlformats.org/officeDocument/2006/relationships/hyperlink" Target="http://www.rstudio.com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 smtClean="0"/>
              <a:t>2/5/2019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and length of a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0466"/>
            <a:ext cx="8343485" cy="521325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7375E"/>
                </a:solidFill>
              </a:rPr>
              <a:t>Mode</a:t>
            </a:r>
          </a:p>
          <a:p>
            <a:pPr marL="0" indent="0">
              <a:buNone/>
            </a:pPr>
            <a:r>
              <a:rPr lang="en-US" dirty="0"/>
              <a:t>Vectors must have their </a:t>
            </a:r>
            <a:r>
              <a:rPr lang="en-US" dirty="0" smtClean="0"/>
              <a:t>values with the </a:t>
            </a:r>
            <a:r>
              <a:rPr lang="en-US" dirty="0"/>
              <a:t>same </a:t>
            </a:r>
            <a:r>
              <a:rPr lang="en-US" dirty="0" smtClean="0"/>
              <a:t>mode</a:t>
            </a:r>
            <a:r>
              <a:rPr lang="en-US" dirty="0"/>
              <a:t>, either </a:t>
            </a:r>
            <a:r>
              <a:rPr lang="en-US" dirty="0" smtClean="0"/>
              <a:t>numeric</a:t>
            </a:r>
            <a:r>
              <a:rPr lang="en-US" dirty="0"/>
              <a:t>, </a:t>
            </a:r>
            <a:r>
              <a:rPr lang="en-US" dirty="0" smtClean="0"/>
              <a:t>character, logical, </a:t>
            </a:r>
            <a:r>
              <a:rPr lang="en-US" dirty="0"/>
              <a:t>or </a:t>
            </a:r>
            <a:r>
              <a:rPr lang="en-US" dirty="0" smtClean="0"/>
              <a:t>other types.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z </a:t>
            </a:r>
            <a:r>
              <a:rPr lang="en-US" dirty="0"/>
              <a:t>&lt;- 0:</a:t>
            </a:r>
            <a:r>
              <a:rPr lang="en-US" dirty="0" smtClean="0"/>
              <a:t>9</a:t>
            </a:r>
          </a:p>
          <a:p>
            <a:pPr marL="0" indent="0">
              <a:buNone/>
            </a:pPr>
            <a:r>
              <a:rPr lang="en-US" dirty="0" err="1" smtClean="0"/>
              <a:t>is.numeric</a:t>
            </a:r>
            <a:r>
              <a:rPr lang="en-US" dirty="0" smtClean="0"/>
              <a:t>(z)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digits </a:t>
            </a:r>
            <a:r>
              <a:rPr lang="en-US" dirty="0"/>
              <a:t>&lt;- </a:t>
            </a:r>
            <a:r>
              <a:rPr lang="en-US" dirty="0" err="1"/>
              <a:t>as.character</a:t>
            </a:r>
            <a:r>
              <a:rPr lang="en-US" dirty="0"/>
              <a:t>(z) # convert to character</a:t>
            </a:r>
          </a:p>
          <a:p>
            <a:pPr marL="0" indent="0">
              <a:buNone/>
            </a:pPr>
            <a:r>
              <a:rPr lang="en-US" dirty="0" smtClean="0"/>
              <a:t>d </a:t>
            </a:r>
            <a:r>
              <a:rPr lang="en-US" dirty="0"/>
              <a:t>&lt;- </a:t>
            </a:r>
            <a:r>
              <a:rPr lang="en-US" dirty="0" err="1"/>
              <a:t>as.integer</a:t>
            </a:r>
            <a:r>
              <a:rPr lang="en-US" dirty="0"/>
              <a:t>(digits) # convert to </a:t>
            </a:r>
            <a:r>
              <a:rPr lang="en-US" dirty="0" smtClean="0"/>
              <a:t>integer</a:t>
            </a:r>
          </a:p>
          <a:p>
            <a:pPr marL="0" indent="0">
              <a:buNone/>
            </a:pPr>
            <a:endParaRPr lang="en-US" b="1" dirty="0" smtClean="0">
              <a:solidFill>
                <a:srgbClr val="17375E"/>
              </a:solidFill>
            </a:endParaRPr>
          </a:p>
          <a:p>
            <a:r>
              <a:rPr lang="en-US" b="1" dirty="0" smtClean="0">
                <a:solidFill>
                  <a:srgbClr val="17375E"/>
                </a:solidFill>
              </a:rPr>
              <a:t>Length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ength(z)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ength(z) &lt;- 5  # retain just the first 5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589" y="2605245"/>
            <a:ext cx="8101211" cy="3895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 &lt;- c("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</a:t>
            </a:r>
            <a:r>
              <a:rPr lang="en-US" sz="1600" dirty="0" smtClean="0">
                <a:latin typeface="Courier"/>
                <a:cs typeface="Courier"/>
              </a:rPr>
              <a:t>	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</a:t>
            </a:r>
            <a:r>
              <a:rPr lang="en-US" sz="1600" dirty="0" smtClean="0">
                <a:latin typeface="Courier"/>
                <a:cs typeface="Courier"/>
              </a:rPr>
              <a:t>	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 &lt;- factor(state)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&gt; </a:t>
            </a:r>
            <a:r>
              <a:rPr lang="en-US" sz="1600" dirty="0" err="1" smtClean="0">
                <a:latin typeface="Courier"/>
                <a:cs typeface="Courier"/>
              </a:rPr>
              <a:t>statef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Levels: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&gt; levels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"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state2 &lt;- </a:t>
            </a:r>
            <a:r>
              <a:rPr lang="en-US" sz="1600" b="1" dirty="0" err="1">
                <a:latin typeface="Courier"/>
                <a:cs typeface="Courier"/>
              </a:rPr>
              <a:t>as.character</a:t>
            </a:r>
            <a:r>
              <a:rPr lang="en-US" sz="1600" b="1" dirty="0">
                <a:latin typeface="Courier"/>
                <a:cs typeface="Courier"/>
              </a:rPr>
              <a:t>(</a:t>
            </a:r>
            <a:r>
              <a:rPr lang="en-US" sz="1600" b="1" dirty="0" err="1">
                <a:latin typeface="Courier"/>
                <a:cs typeface="Courier"/>
              </a:rPr>
              <a:t>statef</a:t>
            </a:r>
            <a:r>
              <a:rPr lang="en-US" sz="1600" b="1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9549" y="1065133"/>
            <a:ext cx="8141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Definition: A </a:t>
            </a:r>
            <a:r>
              <a:rPr lang="en-US" sz="2000" dirty="0"/>
              <a:t>factor is a vector object used to specify a discrete classification (grouping) of the </a:t>
            </a:r>
            <a:r>
              <a:rPr lang="en-US" sz="2000" dirty="0" smtClean="0"/>
              <a:t>components of </a:t>
            </a:r>
            <a:r>
              <a:rPr lang="en-US" sz="2000" dirty="0"/>
              <a:t>other </a:t>
            </a:r>
            <a:r>
              <a:rPr lang="en-US" sz="2000" dirty="0" smtClean="0"/>
              <a:t>vectors with the </a:t>
            </a:r>
            <a:r>
              <a:rPr lang="en-US" sz="2000" dirty="0"/>
              <a:t>same length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rgbClr val="17375E"/>
                </a:solidFill>
              </a:rPr>
              <a:t>factor = regular vector + Levels</a:t>
            </a:r>
            <a:endParaRPr lang="en-US" sz="2000" b="1" dirty="0">
              <a:solidFill>
                <a:srgbClr val="17375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75" y="62785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7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rray and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029"/>
            <a:ext cx="8166442" cy="107687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rray: 2 or more dimensions of data</a:t>
            </a:r>
          </a:p>
          <a:p>
            <a:r>
              <a:rPr lang="en-US" dirty="0"/>
              <a:t>m</a:t>
            </a:r>
            <a:r>
              <a:rPr lang="en-US" dirty="0" smtClean="0"/>
              <a:t>atrix: a special array with two dimensions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5589" y="2605246"/>
            <a:ext cx="8101211" cy="1299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err="1" smtClean="0">
                <a:latin typeface="Courier"/>
                <a:cs typeface="Courier"/>
              </a:rPr>
              <a:t>num</a:t>
            </a:r>
            <a:r>
              <a:rPr lang="en-US" sz="1600" dirty="0" smtClean="0">
                <a:latin typeface="Courier"/>
                <a:cs typeface="Courier"/>
              </a:rPr>
              <a:t> &lt;- 1:25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1600" dirty="0" err="1" smtClean="0">
                <a:latin typeface="Courier"/>
                <a:cs typeface="Courier"/>
              </a:rPr>
              <a:t>numm</a:t>
            </a:r>
            <a:r>
              <a:rPr lang="en-US" sz="1600" dirty="0" smtClean="0">
                <a:latin typeface="Courier"/>
                <a:cs typeface="Courier"/>
              </a:rPr>
              <a:t> &lt;- matrix(</a:t>
            </a:r>
            <a:r>
              <a:rPr lang="en-US" sz="1600" dirty="0" err="1" smtClean="0">
                <a:latin typeface="Courier"/>
                <a:cs typeface="Courier"/>
              </a:rPr>
              <a:t>num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nrow</a:t>
            </a:r>
            <a:r>
              <a:rPr lang="en-US" sz="1600" dirty="0" smtClean="0">
                <a:latin typeface="Courier"/>
                <a:cs typeface="Courier"/>
              </a:rPr>
              <a:t>=5, </a:t>
            </a:r>
            <a:r>
              <a:rPr lang="en-US" sz="1600" dirty="0" err="1" smtClean="0">
                <a:latin typeface="Courier"/>
                <a:cs typeface="Courier"/>
              </a:rPr>
              <a:t>byrow</a:t>
            </a:r>
            <a:r>
              <a:rPr lang="en-US" sz="1600" dirty="0" smtClean="0">
                <a:latin typeface="Courier"/>
                <a:cs typeface="Courier"/>
              </a:rPr>
              <a:t>=T)</a:t>
            </a:r>
          </a:p>
          <a:p>
            <a:pPr marL="0" indent="0">
              <a:buFont typeface="Arial"/>
              <a:buNone/>
            </a:pPr>
            <a:r>
              <a:rPr lang="en-US" sz="1600" dirty="0" err="1">
                <a:latin typeface="Courier"/>
                <a:cs typeface="Courier"/>
              </a:rPr>
              <a:t>n</a:t>
            </a:r>
            <a:r>
              <a:rPr lang="en-US" sz="1600" dirty="0" err="1" smtClean="0">
                <a:latin typeface="Courier"/>
                <a:cs typeface="Courier"/>
              </a:rPr>
              <a:t>row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numm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"/>
                <a:cs typeface="Courier"/>
              </a:rPr>
              <a:t>d</a:t>
            </a:r>
            <a:r>
              <a:rPr lang="en-US" sz="1600" dirty="0" smtClean="0">
                <a:latin typeface="Courier"/>
                <a:cs typeface="Courier"/>
              </a:rPr>
              <a:t>im(</a:t>
            </a:r>
            <a:r>
              <a:rPr lang="en-US" sz="1600" dirty="0" err="1" smtClean="0">
                <a:latin typeface="Courier"/>
                <a:cs typeface="Courier"/>
              </a:rPr>
              <a:t>numm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 marL="0" indent="0">
              <a:buFont typeface="Arial"/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347" y="4125656"/>
            <a:ext cx="779109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matrices can be built up </a:t>
            </a:r>
            <a:r>
              <a:rPr lang="en-US" dirty="0" smtClean="0"/>
              <a:t>by using the </a:t>
            </a:r>
            <a:r>
              <a:rPr lang="en-US" dirty="0"/>
              <a:t>functions </a:t>
            </a:r>
            <a:r>
              <a:rPr lang="en-US" dirty="0" err="1"/>
              <a:t>cbind</a:t>
            </a:r>
            <a:r>
              <a:rPr lang="en-US" dirty="0"/>
              <a:t>() and </a:t>
            </a:r>
            <a:r>
              <a:rPr lang="en-US" dirty="0" err="1"/>
              <a:t>rbind</a:t>
            </a:r>
            <a:r>
              <a:rPr lang="en-US" dirty="0"/>
              <a:t>(</a:t>
            </a:r>
            <a:r>
              <a:rPr lang="en-US" dirty="0" smtClean="0"/>
              <a:t>):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17375E"/>
                </a:solidFill>
              </a:rPr>
              <a:t>cbind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/>
              <a:t>forms matrices by binding </a:t>
            </a:r>
            <a:r>
              <a:rPr lang="en-US" dirty="0" smtClean="0"/>
              <a:t>together matrices </a:t>
            </a:r>
            <a:r>
              <a:rPr lang="en-US" dirty="0"/>
              <a:t>horizontally, or column-</a:t>
            </a:r>
            <a:r>
              <a:rPr lang="en-US" dirty="0" smtClean="0"/>
              <a:t>wise</a:t>
            </a:r>
          </a:p>
          <a:p>
            <a:r>
              <a:rPr lang="en-US" b="1" dirty="0" err="1" smtClean="0">
                <a:solidFill>
                  <a:srgbClr val="17375E"/>
                </a:solidFill>
              </a:rPr>
              <a:t>rbind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/>
              <a:t>vertically, or row-wise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 smtClean="0"/>
              <a:t>the </a:t>
            </a:r>
            <a:r>
              <a:rPr lang="en-US" dirty="0"/>
              <a:t>result of </a:t>
            </a:r>
            <a:r>
              <a:rPr lang="en-US" dirty="0" err="1"/>
              <a:t>rbind</a:t>
            </a:r>
            <a:r>
              <a:rPr lang="en-US" dirty="0"/>
              <a:t>() or </a:t>
            </a:r>
            <a:r>
              <a:rPr lang="en-US" dirty="0" err="1"/>
              <a:t>cbind</a:t>
            </a:r>
            <a:r>
              <a:rPr lang="en-US" dirty="0"/>
              <a:t>() always has matrix status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0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3255" cy="772987"/>
          </a:xfrm>
        </p:spPr>
        <p:txBody>
          <a:bodyPr/>
          <a:lstStyle/>
          <a:p>
            <a:r>
              <a:rPr lang="en-US" dirty="0" err="1" smtClean="0"/>
              <a:t>data.frame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59" y="1251897"/>
            <a:ext cx="8229600" cy="291212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D</a:t>
            </a:r>
            <a:r>
              <a:rPr lang="en-US" b="1" dirty="0" smtClean="0">
                <a:solidFill>
                  <a:srgbClr val="17375E"/>
                </a:solidFill>
              </a:rPr>
              <a:t>ata frame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data frame may </a:t>
            </a:r>
            <a:r>
              <a:rPr lang="en-US" dirty="0" smtClean="0"/>
              <a:t>be </a:t>
            </a:r>
            <a:r>
              <a:rPr lang="en-US" dirty="0"/>
              <a:t>regarded as a matrix with columns possibly </a:t>
            </a:r>
            <a:r>
              <a:rPr lang="en-US" dirty="0" smtClean="0"/>
              <a:t>of differing </a:t>
            </a:r>
            <a:r>
              <a:rPr lang="en-US" dirty="0"/>
              <a:t>modes and attributes</a:t>
            </a:r>
            <a:r>
              <a:rPr lang="en-US" dirty="0" smtClean="0"/>
              <a:t>. The data of a matrix are of the same type or mode.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Making data </a:t>
            </a:r>
            <a:r>
              <a:rPr lang="en-US" b="1" dirty="0" smtClean="0">
                <a:solidFill>
                  <a:srgbClr val="17375E"/>
                </a:solidFill>
              </a:rPr>
              <a:t>frames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"/>
                <a:cs typeface="Courier"/>
              </a:rPr>
              <a:t>df</a:t>
            </a:r>
            <a:r>
              <a:rPr lang="en-US" sz="1900" dirty="0" smtClean="0">
                <a:latin typeface="Courier"/>
                <a:cs typeface="Courier"/>
              </a:rPr>
              <a:t> </a:t>
            </a:r>
            <a:r>
              <a:rPr lang="en-US" sz="1900" dirty="0">
                <a:latin typeface="Courier"/>
                <a:cs typeface="Courier"/>
              </a:rPr>
              <a:t>&lt;- </a:t>
            </a:r>
            <a:r>
              <a:rPr lang="en-US" sz="1900" dirty="0" err="1">
                <a:latin typeface="Courier"/>
                <a:cs typeface="Courier"/>
              </a:rPr>
              <a:t>data.frame</a:t>
            </a:r>
            <a:r>
              <a:rPr lang="en-US" sz="1900" dirty="0">
                <a:latin typeface="Courier"/>
                <a:cs typeface="Courier"/>
              </a:rPr>
              <a:t>(name=c("Josh", "rose"), age=c(23, 35)</a:t>
            </a:r>
            <a:r>
              <a:rPr lang="en-US" sz="19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900" dirty="0" smtClean="0">
              <a:latin typeface="Courier"/>
              <a:cs typeface="Courier"/>
            </a:endParaRPr>
          </a:p>
          <a:p>
            <a:r>
              <a:rPr lang="en-US" b="1" dirty="0" smtClean="0">
                <a:solidFill>
                  <a:srgbClr val="17375E"/>
                </a:solidFill>
              </a:rPr>
              <a:t>Working with data frames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4-12-27 at 1.17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450" y="468523"/>
            <a:ext cx="3338828" cy="104664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53359" y="4627395"/>
            <a:ext cx="8229600" cy="162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8968" y="4035519"/>
            <a:ext cx="3241138" cy="2145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dirty="0" err="1">
                <a:latin typeface="Courier"/>
                <a:cs typeface="Courier"/>
              </a:rPr>
              <a:t>df$name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[1] Josh rose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Levels: Josh rose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dirty="0" err="1">
                <a:latin typeface="Courier"/>
                <a:cs typeface="Courier"/>
              </a:rPr>
              <a:t>df</a:t>
            </a:r>
            <a:r>
              <a:rPr lang="en-US" sz="1800" dirty="0">
                <a:latin typeface="Courier"/>
                <a:cs typeface="Courier"/>
              </a:rPr>
              <a:t>[, 1]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[1] Josh rose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Levels: Josh </a:t>
            </a:r>
            <a:r>
              <a:rPr lang="en-US" sz="1800" dirty="0" smtClean="0">
                <a:latin typeface="Courier"/>
                <a:cs typeface="Courier"/>
              </a:rPr>
              <a:t>rose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1321" y="4035519"/>
            <a:ext cx="3298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&gt; 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[[1]]</a:t>
            </a:r>
          </a:p>
          <a:p>
            <a:r>
              <a:rPr lang="en-US" dirty="0">
                <a:latin typeface="Courier"/>
                <a:cs typeface="Courier"/>
              </a:rPr>
              <a:t>[1] Josh rose</a:t>
            </a:r>
          </a:p>
          <a:p>
            <a:r>
              <a:rPr lang="en-US" dirty="0">
                <a:latin typeface="Courier"/>
                <a:cs typeface="Courier"/>
              </a:rPr>
              <a:t>Levels: Josh rose</a:t>
            </a:r>
          </a:p>
          <a:p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[1]</a:t>
            </a:r>
          </a:p>
          <a:p>
            <a:r>
              <a:rPr lang="en-US" dirty="0">
                <a:latin typeface="Courier"/>
                <a:cs typeface="Courier"/>
              </a:rPr>
              <a:t>  name</a:t>
            </a:r>
          </a:p>
          <a:p>
            <a:r>
              <a:rPr lang="en-US" dirty="0">
                <a:latin typeface="Courier"/>
                <a:cs typeface="Courier"/>
              </a:rPr>
              <a:t>1 Josh</a:t>
            </a:r>
          </a:p>
          <a:p>
            <a:r>
              <a:rPr lang="en-US" dirty="0">
                <a:latin typeface="Courier"/>
                <a:cs typeface="Courier"/>
              </a:rPr>
              <a:t>2 </a:t>
            </a:r>
            <a:r>
              <a:rPr lang="en-US" dirty="0" smtClean="0">
                <a:latin typeface="Courier"/>
                <a:cs typeface="Courier"/>
              </a:rPr>
              <a:t>rose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967" y="6253689"/>
            <a:ext cx="609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h</a:t>
            </a:r>
            <a:r>
              <a:rPr lang="en-US" dirty="0" smtClean="0">
                <a:latin typeface="Courier"/>
                <a:cs typeface="Courier"/>
              </a:rPr>
              <a:t>ead(</a:t>
            </a:r>
            <a:r>
              <a:rPr lang="en-US" dirty="0" err="1" smtClean="0">
                <a:latin typeface="Courier"/>
                <a:cs typeface="Courier"/>
              </a:rPr>
              <a:t>df</a:t>
            </a:r>
            <a:r>
              <a:rPr lang="en-US" dirty="0" smtClean="0">
                <a:latin typeface="Courier"/>
                <a:cs typeface="Courier"/>
              </a:rPr>
              <a:t>); tail(</a:t>
            </a:r>
            <a:r>
              <a:rPr lang="en-US" dirty="0" err="1" smtClean="0">
                <a:latin typeface="Courier"/>
                <a:cs typeface="Courier"/>
              </a:rPr>
              <a:t>df</a:t>
            </a:r>
            <a:r>
              <a:rPr lang="en-US" dirty="0" smtClean="0">
                <a:latin typeface="Courier"/>
                <a:cs typeface="Courier"/>
              </a:rPr>
              <a:t>); summary(</a:t>
            </a:r>
            <a:r>
              <a:rPr lang="en-US" dirty="0" err="1" smtClean="0">
                <a:latin typeface="Courier"/>
                <a:cs typeface="Courier"/>
              </a:rPr>
              <a:t>df</a:t>
            </a:r>
            <a:r>
              <a:rPr lang="en-US" dirty="0" smtClean="0">
                <a:latin typeface="Courier"/>
                <a:cs typeface="Courier"/>
              </a:rPr>
              <a:t>); </a:t>
            </a:r>
            <a:r>
              <a:rPr lang="en-US" dirty="0" err="1" smtClean="0">
                <a:latin typeface="Courier"/>
                <a:cs typeface="Courier"/>
              </a:rPr>
              <a:t>str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df</a:t>
            </a:r>
            <a:r>
              <a:rPr lang="en-US" dirty="0" smtClean="0">
                <a:latin typeface="Courier"/>
                <a:cs typeface="Courier"/>
              </a:rPr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7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86" y="2646853"/>
            <a:ext cx="8229600" cy="3615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lst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&lt;- list(name="Fred", wife="Mary", </a:t>
            </a:r>
            <a:r>
              <a:rPr lang="en-US" sz="1600" dirty="0" err="1" smtClean="0">
                <a:latin typeface="Courier"/>
                <a:cs typeface="Courier"/>
              </a:rPr>
              <a:t>nkids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>
                <a:latin typeface="Courier"/>
                <a:cs typeface="Courier"/>
              </a:rPr>
              <a:t>3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kid.ages</a:t>
            </a:r>
            <a:r>
              <a:rPr lang="en-US" sz="1600" dirty="0">
                <a:latin typeface="Courier"/>
                <a:cs typeface="Courier"/>
              </a:rPr>
              <a:t>=c(4,7,9)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[1</a:t>
            </a:r>
            <a:r>
              <a:rPr lang="en-US" sz="1600" dirty="0" smtClean="0">
                <a:latin typeface="Courier"/>
                <a:cs typeface="Courier"/>
              </a:rPr>
              <a:t>]  # </a:t>
            </a:r>
            <a:r>
              <a:rPr lang="en-US" sz="1600" dirty="0" err="1" smtClean="0">
                <a:latin typeface="Courier"/>
                <a:cs typeface="Courier"/>
              </a:rPr>
              <a:t>sublist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$name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</a:t>
            </a:r>
            <a:r>
              <a:rPr lang="en-US" sz="1600" dirty="0" smtClean="0">
                <a:latin typeface="Courier"/>
                <a:cs typeface="Courier"/>
              </a:rPr>
              <a:t>Fred</a:t>
            </a:r>
            <a:r>
              <a:rPr lang="en-US" sz="1600" dirty="0">
                <a:latin typeface="Courier"/>
                <a:cs typeface="Courier"/>
              </a:rPr>
              <a:t>"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[[1]</a:t>
            </a:r>
            <a:r>
              <a:rPr lang="en-US" sz="1600" dirty="0" smtClean="0">
                <a:latin typeface="Courier"/>
                <a:cs typeface="Courier"/>
              </a:rPr>
              <a:t>] # first element in the list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</a:t>
            </a:r>
            <a:r>
              <a:rPr lang="en-US" sz="1600" dirty="0" smtClean="0">
                <a:latin typeface="Courier"/>
                <a:cs typeface="Courier"/>
              </a:rPr>
              <a:t>Fred</a:t>
            </a:r>
            <a:r>
              <a:rPr lang="en-US" sz="1600" dirty="0">
                <a:latin typeface="Courier"/>
                <a:cs typeface="Courier"/>
              </a:rPr>
              <a:t>"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 err="1" smtClean="0">
                <a:latin typeface="Courier"/>
                <a:cs typeface="Courier"/>
              </a:rPr>
              <a:t>$name</a:t>
            </a:r>
            <a:r>
              <a:rPr lang="en-US" sz="1600" dirty="0" smtClean="0">
                <a:latin typeface="Courier"/>
                <a:cs typeface="Courier"/>
              </a:rPr>
              <a:t> # the element named “name”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</a:t>
            </a:r>
            <a:r>
              <a:rPr lang="en-US" sz="1600" dirty="0" smtClean="0">
                <a:latin typeface="Courier"/>
                <a:cs typeface="Courier"/>
              </a:rPr>
              <a:t>Fred”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083484"/>
            <a:ext cx="7973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list </a:t>
            </a:r>
            <a:r>
              <a:rPr lang="en-US" sz="2400" dirty="0"/>
              <a:t>is an object consisting of an ordered collection of </a:t>
            </a:r>
            <a:r>
              <a:rPr lang="en-US" sz="2400" dirty="0" smtClean="0"/>
              <a:t>objects.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904525"/>
            <a:ext cx="7202440" cy="440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17375E"/>
                </a:solidFill>
              </a:rPr>
              <a:t>Objects can be any types or modes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9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12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2558"/>
            <a:ext cx="8229600" cy="4741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data.frame</a:t>
            </a:r>
            <a:r>
              <a:rPr lang="en-US" dirty="0">
                <a:latin typeface="Courier"/>
                <a:cs typeface="Courier"/>
              </a:rPr>
              <a:t>(name=c("Josh", "</a:t>
            </a:r>
            <a:r>
              <a:rPr lang="en-US" dirty="0" smtClean="0">
                <a:latin typeface="Courier"/>
                <a:cs typeface="Courier"/>
              </a:rPr>
              <a:t>rose</a:t>
            </a:r>
            <a:r>
              <a:rPr lang="en-US" dirty="0">
                <a:latin typeface="Courier"/>
                <a:cs typeface="Courier"/>
              </a:rPr>
              <a:t>"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>
                <a:latin typeface="Courier"/>
                <a:cs typeface="Courier"/>
              </a:rPr>
              <a:t>"</a:t>
            </a:r>
            <a:r>
              <a:rPr lang="en-US" dirty="0" smtClean="0">
                <a:latin typeface="Courier"/>
                <a:cs typeface="Courier"/>
              </a:rPr>
              <a:t>John</a:t>
            </a:r>
            <a:r>
              <a:rPr lang="en-US" dirty="0">
                <a:latin typeface="Courier"/>
                <a:cs typeface="Courier"/>
              </a:rPr>
              <a:t>"</a:t>
            </a:r>
            <a:r>
              <a:rPr lang="en-US" dirty="0" smtClean="0">
                <a:latin typeface="Courier"/>
                <a:cs typeface="Courier"/>
              </a:rPr>
              <a:t>)</a:t>
            </a:r>
            <a:r>
              <a:rPr lang="en-US" dirty="0">
                <a:latin typeface="Courier"/>
                <a:cs typeface="Courier"/>
              </a:rPr>
              <a:t>, age=c(23, </a:t>
            </a:r>
            <a:r>
              <a:rPr lang="en-US" dirty="0" smtClean="0">
                <a:latin typeface="Courier"/>
                <a:cs typeface="Courier"/>
              </a:rPr>
              <a:t>35, 18)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3200" dirty="0" err="1" smtClean="0"/>
              <a:t>What</a:t>
            </a:r>
            <a:r>
              <a:rPr lang="fr-FR" sz="3200" dirty="0" smtClean="0"/>
              <a:t> are the values of</a:t>
            </a:r>
          </a:p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r>
              <a:rPr lang="fr-FR" sz="3200" dirty="0" smtClean="0"/>
              <a:t>d</a:t>
            </a:r>
            <a:r>
              <a:rPr lang="en-US" sz="3200" dirty="0" smtClean="0"/>
              <a:t>f[2, 1]</a:t>
            </a:r>
          </a:p>
          <a:p>
            <a:pPr marL="0" indent="0">
              <a:buNone/>
            </a:pPr>
            <a:r>
              <a:rPr lang="en-US" sz="3200" dirty="0" err="1" smtClean="0"/>
              <a:t>df</a:t>
            </a:r>
            <a:r>
              <a:rPr lang="en-US" sz="3200" dirty="0" smtClean="0"/>
              <a:t>[3, 2]</a:t>
            </a:r>
            <a:endParaRPr lang="fr-FR" sz="3200" dirty="0"/>
          </a:p>
          <a:p>
            <a:pPr marL="0" indent="0">
              <a:buNone/>
            </a:pPr>
            <a:r>
              <a:rPr lang="fr-FR" sz="3200" dirty="0" err="1"/>
              <a:t>d</a:t>
            </a:r>
            <a:r>
              <a:rPr lang="fr-FR" sz="3200" dirty="0" err="1" smtClean="0"/>
              <a:t>f</a:t>
            </a:r>
            <a:r>
              <a:rPr lang="fr-FR" sz="3200" dirty="0" smtClean="0"/>
              <a:t>[2]</a:t>
            </a:r>
          </a:p>
          <a:p>
            <a:pPr marL="0" indent="0">
              <a:buNone/>
            </a:pPr>
            <a:r>
              <a:rPr lang="fr-FR" sz="3200" dirty="0" err="1"/>
              <a:t>d</a:t>
            </a:r>
            <a:r>
              <a:rPr lang="fr-FR" sz="3200" dirty="0" err="1" smtClean="0"/>
              <a:t>f</a:t>
            </a:r>
            <a:r>
              <a:rPr lang="fr-FR" sz="3200" dirty="0" smtClean="0"/>
              <a:t>[, 2]</a:t>
            </a:r>
          </a:p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r>
              <a:rPr lang="fr-FR" sz="3200" dirty="0" err="1" smtClean="0"/>
              <a:t>What</a:t>
            </a:r>
            <a:r>
              <a:rPr lang="fr-FR" sz="3200" dirty="0" smtClean="0"/>
              <a:t> </a:t>
            </a:r>
            <a:r>
              <a:rPr lang="fr-FR" sz="3200" dirty="0" err="1" smtClean="0"/>
              <a:t>is</a:t>
            </a:r>
            <a:r>
              <a:rPr lang="fr-FR" sz="3200" dirty="0" smtClean="0"/>
              <a:t> the </a:t>
            </a:r>
            <a:r>
              <a:rPr lang="fr-FR" sz="3200" dirty="0" err="1" smtClean="0"/>
              <a:t>difference</a:t>
            </a:r>
            <a:r>
              <a:rPr lang="fr-FR" sz="3200" dirty="0" smtClean="0"/>
              <a:t> </a:t>
            </a:r>
            <a:r>
              <a:rPr lang="fr-FR" sz="3200" dirty="0" err="1" smtClean="0"/>
              <a:t>between</a:t>
            </a:r>
            <a:r>
              <a:rPr lang="fr-FR" sz="3200" dirty="0" smtClean="0"/>
              <a:t> the last </a:t>
            </a:r>
            <a:r>
              <a:rPr lang="fr-FR" sz="3200" dirty="0" err="1" smtClean="0"/>
              <a:t>two</a:t>
            </a:r>
            <a:r>
              <a:rPr lang="fr-FR" sz="3200" dirty="0" smtClean="0"/>
              <a:t>?</a:t>
            </a:r>
          </a:p>
        </p:txBody>
      </p:sp>
      <p:pic>
        <p:nvPicPr>
          <p:cNvPr id="4" name="Picture 3" descr="Screen Shot 2015-02-04 at 12.11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246" y="2745764"/>
            <a:ext cx="3200692" cy="12705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98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import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84876"/>
            <a:ext cx="7404542" cy="4741288"/>
          </a:xfrm>
        </p:spPr>
        <p:txBody>
          <a:bodyPr/>
          <a:lstStyle/>
          <a:p>
            <a:r>
              <a:rPr lang="en-US" b="1" dirty="0" smtClean="0">
                <a:solidFill>
                  <a:srgbClr val="17375E"/>
                </a:solidFill>
              </a:rPr>
              <a:t>scan()</a:t>
            </a:r>
            <a:r>
              <a:rPr lang="en-US" dirty="0" smtClean="0"/>
              <a:t>: to read data from a file to a vector or list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cat(</a:t>
            </a: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 smtClean="0">
                <a:latin typeface="Courier"/>
                <a:cs typeface="Courier"/>
              </a:rPr>
              <a:t>lisa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Jone</a:t>
            </a:r>
            <a:r>
              <a:rPr lang="en-US" sz="1600" dirty="0" smtClean="0">
                <a:latin typeface="Courier"/>
                <a:cs typeface="Courier"/>
              </a:rPr>
              <a:t>"</a:t>
            </a:r>
            <a:r>
              <a:rPr lang="en-US" sz="1600" dirty="0">
                <a:latin typeface="Courier"/>
                <a:cs typeface="Courier"/>
              </a:rPr>
              <a:t>, "</a:t>
            </a:r>
            <a:r>
              <a:rPr lang="en-US" sz="1600" dirty="0" smtClean="0">
                <a:latin typeface="Courier"/>
                <a:cs typeface="Courier"/>
              </a:rPr>
              <a:t>28 21</a:t>
            </a: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smtClean="0">
                <a:latin typeface="Courier"/>
                <a:cs typeface="Courier"/>
              </a:rPr>
              <a:t>, file </a:t>
            </a:r>
            <a:r>
              <a:rPr lang="en-US" sz="1600" dirty="0">
                <a:latin typeface="Courier"/>
                <a:cs typeface="Courier"/>
              </a:rPr>
              <a:t>= "</a:t>
            </a:r>
            <a:r>
              <a:rPr lang="en-US" sz="1600" dirty="0" err="1" smtClean="0">
                <a:latin typeface="Courier"/>
                <a:cs typeface="Courier"/>
              </a:rPr>
              <a:t>hrdb.txt</a:t>
            </a:r>
            <a:r>
              <a:rPr lang="en-US" sz="1600" dirty="0" smtClean="0">
                <a:latin typeface="Courier"/>
                <a:cs typeface="Courier"/>
              </a:rPr>
              <a:t>"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sep</a:t>
            </a:r>
            <a:r>
              <a:rPr lang="en-US" sz="1600" dirty="0">
                <a:latin typeface="Courier"/>
                <a:cs typeface="Courier"/>
              </a:rPr>
              <a:t> = "\n")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hr</a:t>
            </a:r>
            <a:r>
              <a:rPr lang="en-US" sz="1600" dirty="0" smtClean="0">
                <a:latin typeface="Courier"/>
                <a:cs typeface="Courier"/>
              </a:rPr>
              <a:t> &lt;- scan(</a:t>
            </a: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 smtClean="0">
                <a:latin typeface="Courier"/>
                <a:cs typeface="Courier"/>
              </a:rPr>
              <a:t>hrdb.txt</a:t>
            </a:r>
            <a:r>
              <a:rPr lang="en-US" sz="1600" dirty="0" smtClean="0">
                <a:latin typeface="Courier"/>
                <a:cs typeface="Courier"/>
              </a:rPr>
              <a:t>", what=character())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hr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lisa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Jone</a:t>
            </a:r>
            <a:r>
              <a:rPr lang="en-US" sz="1600" dirty="0">
                <a:latin typeface="Courier"/>
                <a:cs typeface="Courier"/>
              </a:rPr>
              <a:t>" "28"   "</a:t>
            </a:r>
            <a:r>
              <a:rPr lang="en-US" sz="1600" dirty="0" smtClean="0">
                <a:latin typeface="Courier"/>
                <a:cs typeface="Courier"/>
              </a:rPr>
              <a:t>21”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r>
              <a:rPr lang="en-US" b="1" dirty="0" err="1" smtClean="0">
                <a:solidFill>
                  <a:srgbClr val="17375E"/>
                </a:solidFill>
              </a:rPr>
              <a:t>read.table</a:t>
            </a:r>
            <a:r>
              <a:rPr lang="en-US" b="1" dirty="0" smtClean="0">
                <a:solidFill>
                  <a:srgbClr val="17375E"/>
                </a:solidFill>
              </a:rPr>
              <a:t>()</a:t>
            </a:r>
            <a:r>
              <a:rPr lang="en-US" dirty="0" smtClean="0"/>
              <a:t>: to read a data frame (table) directly</a:t>
            </a:r>
          </a:p>
          <a:p>
            <a:pPr marL="0" indent="0">
              <a:buNone/>
            </a:pPr>
            <a:r>
              <a:rPr lang="en-US" dirty="0" err="1" smtClean="0"/>
              <a:t>read.delim</a:t>
            </a:r>
            <a:r>
              <a:rPr lang="en-US" dirty="0" smtClean="0"/>
              <a:t>, </a:t>
            </a:r>
            <a:r>
              <a:rPr lang="en-US" dirty="0" err="1" smtClean="0"/>
              <a:t>read.csv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d &lt;- </a:t>
            </a:r>
            <a:r>
              <a:rPr lang="en-US" sz="1600" dirty="0" err="1" smtClean="0">
                <a:latin typeface="Courier"/>
                <a:cs typeface="Courier"/>
              </a:rPr>
              <a:t>read.table</a:t>
            </a:r>
            <a:r>
              <a:rPr lang="en-US" sz="1600" dirty="0" smtClean="0">
                <a:latin typeface="Courier"/>
                <a:cs typeface="Courier"/>
              </a:rPr>
              <a:t>(data)</a:t>
            </a:r>
          </a:p>
          <a:p>
            <a:endParaRPr lang="en-US" dirty="0"/>
          </a:p>
        </p:txBody>
      </p:sp>
      <p:pic>
        <p:nvPicPr>
          <p:cNvPr id="2" name="Picture 1" descr="Screen Shot 2014-12-27 at 4.58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653" y="4555950"/>
            <a:ext cx="5727798" cy="19481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80300" y="1061710"/>
            <a:ext cx="1431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lisa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Jone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28 21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69" y="1384876"/>
            <a:ext cx="8583804" cy="4741288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17375E"/>
                </a:solidFill>
              </a:rPr>
              <a:t>write.table</a:t>
            </a:r>
            <a:r>
              <a:rPr lang="en-US" b="1" dirty="0" smtClean="0">
                <a:solidFill>
                  <a:srgbClr val="17375E"/>
                </a:solidFill>
              </a:rPr>
              <a:t>()</a:t>
            </a:r>
            <a:r>
              <a:rPr lang="en-US" dirty="0" smtClean="0"/>
              <a:t> or </a:t>
            </a:r>
            <a:r>
              <a:rPr lang="en-US" b="1" dirty="0" err="1" smtClean="0">
                <a:solidFill>
                  <a:srgbClr val="17375E"/>
                </a:solidFill>
              </a:rPr>
              <a:t>write.csv</a:t>
            </a:r>
            <a:r>
              <a:rPr lang="en-US" b="1" dirty="0" smtClean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endParaRPr lang="en-US" dirty="0" smtClean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rgbClr val="17375E"/>
                </a:solidFill>
                <a:latin typeface="Courier"/>
                <a:cs typeface="Courier"/>
              </a:rPr>
              <a:t>#</a:t>
            </a:r>
            <a:r>
              <a:rPr lang="en-US" sz="1900" dirty="0">
                <a:solidFill>
                  <a:srgbClr val="17375E"/>
                </a:solidFill>
                <a:latin typeface="Courier"/>
                <a:cs typeface="Courier"/>
              </a:rPr>
              <a:t># To write a </a:t>
            </a:r>
            <a:r>
              <a:rPr lang="en-US" sz="1900" dirty="0" smtClean="0">
                <a:solidFill>
                  <a:srgbClr val="17375E"/>
                </a:solidFill>
                <a:latin typeface="Courier"/>
                <a:cs typeface="Courier"/>
              </a:rPr>
              <a:t>tab-delimited file:</a:t>
            </a:r>
            <a:endParaRPr lang="en-US" sz="1900" dirty="0">
              <a:solidFill>
                <a:srgbClr val="17375E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1900" dirty="0">
                <a:latin typeface="Courier"/>
                <a:cs typeface="Courier"/>
              </a:rPr>
              <a:t>x &lt;- </a:t>
            </a:r>
            <a:r>
              <a:rPr lang="it-IT" sz="1900" dirty="0" err="1">
                <a:latin typeface="Courier"/>
                <a:cs typeface="Courier"/>
              </a:rPr>
              <a:t>data.frame</a:t>
            </a:r>
            <a:r>
              <a:rPr lang="it-IT" sz="1900" dirty="0">
                <a:latin typeface="Courier"/>
                <a:cs typeface="Courier"/>
              </a:rPr>
              <a:t>(a = "</a:t>
            </a:r>
            <a:r>
              <a:rPr lang="it-IT" sz="1900" dirty="0" err="1" smtClean="0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"</a:t>
            </a:r>
            <a:r>
              <a:rPr lang="it-IT" sz="1900" dirty="0" smtClean="0">
                <a:latin typeface="Courier"/>
                <a:cs typeface="Courier"/>
              </a:rPr>
              <a:t>, </a:t>
            </a:r>
            <a:r>
              <a:rPr lang="it-IT" sz="1900" dirty="0">
                <a:latin typeface="Courier"/>
                <a:cs typeface="Courier"/>
              </a:rPr>
              <a:t>b = 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it-IT" sz="1900" dirty="0" err="1">
                <a:latin typeface="Courier"/>
                <a:cs typeface="Courier"/>
              </a:rPr>
              <a:t>write.table</a:t>
            </a:r>
            <a:r>
              <a:rPr lang="it-IT" sz="1900" dirty="0">
                <a:latin typeface="Courier"/>
                <a:cs typeface="Courier"/>
              </a:rPr>
              <a:t>(x, </a:t>
            </a:r>
            <a:r>
              <a:rPr lang="it-IT" sz="1900" dirty="0" smtClean="0">
                <a:latin typeface="Courier"/>
                <a:cs typeface="Courier"/>
              </a:rPr>
              <a:t>file="</a:t>
            </a:r>
            <a:r>
              <a:rPr lang="it-IT" sz="1900" dirty="0" err="1" smtClean="0">
                <a:latin typeface="Courier"/>
                <a:cs typeface="Courier"/>
              </a:rPr>
              <a:t>foo.txt</a:t>
            </a:r>
            <a:r>
              <a:rPr lang="it-IT" sz="1900" dirty="0" smtClean="0">
                <a:latin typeface="Courier"/>
                <a:cs typeface="Courier"/>
              </a:rPr>
              <a:t>"</a:t>
            </a:r>
            <a:r>
              <a:rPr lang="it-IT" sz="1900" dirty="0">
                <a:latin typeface="Courier"/>
                <a:cs typeface="Courier"/>
              </a:rPr>
              <a:t>, </a:t>
            </a:r>
            <a:r>
              <a:rPr lang="it-IT" sz="1900" dirty="0" err="1" smtClean="0">
                <a:solidFill>
                  <a:srgbClr val="17375E"/>
                </a:solidFill>
                <a:latin typeface="Courier"/>
                <a:cs typeface="Courier"/>
              </a:rPr>
              <a:t>sep</a:t>
            </a:r>
            <a:r>
              <a:rPr lang="it-IT" sz="1900" dirty="0" smtClean="0">
                <a:solidFill>
                  <a:srgbClr val="17375E"/>
                </a:solidFill>
                <a:latin typeface="Courier"/>
                <a:cs typeface="Courier"/>
              </a:rPr>
              <a:t>=</a:t>
            </a:r>
            <a:r>
              <a:rPr lang="it-IT" sz="2000" dirty="0"/>
              <a:t>"</a:t>
            </a:r>
            <a:r>
              <a:rPr lang="it-IT" sz="1900" dirty="0" smtClean="0">
                <a:solidFill>
                  <a:srgbClr val="17375E"/>
                </a:solidFill>
                <a:latin typeface="Courier"/>
                <a:cs typeface="Courier"/>
              </a:rPr>
              <a:t>\t", </a:t>
            </a:r>
            <a:r>
              <a:rPr lang="it-IT" sz="1900" dirty="0" err="1" smtClean="0">
                <a:solidFill>
                  <a:srgbClr val="17375E"/>
                </a:solidFill>
                <a:latin typeface="Courier"/>
                <a:cs typeface="Courier"/>
              </a:rPr>
              <a:t>row.names</a:t>
            </a:r>
            <a:r>
              <a:rPr lang="it-IT" sz="1900" dirty="0" smtClean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endParaRPr lang="en-US" sz="19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"/>
                <a:cs typeface="Courier"/>
              </a:rPr>
              <a:t>#</a:t>
            </a:r>
            <a:r>
              <a:rPr lang="en-US" sz="1900" dirty="0">
                <a:latin typeface="Courier"/>
                <a:cs typeface="Courier"/>
              </a:rPr>
              <a:t># and to read this file back into R one needs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read.table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 smtClean="0">
                <a:latin typeface="Courier"/>
                <a:cs typeface="Courier"/>
              </a:rPr>
              <a:t>foo.txt</a:t>
            </a:r>
            <a:r>
              <a:rPr lang="it-IT" sz="1900" dirty="0" smtClean="0">
                <a:latin typeface="Courier"/>
                <a:cs typeface="Courier"/>
              </a:rPr>
              <a:t>"</a:t>
            </a:r>
            <a:r>
              <a:rPr lang="en-US" sz="1900" dirty="0" smtClean="0">
                <a:latin typeface="Courier"/>
                <a:cs typeface="Courier"/>
              </a:rPr>
              <a:t>)</a:t>
            </a: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</a:t>
            </a:r>
            <a:r>
              <a:rPr lang="en-US" sz="1900" dirty="0" smtClean="0">
                <a:latin typeface="Courier"/>
                <a:cs typeface="Courier"/>
              </a:rPr>
              <a:t># </a:t>
            </a:r>
            <a:r>
              <a:rPr lang="en-US" sz="1900" dirty="0">
                <a:latin typeface="Courier"/>
                <a:cs typeface="Courier"/>
              </a:rPr>
              <a:t>Alternatively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write.csv</a:t>
            </a:r>
            <a:r>
              <a:rPr lang="en-US" sz="1900" dirty="0">
                <a:latin typeface="Courier"/>
                <a:cs typeface="Courier"/>
              </a:rPr>
              <a:t>(x, file = "</a:t>
            </a:r>
            <a:r>
              <a:rPr lang="en-US" sz="1900" dirty="0" err="1" smtClean="0">
                <a:latin typeface="Courier"/>
                <a:cs typeface="Courier"/>
              </a:rPr>
              <a:t>foo.csv</a:t>
            </a:r>
            <a:r>
              <a:rPr lang="en-US" sz="1900" dirty="0" smtClean="0">
                <a:latin typeface="Courier"/>
                <a:cs typeface="Courier"/>
              </a:rPr>
              <a:t>”, </a:t>
            </a:r>
            <a:r>
              <a:rPr lang="en-US" sz="1900" dirty="0" err="1" smtClean="0">
                <a:latin typeface="Courier"/>
                <a:cs typeface="Courier"/>
              </a:rPr>
              <a:t>row.names</a:t>
            </a:r>
            <a:r>
              <a:rPr lang="en-US" sz="1900" dirty="0" smtClean="0">
                <a:latin typeface="Courier"/>
                <a:cs typeface="Courier"/>
              </a:rPr>
              <a:t>=FALSE)</a:t>
            </a: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 err="1" smtClean="0">
                <a:latin typeface="Courier"/>
                <a:cs typeface="Courier"/>
              </a:rPr>
              <a:t>read.csv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900" dirty="0">
                <a:latin typeface="Courier"/>
                <a:cs typeface="Courier"/>
              </a:rPr>
              <a:t>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8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7" y="1362889"/>
            <a:ext cx="5631153" cy="4841876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R introduction</a:t>
            </a:r>
          </a:p>
          <a:p>
            <a:pPr>
              <a:lnSpc>
                <a:spcPct val="140000"/>
              </a:lnSpc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Data structure</a:t>
            </a:r>
          </a:p>
          <a:p>
            <a:pPr>
              <a:lnSpc>
                <a:spcPct val="140000"/>
              </a:lnSpc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Data input and output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Basic </a:t>
            </a:r>
            <a:r>
              <a:rPr lang="en-US" sz="2800" dirty="0" smtClean="0"/>
              <a:t>graphics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String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47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6756"/>
            <a:ext cx="8229600" cy="58121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Basic graphics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3633"/>
            <a:ext cx="7533923" cy="485380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plot(); points(); lines();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abline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(); text(); legend()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4061" y="1920908"/>
            <a:ext cx="4894414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+mj-lt"/>
                <a:cs typeface="Courier"/>
              </a:rPr>
              <a:t>High-level plot: create a new plot</a:t>
            </a:r>
          </a:p>
          <a:p>
            <a:r>
              <a:rPr lang="en-US" dirty="0" smtClean="0">
                <a:latin typeface="Courier"/>
                <a:cs typeface="Courier"/>
              </a:rPr>
              <a:t>plot(x, y, </a:t>
            </a:r>
            <a:r>
              <a:rPr lang="en-US" dirty="0" err="1" smtClean="0">
                <a:latin typeface="Courier"/>
                <a:cs typeface="Courier"/>
              </a:rPr>
              <a:t>xlab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ylab</a:t>
            </a:r>
            <a:r>
              <a:rPr lang="en-US" dirty="0" smtClean="0">
                <a:latin typeface="Courier"/>
                <a:cs typeface="Courier"/>
              </a:rPr>
              <a:t>, main, …)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sz="2000" b="1" dirty="0" smtClean="0">
                <a:latin typeface="+mj-lt"/>
                <a:cs typeface="Courier"/>
              </a:rPr>
              <a:t>Low-level plot: add to an existing plot</a:t>
            </a:r>
          </a:p>
          <a:p>
            <a:r>
              <a:rPr lang="en-US" dirty="0" smtClean="0">
                <a:latin typeface="Courier"/>
                <a:cs typeface="Courier"/>
              </a:rPr>
              <a:t># add points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points(x, y)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# add lines</a:t>
            </a:r>
          </a:p>
          <a:p>
            <a:r>
              <a:rPr lang="en-US" dirty="0" smtClean="0">
                <a:latin typeface="Courier"/>
                <a:cs typeface="Courier"/>
              </a:rPr>
              <a:t>lines(x, y)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# add horizontal or vertical lines</a:t>
            </a:r>
          </a:p>
          <a:p>
            <a:r>
              <a:rPr lang="en-US" dirty="0" err="1" smtClean="0">
                <a:latin typeface="Courier"/>
                <a:cs typeface="Courier"/>
              </a:rPr>
              <a:t>abline</a:t>
            </a:r>
            <a:r>
              <a:rPr lang="en-US" dirty="0" smtClean="0">
                <a:latin typeface="Courier"/>
                <a:cs typeface="Courier"/>
              </a:rPr>
              <a:t>(h, v)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# add text or legend</a:t>
            </a:r>
          </a:p>
          <a:p>
            <a:r>
              <a:rPr lang="en-US" dirty="0" smtClean="0">
                <a:latin typeface="Courier"/>
                <a:cs typeface="Courier"/>
              </a:rPr>
              <a:t>text()</a:t>
            </a:r>
          </a:p>
          <a:p>
            <a:r>
              <a:rPr lang="en-US" dirty="0">
                <a:latin typeface="Courier"/>
                <a:cs typeface="Courier"/>
              </a:rPr>
              <a:t>l</a:t>
            </a:r>
            <a:r>
              <a:rPr lang="en-US" dirty="0" smtClean="0">
                <a:latin typeface="Courier"/>
                <a:cs typeface="Courier"/>
              </a:rPr>
              <a:t>egend()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314802" y="2681831"/>
            <a:ext cx="0" cy="20787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307707" y="4753509"/>
            <a:ext cx="27566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21661" y="4767699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xlab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33737" y="3536614"/>
            <a:ext cx="57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ylab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92614" y="2269929"/>
            <a:ext cx="65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0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7" y="1362889"/>
            <a:ext cx="5631153" cy="43648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/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Basic </a:t>
            </a:r>
            <a:r>
              <a:rPr lang="en-US" sz="2800" dirty="0" smtClean="0"/>
              <a:t>graphics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Functions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Simple </a:t>
            </a:r>
            <a:r>
              <a:rPr lang="en-US" sz="2800" dirty="0"/>
              <a:t>statistical </a:t>
            </a:r>
            <a:r>
              <a:rPr lang="en-US" sz="2800" dirty="0" smtClean="0"/>
              <a:t>test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17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catter plot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8040" y="1577464"/>
            <a:ext cx="544850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 </a:t>
            </a:r>
            <a:r>
              <a:rPr lang="en-US" dirty="0" smtClean="0">
                <a:latin typeface="Courier"/>
                <a:cs typeface="Courier"/>
              </a:rPr>
              <a:t>data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area &lt;- state.x77[, "Area"]</a:t>
            </a:r>
          </a:p>
          <a:p>
            <a:r>
              <a:rPr lang="en-US" dirty="0">
                <a:latin typeface="Courier"/>
                <a:cs typeface="Courier"/>
              </a:rPr>
              <a:t>pop &lt;- state.x77[, "Population"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scatter </a:t>
            </a:r>
            <a:r>
              <a:rPr lang="en-US" dirty="0" smtClean="0">
                <a:latin typeface="Courier"/>
                <a:cs typeface="Courier"/>
              </a:rPr>
              <a:t>plot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plot</a:t>
            </a:r>
            <a:r>
              <a:rPr lang="en-US" dirty="0">
                <a:latin typeface="Courier"/>
                <a:cs typeface="Courier"/>
              </a:rPr>
              <a:t>(area, pop, main="US States 1977")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# label points</a:t>
            </a:r>
          </a:p>
          <a:p>
            <a:r>
              <a:rPr lang="en-US" dirty="0" err="1" smtClean="0">
                <a:latin typeface="Courier"/>
                <a:cs typeface="Courier"/>
              </a:rPr>
              <a:t>state.max.area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&lt;- </a:t>
            </a:r>
            <a:r>
              <a:rPr lang="en-US" dirty="0" err="1">
                <a:latin typeface="Courier"/>
                <a:cs typeface="Courier"/>
              </a:rPr>
              <a:t>which.max</a:t>
            </a:r>
            <a:r>
              <a:rPr lang="en-US" dirty="0">
                <a:latin typeface="Courier"/>
                <a:cs typeface="Courier"/>
              </a:rPr>
              <a:t>(area)</a:t>
            </a:r>
          </a:p>
          <a:p>
            <a:r>
              <a:rPr lang="en-US" dirty="0" smtClean="0">
                <a:latin typeface="Courier"/>
                <a:cs typeface="Courier"/>
              </a:rPr>
              <a:t>points</a:t>
            </a:r>
            <a:r>
              <a:rPr lang="en-US" dirty="0">
                <a:latin typeface="Courier"/>
                <a:cs typeface="Courier"/>
              </a:rPr>
              <a:t>(area[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pop</a:t>
            </a:r>
            <a:r>
              <a:rPr lang="en-US" dirty="0">
                <a:latin typeface="Courier"/>
                <a:cs typeface="Courier"/>
              </a:rPr>
              <a:t>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col</a:t>
            </a:r>
            <a:r>
              <a:rPr lang="en-US" dirty="0">
                <a:latin typeface="Courier"/>
                <a:cs typeface="Courier"/>
              </a:rPr>
              <a:t>="red",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points(area["Kansas"], pop["Kansas"]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col</a:t>
            </a:r>
            <a:r>
              <a:rPr lang="en-US" dirty="0">
                <a:latin typeface="Courier"/>
                <a:cs typeface="Courier"/>
              </a:rPr>
              <a:t>="purple",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542" y="1819615"/>
            <a:ext cx="3329466" cy="33294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8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7843"/>
          </a:xfrm>
        </p:spPr>
        <p:txBody>
          <a:bodyPr>
            <a:normAutofit/>
          </a:bodyPr>
          <a:lstStyle/>
          <a:p>
            <a:r>
              <a:rPr lang="en-US" dirty="0" err="1"/>
              <a:t>B</a:t>
            </a:r>
            <a:r>
              <a:rPr lang="en-US" dirty="0" err="1" smtClean="0"/>
              <a:t>arplot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84" y="1768935"/>
            <a:ext cx="8364792" cy="5018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1184159"/>
            <a:ext cx="81501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latin typeface="Courier"/>
                <a:cs typeface="Courier"/>
              </a:rPr>
              <a:t>barplot(pop/1000</a:t>
            </a:r>
            <a:r>
              <a:rPr lang="fi-FI" sz="1600" dirty="0" smtClean="0">
                <a:latin typeface="Courier"/>
                <a:cs typeface="Courier"/>
              </a:rPr>
              <a:t>, las</a:t>
            </a:r>
            <a:r>
              <a:rPr lang="fi-FI" sz="1600" dirty="0">
                <a:latin typeface="Courier"/>
                <a:cs typeface="Courier"/>
              </a:rPr>
              <a:t>=2, cex.names=0.65, </a:t>
            </a:r>
            <a:r>
              <a:rPr lang="fi-FI" sz="1600" dirty="0" err="1">
                <a:latin typeface="Courier"/>
                <a:cs typeface="Courier"/>
              </a:rPr>
              <a:t>ylab="Pop</a:t>
            </a:r>
            <a:r>
              <a:rPr lang="fi-FI" sz="1600" dirty="0">
                <a:latin typeface="Courier"/>
                <a:cs typeface="Courier"/>
              </a:rPr>
              <a:t> (x1000,000)",</a:t>
            </a:r>
          </a:p>
          <a:p>
            <a:r>
              <a:rPr lang="fi-FI" sz="1600" dirty="0">
                <a:latin typeface="Courier"/>
                <a:cs typeface="Courier"/>
              </a:rPr>
              <a:t>        </a:t>
            </a:r>
            <a:r>
              <a:rPr lang="fi-FI" sz="1600" dirty="0" err="1">
                <a:latin typeface="Courier"/>
                <a:cs typeface="Courier"/>
              </a:rPr>
              <a:t>main="US</a:t>
            </a:r>
            <a:r>
              <a:rPr lang="fi-FI" sz="1600" dirty="0">
                <a:latin typeface="Courier"/>
                <a:cs typeface="Courier"/>
              </a:rPr>
              <a:t> </a:t>
            </a:r>
            <a:r>
              <a:rPr lang="fi-FI" sz="1600" dirty="0" err="1">
                <a:latin typeface="Courier"/>
                <a:cs typeface="Courier"/>
              </a:rPr>
              <a:t>States</a:t>
            </a:r>
            <a:r>
              <a:rPr lang="fi-FI" sz="1600" dirty="0">
                <a:latin typeface="Courier"/>
                <a:cs typeface="Courier"/>
              </a:rPr>
              <a:t> 1977 </a:t>
            </a:r>
            <a:r>
              <a:rPr lang="fi-FI" sz="1600" dirty="0" err="1">
                <a:latin typeface="Courier"/>
                <a:cs typeface="Courier"/>
              </a:rPr>
              <a:t>Population</a:t>
            </a:r>
            <a:r>
              <a:rPr lang="fi-FI" sz="1600" dirty="0">
                <a:latin typeface="Courier"/>
                <a:cs typeface="Courier"/>
              </a:rPr>
              <a:t>")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03336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625"/>
            <a:ext cx="8229600" cy="772987"/>
          </a:xfrm>
        </p:spPr>
        <p:txBody>
          <a:bodyPr/>
          <a:lstStyle/>
          <a:p>
            <a:r>
              <a:rPr lang="en-US" dirty="0" smtClean="0"/>
              <a:t>Boxplot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08328"/>
            <a:ext cx="8164901" cy="37493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2569" y="3759200"/>
            <a:ext cx="1890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www.leansigmacorporation.com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69926"/>
            <a:ext cx="461737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urier"/>
                <a:cs typeface="Courier"/>
              </a:rPr>
              <a:t>y &lt;- 1:10</a:t>
            </a:r>
          </a:p>
          <a:p>
            <a:r>
              <a:rPr lang="fr-FR" sz="2400" dirty="0" smtClean="0">
                <a:latin typeface="Courier"/>
                <a:cs typeface="Courier"/>
              </a:rPr>
              <a:t>x </a:t>
            </a:r>
            <a:r>
              <a:rPr lang="fr-FR" sz="2400" dirty="0">
                <a:latin typeface="Courier"/>
                <a:cs typeface="Courier"/>
              </a:rPr>
              <a:t>&lt;- </a:t>
            </a:r>
            <a:r>
              <a:rPr lang="fr-FR" sz="2400" dirty="0" err="1">
                <a:latin typeface="Courier"/>
                <a:cs typeface="Courier"/>
              </a:rPr>
              <a:t>rep</a:t>
            </a:r>
            <a:r>
              <a:rPr lang="fr-FR" sz="2400" dirty="0">
                <a:latin typeface="Courier"/>
                <a:cs typeface="Courier"/>
              </a:rPr>
              <a:t>(c("a", "b"), 5)</a:t>
            </a:r>
          </a:p>
          <a:p>
            <a:r>
              <a:rPr lang="fr-FR" sz="2400" dirty="0" err="1" smtClean="0">
                <a:latin typeface="Courier"/>
                <a:cs typeface="Courier"/>
              </a:rPr>
              <a:t>boxplot</a:t>
            </a:r>
            <a:r>
              <a:rPr lang="fr-FR" sz="2400" dirty="0">
                <a:latin typeface="Courier"/>
                <a:cs typeface="Courier"/>
              </a:rPr>
              <a:t>(y ~ x)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4385454"/>
            <a:ext cx="2489200" cy="245984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1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7648" y="1424432"/>
            <a:ext cx="8582189" cy="420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</a:t>
            </a:r>
            <a:r>
              <a:rPr lang="en-US" sz="1600" dirty="0" err="1">
                <a:latin typeface="Courier"/>
                <a:cs typeface="Courier"/>
              </a:rPr>
              <a:t>ylab</a:t>
            </a:r>
            <a:r>
              <a:rPr lang="en-US" sz="1600" dirty="0">
                <a:latin typeface="Courier"/>
                <a:cs typeface="Courier"/>
              </a:rPr>
              <a:t>="Number of states", main="US States 1977 Population")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5" y="1908905"/>
            <a:ext cx="4826000" cy="4826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25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ggplot2 - an easy plotting package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407" b="407"/>
          <a:stretch>
            <a:fillRect/>
          </a:stretch>
        </p:blipFill>
        <p:spPr>
          <a:xfrm>
            <a:off x="26277" y="4064056"/>
            <a:ext cx="2792389" cy="23739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442" y="3915153"/>
            <a:ext cx="3132487" cy="2684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015" y="3915153"/>
            <a:ext cx="3579985" cy="26849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5397" y="1973462"/>
            <a:ext cx="86508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17375E"/>
                </a:solidFill>
                <a:latin typeface="+mj-lt"/>
                <a:cs typeface="Courier"/>
              </a:rPr>
              <a:t>scatterplots</a:t>
            </a:r>
            <a:r>
              <a:rPr lang="en-US" sz="2400" dirty="0" smtClean="0">
                <a:latin typeface="+mj-lt"/>
                <a:cs typeface="Courier"/>
              </a:rPr>
              <a:t> </a:t>
            </a:r>
            <a:r>
              <a:rPr lang="en-US" sz="2400" dirty="0">
                <a:latin typeface="+mj-lt"/>
                <a:cs typeface="Courier"/>
              </a:rPr>
              <a:t>showing the relationship between the price and carats (weight) of a </a:t>
            </a:r>
            <a:r>
              <a:rPr lang="en-US" sz="2400" dirty="0" smtClean="0">
                <a:latin typeface="+mj-lt"/>
                <a:cs typeface="Courier"/>
              </a:rPr>
              <a:t>diamond*.</a:t>
            </a:r>
          </a:p>
          <a:p>
            <a:endParaRPr lang="en-US" sz="2400" dirty="0">
              <a:latin typeface="+mj-lt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qplot</a:t>
            </a:r>
            <a:r>
              <a:rPr lang="en-US" dirty="0">
                <a:latin typeface="Courier"/>
                <a:cs typeface="Courier"/>
              </a:rPr>
              <a:t>(carat, price, data = </a:t>
            </a:r>
            <a:r>
              <a:rPr lang="en-US" dirty="0" smtClean="0">
                <a:latin typeface="Courier"/>
                <a:cs typeface="Courier"/>
              </a:rPr>
              <a:t>diamonds)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qplot</a:t>
            </a:r>
            <a:r>
              <a:rPr lang="en-US" dirty="0">
                <a:latin typeface="Courier"/>
                <a:cs typeface="Courier"/>
              </a:rPr>
              <a:t>(carat, price, data = </a:t>
            </a:r>
            <a:r>
              <a:rPr lang="en-US" dirty="0" smtClean="0">
                <a:latin typeface="Courier"/>
                <a:cs typeface="Courier"/>
              </a:rPr>
              <a:t>diamonds, </a:t>
            </a:r>
            <a:r>
              <a:rPr lang="en-US" dirty="0" err="1">
                <a:latin typeface="Courier"/>
                <a:cs typeface="Courier"/>
              </a:rPr>
              <a:t>colour</a:t>
            </a:r>
            <a:r>
              <a:rPr lang="en-US" dirty="0">
                <a:latin typeface="Courier"/>
                <a:cs typeface="Courier"/>
              </a:rPr>
              <a:t> = color)</a:t>
            </a:r>
          </a:p>
          <a:p>
            <a:r>
              <a:rPr lang="en-US" dirty="0" err="1">
                <a:latin typeface="Courier"/>
                <a:cs typeface="Courier"/>
              </a:rPr>
              <a:t>qplot</a:t>
            </a:r>
            <a:r>
              <a:rPr lang="en-US" dirty="0">
                <a:latin typeface="Courier"/>
                <a:cs typeface="Courier"/>
              </a:rPr>
              <a:t>(carat, price, data = </a:t>
            </a:r>
            <a:r>
              <a:rPr lang="en-US" dirty="0" smtClean="0">
                <a:latin typeface="Courier"/>
                <a:cs typeface="Courier"/>
              </a:rPr>
              <a:t>diamonds, </a:t>
            </a:r>
            <a:r>
              <a:rPr lang="en-US" dirty="0">
                <a:latin typeface="Courier"/>
                <a:cs typeface="Courier"/>
              </a:rPr>
              <a:t>shape = cut)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379" y="6493906"/>
            <a:ext cx="3214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 from </a:t>
            </a:r>
            <a:r>
              <a:rPr lang="en-US" sz="1400" dirty="0"/>
              <a:t>http://ggplot2.org/book/</a:t>
            </a:r>
            <a:r>
              <a:rPr lang="en-US" sz="1400" dirty="0" err="1"/>
              <a:t>qplot.pdf</a:t>
            </a:r>
            <a:endParaRPr lang="en-US" sz="1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854908"/>
              </p:ext>
            </p:extLst>
          </p:nvPr>
        </p:nvGraphicFramePr>
        <p:xfrm>
          <a:off x="1682750" y="1209728"/>
          <a:ext cx="5778500" cy="58674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carat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clarity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4304" y="1202267"/>
            <a:ext cx="110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diamonds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85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gplot2 - </a:t>
            </a:r>
            <a:r>
              <a:rPr lang="en-US" dirty="0" err="1" smtClean="0"/>
              <a:t>geom</a:t>
            </a:r>
            <a:r>
              <a:rPr lang="en-US" dirty="0" smtClean="0"/>
              <a:t> to control plot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61" y="1454318"/>
            <a:ext cx="8229600" cy="4003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qplot</a:t>
            </a:r>
            <a:r>
              <a:rPr lang="en-US" dirty="0"/>
              <a:t> is not limited to scatterplots, but can produce almost any kind of </a:t>
            </a:r>
            <a:r>
              <a:rPr lang="en-US" dirty="0" smtClean="0"/>
              <a:t>plot by </a:t>
            </a:r>
            <a:r>
              <a:rPr lang="en-US" dirty="0"/>
              <a:t>varying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geom</a:t>
            </a:r>
            <a:r>
              <a:rPr lang="en-US" dirty="0" smtClean="0"/>
              <a:t>. </a:t>
            </a:r>
            <a:r>
              <a:rPr lang="en-US" dirty="0" err="1"/>
              <a:t>g</a:t>
            </a:r>
            <a:r>
              <a:rPr lang="en-US" dirty="0" err="1" smtClean="0"/>
              <a:t>eom</a:t>
            </a:r>
            <a:r>
              <a:rPr lang="en-US" dirty="0" smtClean="0"/>
              <a:t> has many options: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"</a:t>
            </a:r>
            <a:r>
              <a:rPr lang="en-US" dirty="0"/>
              <a:t>point" draws a</a:t>
            </a:r>
            <a:r>
              <a:rPr lang="en-US" dirty="0" smtClean="0"/>
              <a:t> </a:t>
            </a:r>
            <a:r>
              <a:rPr lang="en-US" dirty="0"/>
              <a:t>scatterplot. This is the </a:t>
            </a:r>
            <a:r>
              <a:rPr lang="en-US" dirty="0" smtClean="0"/>
              <a:t>default.</a:t>
            </a:r>
            <a:endParaRPr lang="en-US" dirty="0"/>
          </a:p>
          <a:p>
            <a:r>
              <a:rPr lang="en-US" dirty="0" smtClean="0"/>
              <a:t>"</a:t>
            </a:r>
            <a:r>
              <a:rPr lang="en-US" dirty="0"/>
              <a:t>smooth" fits a smoother to the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"</a:t>
            </a:r>
            <a:r>
              <a:rPr lang="en-US" dirty="0"/>
              <a:t>boxplot" produces a box-and-whisker </a:t>
            </a:r>
            <a:r>
              <a:rPr lang="en-US" dirty="0" smtClean="0"/>
              <a:t>plot</a:t>
            </a:r>
          </a:p>
          <a:p>
            <a:r>
              <a:rPr lang="en-US" dirty="0" smtClean="0"/>
              <a:t>"</a:t>
            </a:r>
            <a:r>
              <a:rPr lang="en-US" dirty="0"/>
              <a:t>line" draw lines between the data points.</a:t>
            </a:r>
          </a:p>
          <a:p>
            <a:r>
              <a:rPr lang="en-US" dirty="0" smtClean="0"/>
              <a:t>"</a:t>
            </a:r>
            <a:r>
              <a:rPr lang="en-US" dirty="0"/>
              <a:t>histogram" draws a </a:t>
            </a:r>
            <a:r>
              <a:rPr lang="en-US" dirty="0" smtClean="0"/>
              <a:t>histogram</a:t>
            </a:r>
            <a:endParaRPr lang="en-US" dirty="0"/>
          </a:p>
          <a:p>
            <a:r>
              <a:rPr lang="en-US" dirty="0" smtClean="0"/>
              <a:t>"</a:t>
            </a:r>
            <a:r>
              <a:rPr lang="en-US" dirty="0"/>
              <a:t>bar" makes a bar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60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gplot2 – a flexible tool to plot various plots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05" y="4431148"/>
            <a:ext cx="2091121" cy="20911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204" y="4431148"/>
            <a:ext cx="2091121" cy="20911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403" y="4431148"/>
            <a:ext cx="2091121" cy="20911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603" y="4431148"/>
            <a:ext cx="2091121" cy="20911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1931980"/>
            <a:ext cx="8188159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17375E"/>
                </a:solidFill>
              </a:rPr>
              <a:t>Adding a smooth </a:t>
            </a:r>
            <a:r>
              <a:rPr lang="en-US" sz="2400" b="1" dirty="0">
                <a:solidFill>
                  <a:srgbClr val="17375E"/>
                </a:solidFill>
              </a:rPr>
              <a:t>line or a fitted line</a:t>
            </a:r>
          </a:p>
          <a:p>
            <a:r>
              <a:rPr lang="en-US" sz="1600" dirty="0" err="1">
                <a:latin typeface="Courier"/>
                <a:cs typeface="Courier"/>
              </a:rPr>
              <a:t>qplot</a:t>
            </a:r>
            <a:r>
              <a:rPr lang="en-US" sz="1600" dirty="0">
                <a:latin typeface="Courier"/>
                <a:cs typeface="Courier"/>
              </a:rPr>
              <a:t>(carat, price, data = </a:t>
            </a:r>
            <a:r>
              <a:rPr lang="en-US" sz="1600" dirty="0" smtClean="0">
                <a:latin typeface="Courier"/>
                <a:cs typeface="Courier"/>
              </a:rPr>
              <a:t>diamonds, </a:t>
            </a:r>
            <a:r>
              <a:rPr lang="en-US" sz="1600" dirty="0" err="1">
                <a:latin typeface="Courier"/>
                <a:cs typeface="Courier"/>
              </a:rPr>
              <a:t>geom</a:t>
            </a:r>
            <a:r>
              <a:rPr lang="en-US" sz="1600" dirty="0">
                <a:latin typeface="Courier"/>
                <a:cs typeface="Courier"/>
              </a:rPr>
              <a:t> = c("point", "smooth"))</a:t>
            </a:r>
          </a:p>
          <a:p>
            <a:r>
              <a:rPr lang="en-US" sz="1600" dirty="0" err="1">
                <a:latin typeface="Courier"/>
                <a:cs typeface="Courier"/>
              </a:rPr>
              <a:t>qplot</a:t>
            </a:r>
            <a:r>
              <a:rPr lang="en-US" sz="1600" dirty="0">
                <a:latin typeface="Courier"/>
                <a:cs typeface="Courier"/>
              </a:rPr>
              <a:t>(carat, price, data = </a:t>
            </a:r>
            <a:r>
              <a:rPr lang="en-US" sz="1600" dirty="0" smtClean="0">
                <a:latin typeface="Courier"/>
                <a:cs typeface="Courier"/>
              </a:rPr>
              <a:t>diamonds, </a:t>
            </a:r>
            <a:r>
              <a:rPr lang="en-US" sz="1600" dirty="0" err="1">
                <a:latin typeface="Courier"/>
                <a:cs typeface="Courier"/>
              </a:rPr>
              <a:t>geom</a:t>
            </a:r>
            <a:r>
              <a:rPr lang="en-US" sz="1600" dirty="0">
                <a:latin typeface="Courier"/>
                <a:cs typeface="Courier"/>
              </a:rPr>
              <a:t> = c("point", "smooth")</a:t>
            </a:r>
            <a:r>
              <a:rPr lang="en-US" sz="1600" dirty="0" smtClean="0">
                <a:latin typeface="Courier"/>
                <a:cs typeface="Courier"/>
              </a:rPr>
              <a:t>,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  method </a:t>
            </a:r>
            <a:r>
              <a:rPr lang="en-US" sz="1600" dirty="0">
                <a:latin typeface="Courier"/>
                <a:cs typeface="Courier"/>
              </a:rPr>
              <a:t>= "lm")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17375E"/>
                </a:solidFill>
              </a:rPr>
              <a:t>Histogram </a:t>
            </a:r>
            <a:r>
              <a:rPr lang="en-US" sz="2400" b="1" dirty="0">
                <a:solidFill>
                  <a:srgbClr val="17375E"/>
                </a:solidFill>
              </a:rPr>
              <a:t>and </a:t>
            </a:r>
            <a:r>
              <a:rPr lang="en-US" sz="2400" b="1" dirty="0" err="1">
                <a:solidFill>
                  <a:srgbClr val="17375E"/>
                </a:solidFill>
              </a:rPr>
              <a:t>barplot</a:t>
            </a:r>
            <a:endParaRPr lang="en-US" sz="2400" b="1" dirty="0">
              <a:solidFill>
                <a:srgbClr val="17375E"/>
              </a:solidFill>
            </a:endParaRPr>
          </a:p>
          <a:p>
            <a:r>
              <a:rPr lang="en-US" sz="1600" dirty="0" err="1">
                <a:latin typeface="Courier"/>
                <a:cs typeface="Courier"/>
              </a:rPr>
              <a:t>qplot</a:t>
            </a:r>
            <a:r>
              <a:rPr lang="en-US" sz="1600" dirty="0">
                <a:latin typeface="Courier"/>
                <a:cs typeface="Courier"/>
              </a:rPr>
              <a:t>(carat, data = diamonds, </a:t>
            </a:r>
            <a:r>
              <a:rPr lang="en-US" sz="1600" dirty="0" err="1">
                <a:latin typeface="Courier"/>
                <a:cs typeface="Courier"/>
              </a:rPr>
              <a:t>geom</a:t>
            </a:r>
            <a:r>
              <a:rPr lang="en-US" sz="1600" dirty="0">
                <a:latin typeface="Courier"/>
                <a:cs typeface="Courier"/>
              </a:rPr>
              <a:t> = "histogram")</a:t>
            </a:r>
          </a:p>
          <a:p>
            <a:r>
              <a:rPr lang="en-US" sz="1600" dirty="0" err="1">
                <a:latin typeface="Courier"/>
                <a:cs typeface="Courier"/>
              </a:rPr>
              <a:t>qplot</a:t>
            </a:r>
            <a:r>
              <a:rPr lang="en-US" sz="1600" dirty="0">
                <a:latin typeface="Courier"/>
                <a:cs typeface="Courier"/>
              </a:rPr>
              <a:t>(color, data = diamonds, </a:t>
            </a:r>
            <a:r>
              <a:rPr lang="en-US" sz="1600" dirty="0" err="1">
                <a:latin typeface="Courier"/>
                <a:cs typeface="Courier"/>
              </a:rPr>
              <a:t>geom</a:t>
            </a:r>
            <a:r>
              <a:rPr lang="en-US" sz="1600" dirty="0">
                <a:latin typeface="Courier"/>
                <a:cs typeface="Courier"/>
              </a:rPr>
              <a:t> = "bar")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32575"/>
              </p:ext>
            </p:extLst>
          </p:nvPr>
        </p:nvGraphicFramePr>
        <p:xfrm>
          <a:off x="1682750" y="1209728"/>
          <a:ext cx="5778500" cy="58674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carat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clarity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4304" y="1202267"/>
            <a:ext cx="110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diamonds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98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7" y="1362889"/>
            <a:ext cx="5631153" cy="43140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008000"/>
                </a:solidFill>
              </a:rPr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008000"/>
                </a:solidFill>
              </a:rPr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008000"/>
                </a:solidFill>
              </a:rPr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8000"/>
                </a:solidFill>
              </a:rPr>
              <a:t>Basic </a:t>
            </a:r>
            <a:r>
              <a:rPr lang="en-US" sz="2800" dirty="0" smtClean="0">
                <a:solidFill>
                  <a:srgbClr val="008000"/>
                </a:solidFill>
              </a:rPr>
              <a:t>graphics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unctions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Simple </a:t>
            </a:r>
            <a:r>
              <a:rPr lang="en-US" sz="2800" dirty="0">
                <a:solidFill>
                  <a:srgbClr val="FF0000"/>
                </a:solidFill>
              </a:rPr>
              <a:t>statistical </a:t>
            </a:r>
            <a:r>
              <a:rPr lang="en-US" sz="2800" dirty="0" smtClean="0">
                <a:solidFill>
                  <a:srgbClr val="FF0000"/>
                </a:solidFill>
              </a:rPr>
              <a:t>test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56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operations - </a:t>
            </a:r>
            <a:r>
              <a:rPr lang="en-US" dirty="0" err="1" smtClean="0"/>
              <a:t>nchar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646"/>
            <a:ext cx="7900577" cy="1498187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17375E"/>
                </a:solidFill>
              </a:rPr>
              <a:t>nchar</a:t>
            </a:r>
            <a:r>
              <a:rPr lang="en-US" sz="2800" b="1" dirty="0" smtClean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 smtClean="0"/>
              <a:t>nchar</a:t>
            </a:r>
            <a:r>
              <a:rPr lang="en-US" dirty="0" smtClean="0"/>
              <a:t> </a:t>
            </a:r>
            <a:r>
              <a:rPr lang="en-US" dirty="0"/>
              <a:t>the sizes of the corresponding elements of a vector.</a:t>
            </a:r>
          </a:p>
          <a:p>
            <a:pPr marL="0" indent="0">
              <a:buNone/>
            </a:pPr>
            <a:r>
              <a:rPr lang="en-US" dirty="0" err="1" smtClean="0"/>
              <a:t>nchar</a:t>
            </a:r>
            <a:r>
              <a:rPr lang="en-US" dirty="0" smtClean="0"/>
              <a:t>(</a:t>
            </a:r>
            <a:r>
              <a:rPr lang="en-US" dirty="0" err="1" smtClean="0"/>
              <a:t>cvec</a:t>
            </a:r>
            <a:r>
              <a:rPr lang="en-US" dirty="0" smtClean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493" y="3499541"/>
            <a:ext cx="76860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nchar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6 5 3 </a:t>
            </a:r>
            <a:r>
              <a:rPr lang="en-US" sz="2000" dirty="0" smtClean="0">
                <a:latin typeface="Courier"/>
                <a:cs typeface="Courier"/>
              </a:rPr>
              <a:t>5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0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operations - </a:t>
            </a:r>
            <a:r>
              <a:rPr lang="en-US" dirty="0" err="1" smtClean="0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1845"/>
            <a:ext cx="8229600" cy="1927215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17375E"/>
                </a:solidFill>
              </a:rPr>
              <a:t>grep</a:t>
            </a:r>
            <a:r>
              <a:rPr lang="en-US" sz="2800" b="1" dirty="0" smtClean="0">
                <a:solidFill>
                  <a:srgbClr val="17375E"/>
                </a:solidFill>
              </a:rPr>
              <a:t>()</a:t>
            </a:r>
            <a:endParaRPr lang="en-US" sz="2800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/>
              <a:t>searches for matches to argument pattern within each element of a character vector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("o", </a:t>
            </a:r>
            <a:r>
              <a:rPr lang="en-US" dirty="0" err="1"/>
              <a:t>cvec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9015" y="3714054"/>
            <a:ext cx="76860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grep</a:t>
            </a:r>
            <a:r>
              <a:rPr lang="en-US" sz="2000" dirty="0">
                <a:latin typeface="Courier"/>
                <a:cs typeface="Courier"/>
              </a:rPr>
              <a:t>("o",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1 2 </a:t>
            </a:r>
            <a:r>
              <a:rPr lang="en-US" sz="2000" dirty="0" smtClean="0">
                <a:latin typeface="Courier"/>
                <a:cs typeface="Courier"/>
              </a:rPr>
              <a:t>4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4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018" y="1047624"/>
            <a:ext cx="5821942" cy="5373650"/>
          </a:xfrm>
        </p:spPr>
        <p:txBody>
          <a:bodyPr>
            <a:normAutofit/>
          </a:bodyPr>
          <a:lstStyle/>
          <a:p>
            <a:r>
              <a:rPr lang="en-US" dirty="0" smtClean="0"/>
              <a:t>R is a </a:t>
            </a:r>
            <a:r>
              <a:rPr lang="en-US" dirty="0"/>
              <a:t>programming language </a:t>
            </a:r>
            <a:r>
              <a:rPr lang="en-US" dirty="0" smtClean="0"/>
              <a:t>and a cutting-edge tool for data analysis, especially for </a:t>
            </a:r>
            <a:r>
              <a:rPr lang="en-US" b="1" dirty="0" smtClean="0"/>
              <a:t>statistical computing </a:t>
            </a:r>
            <a:r>
              <a:rPr lang="en-US" dirty="0" smtClean="0"/>
              <a:t>and </a:t>
            </a:r>
            <a:r>
              <a:rPr lang="en-US" b="1" dirty="0" smtClean="0"/>
              <a:t>graphics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 is powerful. Applications are </a:t>
            </a:r>
            <a:r>
              <a:rPr lang="en-US" dirty="0"/>
              <a:t>easily </a:t>
            </a:r>
            <a:r>
              <a:rPr lang="en-US" dirty="0" smtClean="0"/>
              <a:t>created by writing new </a:t>
            </a:r>
            <a:r>
              <a:rPr lang="en-US" b="1" dirty="0" smtClean="0"/>
              <a:t>functions</a:t>
            </a:r>
            <a:r>
              <a:rPr lang="en-US" dirty="0" smtClean="0"/>
              <a:t>. Functions are usually distributed through </a:t>
            </a:r>
            <a:r>
              <a:rPr lang="en-US" b="1" dirty="0" smtClean="0"/>
              <a:t>packages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It has great community support.</a:t>
            </a:r>
          </a:p>
          <a:p>
            <a:endParaRPr lang="en-US" dirty="0"/>
          </a:p>
          <a:p>
            <a:r>
              <a:rPr lang="en-US" dirty="0"/>
              <a:t>R is </a:t>
            </a:r>
            <a:r>
              <a:rPr lang="en-US" dirty="0" smtClean="0"/>
              <a:t>free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1367" y="6421274"/>
            <a:ext cx="192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www.r-</a:t>
            </a:r>
            <a:r>
              <a:rPr lang="en-US" dirty="0" smtClean="0">
                <a:hlinkClick r:id="rId3"/>
              </a:rPr>
              <a:t>project.org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191" y="783871"/>
            <a:ext cx="3204010" cy="37679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04490" y="4402917"/>
            <a:ext cx="2711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www.nature.com</a:t>
            </a:r>
            <a:r>
              <a:rPr lang="en-US" sz="1000" dirty="0"/>
              <a:t>/news/programming-tools-adventures-with-r-1.16609#/rise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0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operations – sub and </a:t>
            </a:r>
            <a:r>
              <a:rPr lang="en-US" dirty="0" err="1" smtClean="0"/>
              <a:t>gsub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1846"/>
            <a:ext cx="8106518" cy="23305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17375E"/>
                </a:solidFill>
              </a:rPr>
              <a:t>sub()</a:t>
            </a:r>
            <a:r>
              <a:rPr lang="en-US" sz="2800" dirty="0" smtClean="0"/>
              <a:t> and </a:t>
            </a:r>
            <a:r>
              <a:rPr lang="en-US" sz="2800" b="1" dirty="0" err="1" smtClean="0">
                <a:solidFill>
                  <a:srgbClr val="17375E"/>
                </a:solidFill>
              </a:rPr>
              <a:t>gsub</a:t>
            </a:r>
            <a:r>
              <a:rPr lang="en-US" sz="2800" b="1" dirty="0" smtClean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smtClean="0"/>
              <a:t>sub </a:t>
            </a:r>
            <a:r>
              <a:rPr lang="en-US" dirty="0"/>
              <a:t>and </a:t>
            </a:r>
            <a:r>
              <a:rPr lang="en-US" dirty="0" err="1"/>
              <a:t>gsub</a:t>
            </a:r>
            <a:r>
              <a:rPr lang="en-US" dirty="0"/>
              <a:t> perform replacement of the </a:t>
            </a:r>
            <a:r>
              <a:rPr lang="en-US" i="1" dirty="0"/>
              <a:t>first</a:t>
            </a:r>
            <a:r>
              <a:rPr lang="en-US" dirty="0"/>
              <a:t> and </a:t>
            </a:r>
            <a:r>
              <a:rPr lang="en-US" i="1" dirty="0"/>
              <a:t>all</a:t>
            </a:r>
            <a:r>
              <a:rPr lang="en-US" dirty="0"/>
              <a:t> matches respectively.</a:t>
            </a:r>
          </a:p>
          <a:p>
            <a:pPr marL="0" indent="0">
              <a:buNone/>
            </a:pPr>
            <a:r>
              <a:rPr lang="en-US" dirty="0"/>
              <a:t>sub("o",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gsub</a:t>
            </a:r>
            <a:r>
              <a:rPr lang="en-US" dirty="0"/>
              <a:t>("o", "O", </a:t>
            </a:r>
            <a:r>
              <a:rPr lang="en-US" dirty="0" err="1"/>
              <a:t>cvec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1788" y="3722633"/>
            <a:ext cx="76860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&gt; sub("o", "O", </a:t>
            </a:r>
            <a:r>
              <a:rPr lang="en-US" sz="2000" dirty="0" err="1" smtClean="0">
                <a:latin typeface="Courier"/>
                <a:cs typeface="Courier"/>
              </a:rPr>
              <a:t>cvec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dirty="0">
                <a:latin typeface="Courier"/>
                <a:cs typeface="Courier"/>
              </a:rPr>
              <a:t>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</a:t>
            </a:r>
            <a:r>
              <a:rPr lang="en-US" sz="2000" dirty="0" err="1">
                <a:latin typeface="Courier"/>
                <a:cs typeface="Courier"/>
              </a:rPr>
              <a:t>hellO</a:t>
            </a:r>
            <a:r>
              <a:rPr lang="en-US" sz="2000" dirty="0">
                <a:latin typeface="Courier"/>
                <a:cs typeface="Courier"/>
              </a:rPr>
              <a:t>"  "the"    "</a:t>
            </a:r>
            <a:r>
              <a:rPr lang="en-US" sz="2000" dirty="0" err="1">
                <a:latin typeface="Courier"/>
                <a:cs typeface="Courier"/>
              </a:rPr>
              <a:t>wOrld</a:t>
            </a:r>
            <a:r>
              <a:rPr lang="en-US" sz="2000" dirty="0">
                <a:latin typeface="Courier"/>
                <a:cs typeface="Courier"/>
              </a:rPr>
              <a:t>" </a:t>
            </a: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gsub</a:t>
            </a:r>
            <a:r>
              <a:rPr lang="en-US" sz="2000" dirty="0">
                <a:latin typeface="Courier"/>
                <a:cs typeface="Courier"/>
              </a:rPr>
              <a:t>("o", "O",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</a:t>
            </a:r>
            <a:r>
              <a:rPr lang="en-US" sz="2000" dirty="0" err="1">
                <a:latin typeface="Courier"/>
                <a:cs typeface="Courier"/>
              </a:rPr>
              <a:t>hellO</a:t>
            </a:r>
            <a:r>
              <a:rPr lang="en-US" sz="2000" dirty="0">
                <a:latin typeface="Courier"/>
                <a:cs typeface="Courier"/>
              </a:rPr>
              <a:t>"  "the"    "</a:t>
            </a:r>
            <a:r>
              <a:rPr lang="en-US" sz="2000" dirty="0" err="1">
                <a:latin typeface="Courier"/>
                <a:cs typeface="Courier"/>
              </a:rPr>
              <a:t>wOrld</a:t>
            </a:r>
            <a:r>
              <a:rPr lang="en-US" sz="2000" dirty="0">
                <a:latin typeface="Courier"/>
                <a:cs typeface="Courier"/>
              </a:rPr>
              <a:t>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60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7" y="1362889"/>
            <a:ext cx="5631153" cy="43140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Basic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graphics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F</a:t>
            </a:r>
            <a:r>
              <a:rPr lang="en-US" sz="2800" dirty="0" smtClean="0"/>
              <a:t>unctions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D9D9D9"/>
                </a:solidFill>
              </a:rPr>
              <a:t>Simple </a:t>
            </a:r>
            <a:r>
              <a:rPr lang="en-US" sz="2800" dirty="0">
                <a:solidFill>
                  <a:srgbClr val="D9D9D9"/>
                </a:solidFill>
              </a:rPr>
              <a:t>statistical </a:t>
            </a:r>
            <a:r>
              <a:rPr lang="en-US" sz="2800" dirty="0" smtClean="0">
                <a:solidFill>
                  <a:srgbClr val="D9D9D9"/>
                </a:solidFill>
              </a:rPr>
              <a:t>test</a:t>
            </a:r>
            <a:endParaRPr lang="en-US" sz="2800" dirty="0">
              <a:solidFill>
                <a:srgbClr val="D9D9D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70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function/module in R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692196" y="944608"/>
            <a:ext cx="7766004" cy="5710191"/>
          </a:xfrm>
        </p:spPr>
        <p:txBody>
          <a:bodyPr>
            <a:noAutofit/>
          </a:bodyPr>
          <a:lstStyle/>
          <a:p>
            <a:r>
              <a:rPr lang="en-US" dirty="0" smtClean="0"/>
              <a:t>If a procedure is repeated multiple times, it would be valuable to convert the procedure to a function/module.</a:t>
            </a:r>
          </a:p>
          <a:p>
            <a:pPr marL="0" indent="0">
              <a:buNone/>
            </a:pPr>
            <a:endParaRPr lang="en-US" b="1" dirty="0" smtClean="0">
              <a:solidFill>
                <a:srgbClr val="17375E"/>
              </a:solidFill>
            </a:endParaRPr>
          </a:p>
          <a:p>
            <a:r>
              <a:rPr lang="en-US" b="1" dirty="0" smtClean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 err="1" smtClean="0"/>
              <a:t>fun_name</a:t>
            </a:r>
            <a:r>
              <a:rPr lang="en-US" dirty="0" smtClean="0"/>
              <a:t> </a:t>
            </a:r>
            <a:r>
              <a:rPr lang="en-US" dirty="0"/>
              <a:t>&lt;- function(arg_1, arg_2, ...) </a:t>
            </a:r>
            <a:r>
              <a:rPr lang="en-US" dirty="0" smtClean="0"/>
              <a:t>expression</a:t>
            </a:r>
          </a:p>
          <a:p>
            <a:pPr marL="0" indent="0">
              <a:buNone/>
            </a:pPr>
            <a:r>
              <a:rPr lang="en-US" i="1" dirty="0" smtClean="0"/>
              <a:t>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fun_name</a:t>
            </a:r>
            <a:r>
              <a:rPr lang="en-US" dirty="0" smtClean="0"/>
              <a:t> </a:t>
            </a:r>
            <a:r>
              <a:rPr lang="en-US" dirty="0"/>
              <a:t>&lt;- function(arg_1, arg_2, ...)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expressions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>
                <a:solidFill>
                  <a:srgbClr val="17375E"/>
                </a:solidFill>
              </a:rPr>
              <a:t>Use </a:t>
            </a:r>
            <a:r>
              <a:rPr lang="en-US" b="1" dirty="0">
                <a:solidFill>
                  <a:srgbClr val="17375E"/>
                </a:solidFill>
              </a:rPr>
              <a:t>a function</a:t>
            </a:r>
          </a:p>
          <a:p>
            <a:pPr marL="0" indent="0">
              <a:buNone/>
            </a:pPr>
            <a:r>
              <a:rPr lang="en-US" dirty="0" err="1" smtClean="0"/>
              <a:t>fun_name</a:t>
            </a:r>
            <a:r>
              <a:rPr lang="en-US" dirty="0" smtClean="0"/>
              <a:t>(arg_1, arg2, ...)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92196" y="2660650"/>
            <a:ext cx="6362654" cy="457200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92196" y="3962400"/>
            <a:ext cx="6362654" cy="1384300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19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7730" y="1384877"/>
            <a:ext cx="6587702" cy="2776688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 smtClean="0"/>
              <a:t>name </a:t>
            </a:r>
            <a:r>
              <a:rPr lang="en-US" dirty="0"/>
              <a:t>&lt;- function(arg_1, arg_2, ...) </a:t>
            </a:r>
            <a:r>
              <a:rPr lang="en-US" dirty="0" smtClean="0"/>
              <a:t>expression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# example </a:t>
            </a:r>
            <a:r>
              <a:rPr lang="en-US" sz="1600" dirty="0">
                <a:latin typeface="Courier"/>
                <a:cs typeface="Courier"/>
              </a:rPr>
              <a:t>1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threetimes</a:t>
            </a:r>
            <a:r>
              <a:rPr lang="en-US" sz="1600" dirty="0" smtClean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y &lt;- 3*x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y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7730" y="4465268"/>
            <a:ext cx="43824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(6)</a:t>
            </a:r>
          </a:p>
          <a:p>
            <a:r>
              <a:rPr lang="en-US" sz="2000" dirty="0">
                <a:latin typeface="Courier"/>
                <a:cs typeface="Courier"/>
              </a:rPr>
              <a:t>[1] 18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val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(29)</a:t>
            </a: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val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87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49346" y="2870200"/>
            <a:ext cx="3790904" cy="1219200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5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4575" y="937554"/>
            <a:ext cx="8975600" cy="3909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return the value of the nth element of the input vector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what_at_n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&lt;- function(</a:t>
            </a:r>
            <a:r>
              <a:rPr lang="en-US" sz="1600" dirty="0" err="1">
                <a:latin typeface="Courier"/>
                <a:cs typeface="Courier"/>
              </a:rPr>
              <a:t>in_vector</a:t>
            </a:r>
            <a:r>
              <a:rPr lang="en-US" sz="1600" dirty="0">
                <a:latin typeface="Courier"/>
                <a:cs typeface="Courier"/>
              </a:rPr>
              <a:t>, n)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# initiate the output value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nth_val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&lt;- NA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</a:rPr>
              <a:t>if </a:t>
            </a:r>
            <a:r>
              <a:rPr lang="en-US" sz="1600" dirty="0">
                <a:latin typeface="Courier"/>
                <a:cs typeface="Courier"/>
              </a:rPr>
              <a:t>(n &lt;= length(</a:t>
            </a:r>
            <a:r>
              <a:rPr lang="en-US" sz="1600" dirty="0" err="1">
                <a:latin typeface="Courier"/>
                <a:cs typeface="Courier"/>
              </a:rPr>
              <a:t>in_vector</a:t>
            </a:r>
            <a:r>
              <a:rPr lang="en-US" sz="1600" dirty="0">
                <a:latin typeface="Courier"/>
                <a:cs typeface="Courier"/>
              </a:rPr>
              <a:t>))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nth_val</a:t>
            </a:r>
            <a:r>
              <a:rPr lang="en-US" sz="1600" dirty="0">
                <a:latin typeface="Courier"/>
                <a:cs typeface="Courier"/>
              </a:rPr>
              <a:t> &lt;- </a:t>
            </a:r>
            <a:r>
              <a:rPr lang="en-US" sz="1600" dirty="0" err="1">
                <a:latin typeface="Courier"/>
                <a:cs typeface="Courier"/>
              </a:rPr>
              <a:t>in_vector</a:t>
            </a:r>
            <a:r>
              <a:rPr lang="en-US" sz="1600" dirty="0">
                <a:latin typeface="Courier"/>
                <a:cs typeface="Courier"/>
              </a:rPr>
              <a:t>[n]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print_info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&lt;- paste("The value of element", n, "is", </a:t>
            </a:r>
            <a:r>
              <a:rPr lang="en-US" sz="1600" dirty="0" err="1">
                <a:latin typeface="Courier"/>
                <a:cs typeface="Courier"/>
              </a:rPr>
              <a:t>nth_val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sep</a:t>
            </a:r>
            <a:r>
              <a:rPr lang="en-US" sz="1600" dirty="0">
                <a:latin typeface="Courier"/>
                <a:cs typeface="Courier"/>
              </a:rPr>
              <a:t>=" ")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print(</a:t>
            </a:r>
            <a:r>
              <a:rPr lang="en-US" sz="1600" dirty="0" err="1">
                <a:latin typeface="Courier"/>
                <a:cs typeface="Courier"/>
              </a:rPr>
              <a:t>print_info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nth_val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3701" y="924981"/>
            <a:ext cx="9041030" cy="3390900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82633" y="4427950"/>
            <a:ext cx="39008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&gt; </a:t>
            </a:r>
            <a:r>
              <a:rPr lang="en-US" sz="2000" dirty="0" err="1"/>
              <a:t>what_at_n</a:t>
            </a:r>
            <a:r>
              <a:rPr lang="en-US" sz="2000" dirty="0"/>
              <a:t>(c(36, 19, 13), 2)</a:t>
            </a:r>
          </a:p>
          <a:p>
            <a:r>
              <a:rPr lang="en-US" sz="2000" dirty="0"/>
              <a:t>[1] "The value of element 2 is 19"</a:t>
            </a:r>
          </a:p>
          <a:p>
            <a:r>
              <a:rPr lang="en-US" sz="2000" dirty="0"/>
              <a:t>[1] </a:t>
            </a:r>
            <a:r>
              <a:rPr lang="en-US" sz="2000" dirty="0" smtClean="0"/>
              <a:t>19</a:t>
            </a:r>
            <a:endParaRPr lang="en-US" sz="2000" dirty="0"/>
          </a:p>
          <a:p>
            <a:r>
              <a:rPr lang="en-US" sz="2000" dirty="0" smtClean="0"/>
              <a:t>&gt; val2 &lt;- </a:t>
            </a:r>
            <a:r>
              <a:rPr lang="en-US" sz="2000" dirty="0" err="1" smtClean="0"/>
              <a:t>what_at_n</a:t>
            </a:r>
            <a:r>
              <a:rPr lang="en-US" sz="2000" dirty="0" smtClean="0"/>
              <a:t>(c(36, 19, 13), 2)</a:t>
            </a:r>
          </a:p>
          <a:p>
            <a:r>
              <a:rPr lang="en-US" sz="2000" dirty="0" smtClean="0"/>
              <a:t>[1] "The value of element 2 is 19"</a:t>
            </a:r>
          </a:p>
          <a:p>
            <a:r>
              <a:rPr lang="en-US" sz="2000" dirty="0" smtClean="0"/>
              <a:t>&gt; val2</a:t>
            </a:r>
          </a:p>
          <a:p>
            <a:r>
              <a:rPr lang="en-US" sz="2000" dirty="0" smtClean="0"/>
              <a:t>[1] 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6228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(build-in) functions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221345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 has many build-in functions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If you have choices to use a build-in function, do not use your own function (efficiency and code sharing)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08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"apply"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7468" y="1192712"/>
            <a:ext cx="4572000" cy="4076124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apply</a:t>
            </a:r>
          </a:p>
          <a:p>
            <a:r>
              <a:rPr lang="en-US" b="1" dirty="0" err="1" smtClean="0">
                <a:solidFill>
                  <a:srgbClr val="17375E"/>
                </a:solidFill>
              </a:rPr>
              <a:t>lapply</a:t>
            </a:r>
            <a:endParaRPr lang="en-US" b="1" dirty="0" smtClean="0">
              <a:solidFill>
                <a:srgbClr val="17375E"/>
              </a:solidFill>
            </a:endParaRPr>
          </a:p>
          <a:p>
            <a:r>
              <a:rPr lang="en-US" b="1" dirty="0" err="1" smtClean="0">
                <a:solidFill>
                  <a:srgbClr val="17375E"/>
                </a:solidFill>
              </a:rPr>
              <a:t>sapply</a:t>
            </a:r>
            <a:endParaRPr lang="en-US" b="1" dirty="0" smtClean="0">
              <a:solidFill>
                <a:srgbClr val="17375E"/>
              </a:solidFill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mapply</a:t>
            </a: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 err="1" smtClean="0">
                <a:solidFill>
                  <a:srgbClr val="17375E"/>
                </a:solidFill>
              </a:rPr>
              <a:t>tapply</a:t>
            </a:r>
            <a:endParaRPr lang="en-US" b="1" dirty="0" smtClean="0">
              <a:solidFill>
                <a:srgbClr val="17375E"/>
              </a:solidFill>
            </a:endParaRPr>
          </a:p>
          <a:p>
            <a:endParaRPr lang="en-US" b="1" dirty="0">
              <a:solidFill>
                <a:srgbClr val="17375E"/>
              </a:solidFill>
            </a:endParaRPr>
          </a:p>
          <a:p>
            <a:r>
              <a:rPr lang="en-US" dirty="0" err="1" smtClean="0"/>
              <a:t>vapply</a:t>
            </a:r>
            <a:endParaRPr lang="en-US" dirty="0" smtClean="0"/>
          </a:p>
          <a:p>
            <a:r>
              <a:rPr lang="en-US" dirty="0" err="1" smtClean="0"/>
              <a:t>rapply</a:t>
            </a:r>
            <a:endParaRPr lang="en-US" dirty="0" smtClean="0"/>
          </a:p>
          <a:p>
            <a:r>
              <a:rPr lang="en-US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000" y="5465339"/>
            <a:ext cx="766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goal: to simplify coding and improve computation efficiency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5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1009096"/>
          </a:xfrm>
        </p:spPr>
        <p:txBody>
          <a:bodyPr/>
          <a:lstStyle/>
          <a:p>
            <a:r>
              <a:rPr lang="en-US" b="1" dirty="0" smtClean="0">
                <a:solidFill>
                  <a:srgbClr val="17375E"/>
                </a:solidFill>
              </a:rPr>
              <a:t>apply</a:t>
            </a:r>
            <a:r>
              <a:rPr lang="en-US" b="1" dirty="0">
                <a:solidFill>
                  <a:srgbClr val="17375E"/>
                </a:solidFill>
              </a:rPr>
              <a:t>(X, MARGIN, FUN, ...)</a:t>
            </a:r>
          </a:p>
          <a:p>
            <a:pPr marL="0" indent="0">
              <a:buNone/>
            </a:pPr>
            <a:r>
              <a:rPr lang="en-US" dirty="0" smtClean="0"/>
              <a:t>apply </a:t>
            </a:r>
            <a:r>
              <a:rPr lang="en-US" dirty="0"/>
              <a:t>a function to margins of an array or matrix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165399"/>
              </p:ext>
            </p:extLst>
          </p:nvPr>
        </p:nvGraphicFramePr>
        <p:xfrm>
          <a:off x="2901949" y="3124729"/>
          <a:ext cx="2476500" cy="153924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15289" y="2701723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444066" y="2527982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apply(d, 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, sum)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235883"/>
              </p:ext>
            </p:extLst>
          </p:nvPr>
        </p:nvGraphicFramePr>
        <p:xfrm>
          <a:off x="2893482" y="4910666"/>
          <a:ext cx="2476500" cy="281781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</a:tblGrid>
              <a:tr h="28178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24.37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24.43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14.91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756311"/>
              </p:ext>
            </p:extLst>
          </p:nvPr>
        </p:nvGraphicFramePr>
        <p:xfrm>
          <a:off x="6038850" y="3157739"/>
          <a:ext cx="825500" cy="1539240"/>
        </p:xfrm>
        <a:graphic>
          <a:graphicData uri="http://schemas.openxmlformats.org/drawingml/2006/table">
            <a:tbl>
              <a:tblPr/>
              <a:tblGrid>
                <a:gridCol w="825500"/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11.06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11.44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10.38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276601" y="3116262"/>
            <a:ext cx="2218267" cy="304271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10469" y="3116261"/>
            <a:ext cx="465666" cy="1580717"/>
          </a:xfrm>
          <a:prstGeom prst="rect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7590" y="4890180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apply(d, 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, sum)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4334" y="5671234"/>
            <a:ext cx="1262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17375E"/>
                </a:solidFill>
                <a:latin typeface="Courier New"/>
                <a:cs typeface="Courier New"/>
              </a:rPr>
              <a:t>rowSums</a:t>
            </a:r>
            <a:endParaRPr lang="en-US" sz="2000" b="1" dirty="0" smtClean="0">
              <a:solidFill>
                <a:srgbClr val="17375E"/>
              </a:solidFill>
              <a:latin typeface="Courier New"/>
              <a:cs typeface="Courier New"/>
            </a:endParaRPr>
          </a:p>
          <a:p>
            <a:r>
              <a:rPr lang="en-US" sz="2000" b="1" dirty="0" err="1" smtClean="0">
                <a:solidFill>
                  <a:srgbClr val="17375E"/>
                </a:solidFill>
                <a:latin typeface="Courier New"/>
                <a:cs typeface="Courier New"/>
              </a:rPr>
              <a:t>colSums</a:t>
            </a:r>
            <a:endParaRPr lang="en-US" sz="2000" b="1" dirty="0">
              <a:solidFill>
                <a:srgbClr val="17375E"/>
              </a:solidFill>
              <a:latin typeface="Courier New"/>
              <a:cs typeface="Courier New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4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- 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136289"/>
            <a:ext cx="816041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&gt; head(diamonds)</a:t>
            </a:r>
          </a:p>
          <a:p>
            <a:r>
              <a:rPr lang="en-US" sz="1600" dirty="0">
                <a:latin typeface="Courier"/>
                <a:cs typeface="Courier"/>
              </a:rPr>
              <a:t>  carat       cut color clarity depth table price    x    y    z</a:t>
            </a:r>
          </a:p>
          <a:p>
            <a:r>
              <a:rPr lang="en-US" sz="1600" dirty="0">
                <a:latin typeface="Courier"/>
                <a:cs typeface="Courier"/>
              </a:rPr>
              <a:t>1  0.23     Ideal     E     SI2  61.5    55   326 3.95 3.98 2.43</a:t>
            </a:r>
          </a:p>
          <a:p>
            <a:r>
              <a:rPr lang="en-US" sz="1600" dirty="0">
                <a:latin typeface="Courier"/>
                <a:cs typeface="Courier"/>
              </a:rPr>
              <a:t>2  0.21   Premium     E     SI1  59.8    61   326 3.89 3.84 2.31</a:t>
            </a:r>
          </a:p>
          <a:p>
            <a:r>
              <a:rPr lang="en-US" sz="1600" dirty="0">
                <a:latin typeface="Courier"/>
                <a:cs typeface="Courier"/>
              </a:rPr>
              <a:t>3  0.23      Good     E     VS1  56.9    65   327 4.05 4.07 2.31</a:t>
            </a:r>
          </a:p>
          <a:p>
            <a:r>
              <a:rPr lang="en-US" sz="1600" dirty="0">
                <a:latin typeface="Courier"/>
                <a:cs typeface="Courier"/>
              </a:rPr>
              <a:t>4  0.29   Premium     I     VS2  62.4    58   334 4.20 4.23 2.63</a:t>
            </a:r>
          </a:p>
          <a:p>
            <a:r>
              <a:rPr lang="en-US" sz="1600" dirty="0">
                <a:latin typeface="Courier"/>
                <a:cs typeface="Courier"/>
              </a:rPr>
              <a:t>5  0.31      Good     J     SI2  63.3    58   335 4.34 4.35 2.75</a:t>
            </a:r>
          </a:p>
          <a:p>
            <a:r>
              <a:rPr lang="en-US" sz="1600" dirty="0">
                <a:latin typeface="Courier"/>
                <a:cs typeface="Courier"/>
              </a:rPr>
              <a:t>6  0.24 Very Good     J    VVS2  62.8    57   336 3.94 3.96 2.48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&gt; </a:t>
            </a:r>
            <a:r>
              <a:rPr lang="en-US" sz="1600" dirty="0">
                <a:latin typeface="Courier"/>
                <a:cs typeface="Courier"/>
              </a:rPr>
              <a:t>apply(diamonds[, c("carat", "price")], 2, mean)</a:t>
            </a:r>
          </a:p>
          <a:p>
            <a:r>
              <a:rPr lang="en-US" sz="1600" dirty="0">
                <a:latin typeface="Courier"/>
                <a:cs typeface="Courier"/>
              </a:rPr>
              <a:t>       carat        price </a:t>
            </a:r>
          </a:p>
          <a:p>
            <a:r>
              <a:rPr lang="en-US" sz="1600" dirty="0">
                <a:latin typeface="Courier"/>
                <a:cs typeface="Courier"/>
              </a:rPr>
              <a:t>   0.7979397 </a:t>
            </a:r>
            <a:r>
              <a:rPr lang="en-US" sz="1600" dirty="0" smtClean="0">
                <a:latin typeface="Courier"/>
                <a:cs typeface="Courier"/>
              </a:rPr>
              <a:t>3932.7997219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8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your own function with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400" y="1211886"/>
            <a:ext cx="6934200" cy="3000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sumsqrt</a:t>
            </a:r>
            <a:r>
              <a:rPr lang="en-US" sz="2000" dirty="0" smtClean="0">
                <a:latin typeface="Courier New"/>
                <a:cs typeface="Courier New"/>
              </a:rPr>
              <a:t> &lt;- </a:t>
            </a:r>
            <a:r>
              <a:rPr lang="en-US" sz="2000" dirty="0">
                <a:latin typeface="Courier New"/>
                <a:cs typeface="Courier New"/>
              </a:rPr>
              <a:t>function(x) </a:t>
            </a:r>
            <a:r>
              <a:rPr lang="en-US" sz="20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sum(</a:t>
            </a:r>
            <a:r>
              <a:rPr lang="en-US" sz="2000" dirty="0" err="1" smtClean="0">
                <a:latin typeface="Courier New"/>
                <a:cs typeface="Courier New"/>
              </a:rPr>
              <a:t>sqrt</a:t>
            </a:r>
            <a:r>
              <a:rPr lang="en-US" sz="2000" dirty="0" smtClean="0">
                <a:latin typeface="Courier New"/>
                <a:cs typeface="Courier New"/>
              </a:rPr>
              <a:t>(x))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apply(d, 1, </a:t>
            </a:r>
            <a:r>
              <a:rPr lang="en-US" sz="2000" dirty="0" err="1" smtClean="0">
                <a:latin typeface="Courier New"/>
                <a:cs typeface="Courier New"/>
              </a:rPr>
              <a:t>sumsqrt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or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apply(d, 1, </a:t>
            </a:r>
            <a:r>
              <a:rPr lang="en-US" sz="2000" dirty="0">
                <a:latin typeface="Courier New"/>
                <a:cs typeface="Courier New"/>
              </a:rPr>
              <a:t>function(x) sum(</a:t>
            </a:r>
            <a:r>
              <a:rPr lang="en-US" sz="2000" dirty="0" err="1">
                <a:latin typeface="Courier New"/>
                <a:cs typeface="Courier New"/>
              </a:rPr>
              <a:t>sqrt</a:t>
            </a:r>
            <a:r>
              <a:rPr lang="en-US" sz="2000" dirty="0">
                <a:latin typeface="Courier New"/>
                <a:cs typeface="Courier New"/>
              </a:rPr>
              <a:t>(x))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sz="2000" dirty="0">
              <a:latin typeface="Courier New"/>
              <a:cs typeface="Courier New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2280"/>
              </p:ext>
            </p:extLst>
          </p:nvPr>
        </p:nvGraphicFramePr>
        <p:xfrm>
          <a:off x="2400300" y="4673595"/>
          <a:ext cx="2476500" cy="153924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4.34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141521"/>
              </p:ext>
            </p:extLst>
          </p:nvPr>
        </p:nvGraphicFramePr>
        <p:xfrm>
          <a:off x="5386918" y="4673595"/>
          <a:ext cx="520700" cy="1539240"/>
        </p:xfrm>
        <a:graphic>
          <a:graphicData uri="http://schemas.openxmlformats.org/drawingml/2006/table">
            <a:tbl>
              <a:tblPr/>
              <a:tblGrid>
                <a:gridCol w="520700"/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5604935" y="4402133"/>
            <a:ext cx="177800" cy="203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9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statistical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081"/>
            <a:ext cx="6841068" cy="3702781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Χ</a:t>
            </a:r>
            <a:r>
              <a:rPr lang="en-US" sz="2800" baseline="30000" dirty="0" smtClean="0">
                <a:solidFill>
                  <a:prstClr val="black"/>
                </a:solidFill>
              </a:rPr>
              <a:t>2 </a:t>
            </a:r>
            <a:r>
              <a:rPr lang="en-US" sz="2800" dirty="0" smtClean="0">
                <a:solidFill>
                  <a:prstClr val="black"/>
                </a:solidFill>
              </a:rPr>
              <a:t>test</a:t>
            </a:r>
            <a:endParaRPr lang="en-US" sz="2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d </a:t>
            </a:r>
            <a:r>
              <a:rPr lang="en-US" dirty="0">
                <a:latin typeface="Courier"/>
                <a:cs typeface="Courier"/>
              </a:rPr>
              <a:t>&lt;- c(12, 36, 24, 70)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dm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&lt;- matrix(d, 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=2, </a:t>
            </a:r>
            <a:r>
              <a:rPr lang="en-US" dirty="0" err="1">
                <a:latin typeface="Courier"/>
                <a:cs typeface="Courier"/>
              </a:rPr>
              <a:t>byrow</a:t>
            </a:r>
            <a:r>
              <a:rPr lang="en-US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chisq.test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dm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X-squared = 0,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1, p-value = 1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55338"/>
              </p:ext>
            </p:extLst>
          </p:nvPr>
        </p:nvGraphicFramePr>
        <p:xfrm>
          <a:off x="6331447" y="1809019"/>
          <a:ext cx="2078966" cy="1036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83"/>
                <a:gridCol w="1039483"/>
              </a:tblGrid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94718" y="2060081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169353" y="1324966"/>
            <a:ext cx="379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tapply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96105"/>
            <a:ext cx="8229600" cy="1352318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17375E"/>
                </a:solidFill>
              </a:rPr>
              <a:t>tapply</a:t>
            </a:r>
            <a:r>
              <a:rPr lang="en-US" b="1" dirty="0">
                <a:solidFill>
                  <a:srgbClr val="17375E"/>
                </a:solidFill>
              </a:rPr>
              <a:t>(</a:t>
            </a:r>
            <a:r>
              <a:rPr lang="en-US" b="1" dirty="0" smtClean="0">
                <a:solidFill>
                  <a:srgbClr val="17375E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Applying </a:t>
            </a:r>
            <a:r>
              <a:rPr lang="en-US" i="1" u="sng" dirty="0"/>
              <a:t>a function </a:t>
            </a:r>
            <a:r>
              <a:rPr lang="en-US" dirty="0"/>
              <a:t>to </a:t>
            </a:r>
            <a:r>
              <a:rPr lang="en-US" dirty="0" smtClean="0"/>
              <a:t>each element of </a:t>
            </a:r>
            <a:r>
              <a:rPr lang="en-US" i="1" u="sng" dirty="0" smtClean="0"/>
              <a:t>a vector</a:t>
            </a:r>
            <a:r>
              <a:rPr lang="en-US" dirty="0" smtClean="0"/>
              <a:t> given by the category of each element, provided by </a:t>
            </a:r>
            <a:r>
              <a:rPr lang="en-US" i="1" u="sng" dirty="0" smtClean="0"/>
              <a:t>the other vector</a:t>
            </a:r>
            <a:r>
              <a:rPr lang="en-US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977449"/>
            <a:ext cx="81604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&gt; head(diamonds)</a:t>
            </a:r>
          </a:p>
          <a:p>
            <a:r>
              <a:rPr lang="en-US" sz="1400" dirty="0">
                <a:latin typeface="Courier New"/>
                <a:cs typeface="Courier New"/>
              </a:rPr>
              <a:t>  carat       cut color clarity depth table price    x    y    z</a:t>
            </a:r>
          </a:p>
          <a:p>
            <a:r>
              <a:rPr lang="en-US" sz="1400" dirty="0">
                <a:latin typeface="Courier New"/>
                <a:cs typeface="Courier New"/>
              </a:rPr>
              <a:t>1  0.23     Ideal     E     SI2  61.5    55   326 3.95 3.98 2.43</a:t>
            </a:r>
          </a:p>
          <a:p>
            <a:r>
              <a:rPr lang="en-US" sz="1400" dirty="0">
                <a:latin typeface="Courier New"/>
                <a:cs typeface="Courier New"/>
              </a:rPr>
              <a:t>2  0.21   Premium     E     SI1  59.8    61   326 3.89 3.84 2.31</a:t>
            </a:r>
          </a:p>
          <a:p>
            <a:r>
              <a:rPr lang="en-US" sz="1400" dirty="0">
                <a:latin typeface="Courier New"/>
                <a:cs typeface="Courier New"/>
              </a:rPr>
              <a:t>3  0.23      Good     E     VS1  56.9    65   327 4.05 4.07 2.31</a:t>
            </a:r>
          </a:p>
          <a:p>
            <a:r>
              <a:rPr lang="en-US" sz="1400" dirty="0">
                <a:latin typeface="Courier New"/>
                <a:cs typeface="Courier New"/>
              </a:rPr>
              <a:t>4  0.29   Premium     I     VS2  62.4    58   334 4.20 4.23 2.63</a:t>
            </a:r>
          </a:p>
          <a:p>
            <a:r>
              <a:rPr lang="en-US" sz="1400" dirty="0">
                <a:latin typeface="Courier New"/>
                <a:cs typeface="Courier New"/>
              </a:rPr>
              <a:t>5  0.31      Good     J     SI2  63.3    58   335 4.34 4.35 2.75</a:t>
            </a:r>
          </a:p>
          <a:p>
            <a:r>
              <a:rPr lang="en-US" sz="1400" dirty="0">
                <a:latin typeface="Courier New"/>
                <a:cs typeface="Courier New"/>
              </a:rPr>
              <a:t>6  0.24 Very Good     J    VVS2  62.8    57   336 3.94 3.96 2.48</a:t>
            </a: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&gt; </a:t>
            </a:r>
            <a:r>
              <a:rPr lang="en-US" sz="1400" dirty="0" err="1" smtClean="0">
                <a:latin typeface="Courier New"/>
                <a:cs typeface="Courier New"/>
              </a:rPr>
              <a:t>tapply</a:t>
            </a:r>
            <a:r>
              <a:rPr lang="en-US" sz="1400" dirty="0" smtClean="0">
                <a:latin typeface="Courier New"/>
                <a:cs typeface="Courier New"/>
              </a:rPr>
              <a:t>(</a:t>
            </a:r>
            <a:r>
              <a:rPr lang="en-US" sz="1400" dirty="0" err="1" smtClean="0">
                <a:latin typeface="Courier New"/>
                <a:cs typeface="Courier New"/>
              </a:rPr>
              <a:t>diamonds$price</a:t>
            </a:r>
            <a:r>
              <a:rPr lang="en-US" sz="1400" dirty="0" smtClean="0">
                <a:latin typeface="Courier New"/>
                <a:cs typeface="Courier New"/>
              </a:rPr>
              <a:t>, </a:t>
            </a:r>
            <a:r>
              <a:rPr lang="en-US" sz="1400" dirty="0" err="1" smtClean="0">
                <a:latin typeface="Courier New"/>
                <a:cs typeface="Courier New"/>
              </a:rPr>
              <a:t>diamonds$cut</a:t>
            </a:r>
            <a:r>
              <a:rPr lang="en-US" sz="1400" dirty="0" smtClean="0">
                <a:latin typeface="Courier New"/>
                <a:cs typeface="Courier New"/>
              </a:rPr>
              <a:t>, mean)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 Fair      Good Very Good   Premium     Ideal 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4358.758  3928.864  3981.760  4584.258  3457.542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6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7266" y="1256168"/>
            <a:ext cx="8229600" cy="104341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7375E"/>
                </a:solidFill>
              </a:rPr>
              <a:t>table()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etermining counts for each category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1749" y="2368231"/>
            <a:ext cx="81604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&gt; head(diamonds)</a:t>
            </a:r>
          </a:p>
          <a:p>
            <a:r>
              <a:rPr lang="en-US" sz="1600" dirty="0">
                <a:latin typeface="Courier"/>
                <a:cs typeface="Courier"/>
              </a:rPr>
              <a:t>  carat       cut color clarity depth table price    x    y    z</a:t>
            </a:r>
          </a:p>
          <a:p>
            <a:r>
              <a:rPr lang="en-US" sz="1600" dirty="0">
                <a:latin typeface="Courier"/>
                <a:cs typeface="Courier"/>
              </a:rPr>
              <a:t>1  0.23     Ideal     E     SI2  61.5    55   326 3.95 3.98 2.43</a:t>
            </a:r>
          </a:p>
          <a:p>
            <a:r>
              <a:rPr lang="en-US" sz="1600" dirty="0">
                <a:latin typeface="Courier"/>
                <a:cs typeface="Courier"/>
              </a:rPr>
              <a:t>2  0.21   Premium     E     SI1  59.8    61   326 3.89 3.84 2.31</a:t>
            </a:r>
          </a:p>
          <a:p>
            <a:r>
              <a:rPr lang="en-US" sz="1600" dirty="0">
                <a:latin typeface="Courier"/>
                <a:cs typeface="Courier"/>
              </a:rPr>
              <a:t>3  0.23      Good     E     VS1  56.9    65   327 4.05 4.07 2.31</a:t>
            </a:r>
          </a:p>
          <a:p>
            <a:r>
              <a:rPr lang="en-US" sz="1600" dirty="0">
                <a:latin typeface="Courier"/>
                <a:cs typeface="Courier"/>
              </a:rPr>
              <a:t>4  0.29   Premium     I     VS2  62.4    58   334 4.20 4.23 2.63</a:t>
            </a:r>
          </a:p>
          <a:p>
            <a:r>
              <a:rPr lang="en-US" sz="1600" dirty="0">
                <a:latin typeface="Courier"/>
                <a:cs typeface="Courier"/>
              </a:rPr>
              <a:t>5  0.31      Good     J     SI2  63.3    58   335 4.34 4.35 2.75</a:t>
            </a:r>
          </a:p>
          <a:p>
            <a:r>
              <a:rPr lang="en-US" sz="1600" dirty="0">
                <a:latin typeface="Courier"/>
                <a:cs typeface="Courier"/>
              </a:rPr>
              <a:t>6  0.24 Very Good     J    VVS2  62.8    57   336 3.94 3.96 2.48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&gt; table(</a:t>
            </a:r>
            <a:r>
              <a:rPr lang="en-US" sz="1600" dirty="0" err="1" smtClean="0">
                <a:latin typeface="Courier"/>
                <a:cs typeface="Courier"/>
              </a:rPr>
              <a:t>diamonds$cut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  Fair      Good Very Good   Premium     Ideal 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1610      4906     12082     13791     21551 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9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7" y="1362889"/>
            <a:ext cx="5631153" cy="43140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Basic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graphics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D9D9D9"/>
                </a:solidFill>
              </a:rPr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9D9D9"/>
                </a:solidFill>
              </a:rPr>
              <a:t>F</a:t>
            </a:r>
            <a:r>
              <a:rPr lang="en-US" sz="2800" dirty="0" smtClean="0">
                <a:solidFill>
                  <a:srgbClr val="D9D9D9"/>
                </a:solidFill>
              </a:rPr>
              <a:t>unctions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Simple </a:t>
            </a:r>
            <a:r>
              <a:rPr lang="en-US" sz="3200" dirty="0"/>
              <a:t>statistical </a:t>
            </a:r>
            <a:r>
              <a:rPr lang="en-US" sz="3200" dirty="0" smtClean="0"/>
              <a:t>test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21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5"/>
            <a:ext cx="6119282" cy="42285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t.test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Performs one and two sample t-tests on vectors of data.</a:t>
            </a: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Student's </a:t>
            </a:r>
            <a:r>
              <a:rPr lang="en-US" sz="1800" dirty="0">
                <a:latin typeface="Courier New"/>
                <a:cs typeface="Courier New"/>
              </a:rPr>
              <a:t>sleep data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plot(extra ~ group, data = sleep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t-test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with</a:t>
            </a:r>
            <a:r>
              <a:rPr lang="en-US" sz="1800" dirty="0">
                <a:latin typeface="Courier New"/>
                <a:cs typeface="Courier New"/>
              </a:rPr>
              <a:t>(sleep, </a:t>
            </a:r>
            <a:r>
              <a:rPr lang="en-US" sz="1800" dirty="0" err="1">
                <a:latin typeface="Courier New"/>
                <a:cs typeface="Courier New"/>
              </a:rPr>
              <a:t>t.test</a:t>
            </a:r>
            <a:r>
              <a:rPr lang="en-US" sz="1800" dirty="0">
                <a:latin typeface="Courier New"/>
                <a:cs typeface="Courier New"/>
              </a:rPr>
              <a:t>(extra[group == 1], extra[group == 2]))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Formula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t.test</a:t>
            </a:r>
            <a:r>
              <a:rPr lang="en-US" sz="1800" dirty="0">
                <a:latin typeface="Courier New"/>
                <a:cs typeface="Courier New"/>
              </a:rPr>
              <a:t>(extra ~ group, data = sleep)</a:t>
            </a:r>
            <a:endParaRPr lang="en-US" sz="1800" dirty="0" smtClean="0">
              <a:latin typeface="Courier New"/>
              <a:cs typeface="Courier New"/>
            </a:endParaRPr>
          </a:p>
          <a:p>
            <a:endParaRPr lang="en-US" sz="1800" dirty="0">
              <a:latin typeface="Courier New"/>
              <a:cs typeface="Courier New"/>
            </a:endParaRPr>
          </a:p>
        </p:txBody>
      </p:sp>
      <p:pic>
        <p:nvPicPr>
          <p:cNvPr id="4" name="Picture 3" descr="Screenshot 2017-02-08 15.4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483" y="624292"/>
            <a:ext cx="1128627" cy="3727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6518" y="143933"/>
            <a:ext cx="121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data: sleep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2" y="4351867"/>
            <a:ext cx="2192866" cy="219286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52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models (I)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5737" y="1247587"/>
            <a:ext cx="6362463" cy="2020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Fitting a linear model</a:t>
            </a:r>
          </a:p>
          <a:p>
            <a:pPr marL="0" indent="0">
              <a:buNone/>
            </a:pPr>
            <a:r>
              <a:rPr lang="en-US" dirty="0" smtClean="0"/>
              <a:t>lm</a:t>
            </a:r>
            <a:r>
              <a:rPr lang="en-US" dirty="0"/>
              <a:t>(formula, data = </a:t>
            </a:r>
            <a:r>
              <a:rPr lang="en-US" dirty="0" err="1"/>
              <a:t>data.frame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pc </a:t>
            </a:r>
            <a:r>
              <a:rPr lang="en-US" sz="1600" dirty="0">
                <a:latin typeface="Courier"/>
                <a:cs typeface="Courier"/>
              </a:rPr>
              <a:t>&lt;- lm</a:t>
            </a:r>
            <a:r>
              <a:rPr lang="en-US" sz="1600" dirty="0" smtClean="0">
                <a:latin typeface="Courier"/>
                <a:cs typeface="Courier"/>
              </a:rPr>
              <a:t>(price ~ carat, data=</a:t>
            </a:r>
            <a:r>
              <a:rPr lang="en-US" sz="1600" dirty="0">
                <a:latin typeface="Courier"/>
                <a:cs typeface="Courier"/>
              </a:rPr>
              <a:t>diamonds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summary</a:t>
            </a:r>
            <a:r>
              <a:rPr lang="en-US" sz="1600" dirty="0" smtClean="0">
                <a:latin typeface="Courier"/>
                <a:cs typeface="Courier"/>
              </a:rPr>
              <a:t>(pc)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2091" y="3413542"/>
            <a:ext cx="591024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Residuals:</a:t>
            </a:r>
          </a:p>
          <a:p>
            <a:r>
              <a:rPr lang="en-US" sz="1200" dirty="0">
                <a:latin typeface="Courier"/>
                <a:cs typeface="Courier"/>
              </a:rPr>
              <a:t>     Min       1Q   Median       3Q      Max </a:t>
            </a:r>
          </a:p>
          <a:p>
            <a:r>
              <a:rPr lang="en-US" sz="1200" dirty="0">
                <a:latin typeface="Courier"/>
                <a:cs typeface="Courier"/>
              </a:rPr>
              <a:t>-18585.3   -804.8    -18.9    537.4  12731.7 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Coefficients:</a:t>
            </a:r>
          </a:p>
          <a:p>
            <a:r>
              <a:rPr lang="en-US" sz="1200" dirty="0">
                <a:latin typeface="Courier"/>
                <a:cs typeface="Courier"/>
              </a:rPr>
              <a:t>            Estimate Std. Error t value </a:t>
            </a:r>
            <a:r>
              <a:rPr lang="en-US" sz="1200" dirty="0" err="1">
                <a:latin typeface="Courier"/>
                <a:cs typeface="Courier"/>
              </a:rPr>
              <a:t>Pr</a:t>
            </a:r>
            <a:r>
              <a:rPr lang="en-US" sz="1200" dirty="0">
                <a:latin typeface="Courier"/>
                <a:cs typeface="Courier"/>
              </a:rPr>
              <a:t>(&gt;|t|)    </a:t>
            </a:r>
          </a:p>
          <a:p>
            <a:r>
              <a:rPr lang="en-US" sz="1200" dirty="0">
                <a:latin typeface="Courier"/>
                <a:cs typeface="Courier"/>
              </a:rPr>
              <a:t>(Intercept) -2256.36      13.06  -172.8   &lt;2e-16 ***</a:t>
            </a:r>
          </a:p>
          <a:p>
            <a:r>
              <a:rPr lang="en-US" sz="1200" dirty="0">
                <a:latin typeface="Courier"/>
                <a:cs typeface="Courier"/>
              </a:rPr>
              <a:t>carat        7756.43      14.07   551.4   &lt;2e-16 ***</a:t>
            </a:r>
          </a:p>
          <a:p>
            <a:r>
              <a:rPr lang="en-US" sz="1200" dirty="0">
                <a:latin typeface="Courier"/>
                <a:cs typeface="Courier"/>
              </a:rPr>
              <a:t>---</a:t>
            </a:r>
          </a:p>
          <a:p>
            <a:r>
              <a:rPr lang="en-US" sz="1200" dirty="0" err="1">
                <a:latin typeface="Courier"/>
                <a:cs typeface="Courier"/>
              </a:rPr>
              <a:t>Signif</a:t>
            </a:r>
            <a:r>
              <a:rPr lang="en-US" sz="1200" dirty="0">
                <a:latin typeface="Courier"/>
                <a:cs typeface="Courier"/>
              </a:rPr>
              <a:t>. codes:  0 ‘***’ 0.001 ‘**’ 0.01 ‘*’ 0.05 ‘.’ 0.1 ‘ ’ 1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Residual standard error: 1549 on 53938 degrees of freedom</a:t>
            </a:r>
          </a:p>
          <a:p>
            <a:r>
              <a:rPr lang="en-US" sz="1200" dirty="0">
                <a:latin typeface="Courier"/>
                <a:cs typeface="Courier"/>
              </a:rPr>
              <a:t>Multiple R-squared:  0.8493,	Adjusted R-squared:  0.8493 </a:t>
            </a:r>
          </a:p>
          <a:p>
            <a:r>
              <a:rPr lang="en-US" sz="1200" dirty="0">
                <a:latin typeface="Courier"/>
                <a:cs typeface="Courier"/>
              </a:rPr>
              <a:t>F-statistic: 3.041e+05 on 1 and 53938 DF,  p-value: &lt; 2.2e-16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7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 (I)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1803" y="1242107"/>
            <a:ext cx="6684197" cy="2266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ANOVA</a:t>
            </a:r>
          </a:p>
          <a:p>
            <a:pPr marL="0" indent="0">
              <a:buNone/>
            </a:pPr>
            <a:r>
              <a:rPr lang="en-US" dirty="0" err="1" smtClean="0"/>
              <a:t>anova</a:t>
            </a:r>
            <a:r>
              <a:rPr lang="en-US" dirty="0" smtClean="0"/>
              <a:t>(model)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pcc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&lt;- lm(price ~ carat + cut</a:t>
            </a:r>
            <a:r>
              <a:rPr lang="en-US" sz="1600" dirty="0" smtClean="0">
                <a:latin typeface="Courier"/>
                <a:cs typeface="Courier"/>
              </a:rPr>
              <a:t>, data</a:t>
            </a:r>
            <a:r>
              <a:rPr lang="en-US" sz="1600" dirty="0">
                <a:latin typeface="Courier"/>
                <a:cs typeface="Courier"/>
              </a:rPr>
              <a:t>=diamonds)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anova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pcc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53364" y="3514681"/>
            <a:ext cx="635656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latin typeface="Courier"/>
                <a:cs typeface="Courier"/>
              </a:defRPr>
            </a:lvl1pPr>
          </a:lstStyle>
          <a:p>
            <a:r>
              <a:rPr lang="en-US" sz="1200" dirty="0"/>
              <a:t>Analysis of Variance Table</a:t>
            </a:r>
          </a:p>
          <a:p>
            <a:endParaRPr lang="en-US" sz="1200" dirty="0"/>
          </a:p>
          <a:p>
            <a:r>
              <a:rPr lang="en-US" sz="1200" dirty="0"/>
              <a:t>Response: price</a:t>
            </a:r>
          </a:p>
          <a:p>
            <a:r>
              <a:rPr lang="en-US" sz="1200" dirty="0"/>
              <a:t>             </a:t>
            </a:r>
            <a:r>
              <a:rPr lang="en-US" sz="1200" dirty="0" err="1"/>
              <a:t>Df</a:t>
            </a:r>
            <a:r>
              <a:rPr lang="en-US" sz="1200" dirty="0"/>
              <a:t>     Sum </a:t>
            </a:r>
            <a:r>
              <a:rPr lang="en-US" sz="1200" dirty="0" err="1"/>
              <a:t>Sq</a:t>
            </a:r>
            <a:r>
              <a:rPr lang="en-US" sz="1200" dirty="0"/>
              <a:t>    Mean </a:t>
            </a:r>
            <a:r>
              <a:rPr lang="en-US" sz="1200" dirty="0" err="1"/>
              <a:t>Sq</a:t>
            </a:r>
            <a:r>
              <a:rPr lang="en-US" sz="1200" dirty="0"/>
              <a:t>   F value    </a:t>
            </a:r>
            <a:r>
              <a:rPr lang="en-US" sz="1200" dirty="0" err="1"/>
              <a:t>Pr</a:t>
            </a:r>
            <a:r>
              <a:rPr lang="en-US" sz="1200" dirty="0"/>
              <a:t>(&gt;F)    </a:t>
            </a:r>
          </a:p>
          <a:p>
            <a:r>
              <a:rPr lang="en-US" sz="1200" dirty="0"/>
              <a:t>carat         1 7.2913e+11 7.2913e+11 319162.11 &lt; 2.2e-16 ***</a:t>
            </a:r>
          </a:p>
          <a:p>
            <a:r>
              <a:rPr lang="en-US" sz="1200" dirty="0"/>
              <a:t>cut           4 6.1332e+09 1.5333e+09    671.17 &lt; 2.2e-16 ***</a:t>
            </a:r>
          </a:p>
          <a:p>
            <a:r>
              <a:rPr lang="en-US" sz="1200" dirty="0"/>
              <a:t>Residuals 53934 1.2321e+11 2.2845e+06                        </a:t>
            </a:r>
          </a:p>
          <a:p>
            <a:r>
              <a:rPr lang="en-US" sz="1200" dirty="0"/>
              <a:t>---</a:t>
            </a:r>
          </a:p>
          <a:p>
            <a:r>
              <a:rPr lang="en-US" sz="1200" dirty="0" err="1"/>
              <a:t>Signif</a:t>
            </a:r>
            <a:r>
              <a:rPr lang="en-US" sz="1200" dirty="0"/>
              <a:t>. codes:  0 ‘***’ 0.001 ‘**’ 0.01 ‘*’ 0.05 ‘.’ 0.1 ‘ ’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68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 (II)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1803" y="1165906"/>
            <a:ext cx="7731947" cy="2707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Comparing two models</a:t>
            </a:r>
          </a:p>
          <a:p>
            <a:pPr marL="0" indent="0">
              <a:buNone/>
            </a:pPr>
            <a:r>
              <a:rPr lang="en-US" dirty="0" err="1" smtClean="0"/>
              <a:t>anova</a:t>
            </a:r>
            <a:r>
              <a:rPr lang="en-US" dirty="0" smtClean="0"/>
              <a:t>(model1</a:t>
            </a:r>
            <a:r>
              <a:rPr lang="en-US" dirty="0"/>
              <a:t>, </a:t>
            </a:r>
            <a:r>
              <a:rPr lang="en-US" dirty="0" smtClean="0"/>
              <a:t>model2)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pc </a:t>
            </a:r>
            <a:r>
              <a:rPr lang="en-US" sz="2000" dirty="0">
                <a:latin typeface="Courier"/>
                <a:cs typeface="Courier"/>
              </a:rPr>
              <a:t>&lt;- lm(price ~ carat, data=diamonds)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pcc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&lt;- lm(price ~ carat + cut</a:t>
            </a:r>
            <a:r>
              <a:rPr lang="en-US" sz="2000" dirty="0" smtClean="0">
                <a:latin typeface="Courier"/>
                <a:cs typeface="Courier"/>
              </a:rPr>
              <a:t>, data</a:t>
            </a:r>
            <a:r>
              <a:rPr lang="en-US" sz="2000" dirty="0">
                <a:latin typeface="Courier"/>
                <a:cs typeface="Courier"/>
              </a:rPr>
              <a:t>=diamonds)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anova</a:t>
            </a:r>
            <a:r>
              <a:rPr lang="en-US" sz="2000" dirty="0">
                <a:latin typeface="Courier"/>
                <a:cs typeface="Courier"/>
              </a:rPr>
              <a:t>(pc, </a:t>
            </a:r>
            <a:r>
              <a:rPr lang="en-US" sz="2000" dirty="0" err="1">
                <a:latin typeface="Courier"/>
                <a:cs typeface="Courier"/>
              </a:rPr>
              <a:t>pcc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06230" y="4017161"/>
            <a:ext cx="77408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latin typeface="Courier"/>
                <a:cs typeface="Courier"/>
              </a:defRPr>
            </a:lvl1pPr>
          </a:lstStyle>
          <a:p>
            <a:r>
              <a:rPr lang="en-US" sz="1600" dirty="0"/>
              <a:t>Analysis of Variance Table</a:t>
            </a:r>
          </a:p>
          <a:p>
            <a:endParaRPr lang="en-US" sz="1600" dirty="0"/>
          </a:p>
          <a:p>
            <a:r>
              <a:rPr lang="en-US" sz="1600" dirty="0"/>
              <a:t>Model 1: price ~ carat</a:t>
            </a:r>
          </a:p>
          <a:p>
            <a:r>
              <a:rPr lang="en-US" sz="1600" dirty="0"/>
              <a:t>Model 2: price ~ carat + cut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Res.Df</a:t>
            </a:r>
            <a:r>
              <a:rPr lang="en-US" sz="1600" dirty="0"/>
              <a:t>        RSS </a:t>
            </a:r>
            <a:r>
              <a:rPr lang="en-US" sz="1600" dirty="0" err="1"/>
              <a:t>Df</a:t>
            </a:r>
            <a:r>
              <a:rPr lang="en-US" sz="1600" dirty="0"/>
              <a:t>  Sum of </a:t>
            </a:r>
            <a:r>
              <a:rPr lang="en-US" sz="1600" dirty="0" err="1"/>
              <a:t>Sq</a:t>
            </a:r>
            <a:r>
              <a:rPr lang="en-US" sz="1600" dirty="0"/>
              <a:t>      F    </a:t>
            </a:r>
            <a:r>
              <a:rPr lang="en-US" sz="1600" dirty="0" err="1"/>
              <a:t>Pr</a:t>
            </a:r>
            <a:r>
              <a:rPr lang="en-US" sz="1600" dirty="0"/>
              <a:t>(&gt;F)    </a:t>
            </a:r>
          </a:p>
          <a:p>
            <a:r>
              <a:rPr lang="en-US" sz="1600" dirty="0"/>
              <a:t>1  53938 1.2935e+11                                   </a:t>
            </a:r>
          </a:p>
          <a:p>
            <a:r>
              <a:rPr lang="en-US" sz="1600" dirty="0"/>
              <a:t>2  53934 1.2321e+11  4 6133201436 671.17 &lt; 2.2e-16 ***</a:t>
            </a:r>
          </a:p>
          <a:p>
            <a:r>
              <a:rPr lang="en-US" sz="1600" dirty="0"/>
              <a:t>---</a:t>
            </a:r>
          </a:p>
          <a:p>
            <a:r>
              <a:rPr lang="en-US" sz="1600" dirty="0" err="1"/>
              <a:t>Signif</a:t>
            </a:r>
            <a:r>
              <a:rPr lang="en-US" sz="1600" dirty="0"/>
              <a:t>. codes:  0 ‘***’ 0.001 ‘**’ 0.01 ‘*’ 0.05 ‘.’ 0.1 ‘ ’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34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 test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7311" y="1517986"/>
            <a:ext cx="6235700" cy="434941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800" b="1" dirty="0" err="1" smtClean="0">
                <a:solidFill>
                  <a:srgbClr val="17375E"/>
                </a:solidFill>
              </a:rPr>
              <a:t>chisq.test</a:t>
            </a:r>
            <a:endParaRPr lang="en-US" sz="2800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d </a:t>
            </a:r>
            <a:r>
              <a:rPr lang="en-US" dirty="0">
                <a:latin typeface="Courier"/>
                <a:cs typeface="Courier"/>
              </a:rPr>
              <a:t>&lt;- c(12, 36, 24, 70)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dm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&lt;- matrix(d, 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=2, </a:t>
            </a:r>
            <a:r>
              <a:rPr lang="en-US" dirty="0" err="1">
                <a:latin typeface="Courier"/>
                <a:cs typeface="Courier"/>
              </a:rPr>
              <a:t>byrow</a:t>
            </a:r>
            <a:r>
              <a:rPr lang="en-US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chisq.test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dm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X-squared = 0,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1, p-value = 1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498025"/>
              </p:ext>
            </p:extLst>
          </p:nvPr>
        </p:nvGraphicFramePr>
        <p:xfrm>
          <a:off x="6677310" y="1656619"/>
          <a:ext cx="2078966" cy="1036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83"/>
                <a:gridCol w="1039483"/>
              </a:tblGrid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40581" y="1907681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15216" y="1172566"/>
            <a:ext cx="379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02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4" y="1969076"/>
            <a:ext cx="8229600" cy="2501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"</a:t>
            </a:r>
            <a:r>
              <a:rPr lang="en-US" sz="2800" dirty="0" smtClean="0"/>
              <a:t>apply" function family</a:t>
            </a:r>
          </a:p>
          <a:p>
            <a:r>
              <a:rPr lang="en-US" sz="1600" dirty="0" smtClean="0"/>
              <a:t>https</a:t>
            </a:r>
            <a:r>
              <a:rPr lang="en-US" sz="1600" dirty="0"/>
              <a:t>://</a:t>
            </a:r>
            <a:r>
              <a:rPr lang="en-US" sz="1600" dirty="0" err="1"/>
              <a:t>www.datacamp.com</a:t>
            </a:r>
            <a:r>
              <a:rPr lang="en-US" sz="1600" dirty="0"/>
              <a:t>/community/tutorials/</a:t>
            </a:r>
            <a:r>
              <a:rPr lang="en-US" sz="1600" dirty="0" err="1"/>
              <a:t>r-tutorial-apply-family#gs.YUI</a:t>
            </a:r>
            <a:r>
              <a:rPr lang="en-US" sz="1600" dirty="0"/>
              <a:t>=</a:t>
            </a:r>
            <a:r>
              <a:rPr lang="en-US" sz="1600" dirty="0" smtClean="0"/>
              <a:t>Luc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800" dirty="0"/>
              <a:t>S</a:t>
            </a:r>
            <a:r>
              <a:rPr lang="en-US" sz="2800" dirty="0" smtClean="0"/>
              <a:t>tatistical modeling with R</a:t>
            </a:r>
          </a:p>
          <a:p>
            <a:r>
              <a:rPr lang="en-US" sz="1600" dirty="0"/>
              <a:t>https://</a:t>
            </a:r>
            <a:r>
              <a:rPr lang="en-US" sz="1600" dirty="0" err="1"/>
              <a:t>www.datacamp.com</a:t>
            </a:r>
            <a:r>
              <a:rPr lang="en-US" sz="1600" dirty="0"/>
              <a:t>/courses/statistical-modeling-in-r-part-</a:t>
            </a:r>
            <a:r>
              <a:rPr lang="en-US" sz="1600" dirty="0" smtClean="0"/>
              <a:t>1</a:t>
            </a:r>
          </a:p>
          <a:p>
            <a:r>
              <a:rPr lang="en-US" sz="1600" dirty="0"/>
              <a:t>http://</a:t>
            </a:r>
            <a:r>
              <a:rPr lang="en-US" sz="1600" dirty="0" err="1"/>
              <a:t>www.analyticsforfun.com</a:t>
            </a:r>
            <a:r>
              <a:rPr lang="en-US" sz="1600" dirty="0"/>
              <a:t>/2014/06/performing-</a:t>
            </a:r>
            <a:r>
              <a:rPr lang="en-US" sz="1600" dirty="0" err="1"/>
              <a:t>anova</a:t>
            </a:r>
            <a:r>
              <a:rPr lang="en-US" sz="1600" dirty="0"/>
              <a:t>-test-in-r-results-</a:t>
            </a:r>
            <a:r>
              <a:rPr lang="en-US" sz="1600" dirty="0" err="1"/>
              <a:t>and.html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1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help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57171" y="1506835"/>
            <a:ext cx="6557539" cy="3647279"/>
          </a:xfrm>
        </p:spPr>
        <p:txBody>
          <a:bodyPr>
            <a:normAutofit/>
          </a:bodyPr>
          <a:lstStyle/>
          <a:p>
            <a:r>
              <a:rPr lang="en-US" sz="3200" dirty="0"/>
              <a:t>h</a:t>
            </a:r>
            <a:r>
              <a:rPr lang="en-US" sz="3200" dirty="0" smtClean="0"/>
              <a:t>elp(</a:t>
            </a:r>
            <a:r>
              <a:rPr lang="en-US" sz="3200" dirty="0" err="1" smtClean="0"/>
              <a:t>ls</a:t>
            </a:r>
            <a:r>
              <a:rPr lang="en-US" sz="3200" dirty="0" smtClean="0"/>
              <a:t>)</a:t>
            </a:r>
            <a:endParaRPr lang="en-US" sz="3200" dirty="0"/>
          </a:p>
          <a:p>
            <a:r>
              <a:rPr lang="en-US" sz="3200" dirty="0" smtClean="0"/>
              <a:t>?</a:t>
            </a:r>
            <a:r>
              <a:rPr lang="en-US" sz="3200" dirty="0" err="1" smtClean="0"/>
              <a:t>ls</a:t>
            </a:r>
            <a:endParaRPr lang="en-US" sz="3200" dirty="0" smtClean="0"/>
          </a:p>
          <a:p>
            <a:r>
              <a:rPr lang="en-US" sz="3200" dirty="0" smtClean="0"/>
              <a:t>??</a:t>
            </a:r>
            <a:r>
              <a:rPr lang="en-US" sz="3200" dirty="0" err="1" smtClean="0"/>
              <a:t>colsum</a:t>
            </a:r>
            <a:r>
              <a:rPr lang="en-US" sz="3200" dirty="0" smtClean="0"/>
              <a:t>: ambiguous search</a:t>
            </a:r>
          </a:p>
          <a:p>
            <a:r>
              <a:rPr lang="en-US" sz="3200" dirty="0" smtClean="0">
                <a:hlinkClick r:id="rId3"/>
              </a:rPr>
              <a:t>R reference card</a:t>
            </a:r>
            <a:endParaRPr lang="en-US" sz="3200" dirty="0" smtClean="0"/>
          </a:p>
          <a:p>
            <a:r>
              <a:rPr lang="en-US" sz="3200" dirty="0" err="1" smtClean="0"/>
              <a:t>stackoverflow</a:t>
            </a:r>
            <a:endParaRPr lang="en-US" sz="3200" dirty="0" smtClean="0"/>
          </a:p>
          <a:p>
            <a:r>
              <a:rPr lang="en-US" sz="3200" dirty="0" smtClean="0"/>
              <a:t>Google is the best helper!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60547" y="5715308"/>
            <a:ext cx="4352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 learning</a:t>
            </a:r>
            <a:r>
              <a:rPr lang="en-US" sz="2400" dirty="0"/>
              <a:t>: </a:t>
            </a:r>
            <a:r>
              <a:rPr lang="en-US" sz="2400" dirty="0">
                <a:hlinkClick r:id="rId4"/>
              </a:rPr>
              <a:t>http://swirlstats.com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68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532" y="274638"/>
            <a:ext cx="4250267" cy="772987"/>
          </a:xfrm>
        </p:spPr>
        <p:txBody>
          <a:bodyPr/>
          <a:lstStyle/>
          <a:p>
            <a:r>
              <a:rPr lang="en-US" dirty="0" smtClean="0"/>
              <a:t>Example – </a:t>
            </a:r>
            <a:r>
              <a:rPr lang="en-US" dirty="0"/>
              <a:t>C</a:t>
            </a:r>
            <a:r>
              <a:rPr lang="en-US" dirty="0" smtClean="0"/>
              <a:t>hristmas tree</a:t>
            </a:r>
            <a:endParaRPr lang="en-US" dirty="0"/>
          </a:p>
        </p:txBody>
      </p:sp>
      <p:pic>
        <p:nvPicPr>
          <p:cNvPr id="4" name="Picture 3" descr="Screenshot 2017-01-26 09.0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4" y="113772"/>
            <a:ext cx="3403599" cy="6676026"/>
          </a:xfrm>
          <a:prstGeom prst="rect">
            <a:avLst/>
          </a:prstGeom>
        </p:spPr>
      </p:pic>
      <p:pic>
        <p:nvPicPr>
          <p:cNvPr id="5" name="Picture 4" descr="Screenshot 2017-01-26 09.02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34" y="2175934"/>
            <a:ext cx="3214141" cy="3149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47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3059" y="1312070"/>
            <a:ext cx="7547061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Rstudio</a:t>
            </a:r>
            <a:r>
              <a:rPr lang="en-US" dirty="0" smtClean="0"/>
              <a:t> is an open source integrated development environment (IDE) for 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your own </a:t>
            </a:r>
            <a:r>
              <a:rPr lang="en-US" dirty="0" smtClean="0"/>
              <a:t>machine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Rstudio</a:t>
            </a:r>
            <a:r>
              <a:rPr lang="en-US" dirty="0" smtClean="0"/>
              <a:t> Desktop)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Download and install </a:t>
            </a:r>
            <a:r>
              <a:rPr lang="en-US" dirty="0" smtClean="0">
                <a:hlinkClick r:id="rId2"/>
              </a:rPr>
              <a:t>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Download and install </a:t>
            </a:r>
            <a:r>
              <a:rPr lang="en-US" dirty="0" err="1" smtClean="0">
                <a:hlinkClick r:id="rId3"/>
              </a:rPr>
              <a:t>Rstudio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Rstudio</a:t>
            </a:r>
            <a:r>
              <a:rPr lang="en-US" dirty="0"/>
              <a:t> </a:t>
            </a:r>
            <a:r>
              <a:rPr lang="en-US" dirty="0" smtClean="0"/>
              <a:t>at </a:t>
            </a:r>
            <a:r>
              <a:rPr lang="en-US" dirty="0" err="1" smtClean="0"/>
              <a:t>Beocat</a:t>
            </a:r>
            <a:r>
              <a:rPr lang="en-US" dirty="0" smtClean="0"/>
              <a:t> (</a:t>
            </a:r>
            <a:r>
              <a:rPr lang="en-US" dirty="0" err="1" smtClean="0"/>
              <a:t>Rstudio</a:t>
            </a:r>
            <a:r>
              <a:rPr lang="en-US" dirty="0" smtClean="0"/>
              <a:t> server)</a:t>
            </a:r>
          </a:p>
          <a:p>
            <a:pPr marL="0" indent="0">
              <a:buNone/>
            </a:pPr>
            <a:r>
              <a:rPr lang="en-US" b="1" dirty="0" err="1" smtClean="0"/>
              <a:t>rstudio.beocat.cis.ksu.edu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Your KSU ID and password to login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62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Adventures with 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94" y="1318489"/>
            <a:ext cx="7120448" cy="4735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435283"/>
            <a:ext cx="5081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www.nature.com</a:t>
            </a:r>
            <a:r>
              <a:rPr lang="en-US" sz="1200" dirty="0"/>
              <a:t>/news/programming-tools-adventures-with-r-1.16609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64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sapply</a:t>
            </a:r>
            <a:r>
              <a:rPr lang="en-US" dirty="0" smtClean="0"/>
              <a:t> and </a:t>
            </a:r>
            <a:r>
              <a:rPr lang="en-US" dirty="0" err="1" smtClean="0"/>
              <a:t>lapply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103234"/>
            <a:ext cx="8851900" cy="55769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sapply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() and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lapply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sz="2000" dirty="0" smtClean="0"/>
              <a:t>work </a:t>
            </a:r>
            <a:r>
              <a:rPr lang="en-US" sz="2000" dirty="0"/>
              <a:t>in a similar way, </a:t>
            </a:r>
            <a:r>
              <a:rPr lang="en-US" sz="2000" dirty="0" smtClean="0"/>
              <a:t>calling </a:t>
            </a:r>
            <a:r>
              <a:rPr lang="en-US" sz="2000" dirty="0"/>
              <a:t>the specified function for each </a:t>
            </a:r>
            <a:r>
              <a:rPr lang="en-US" sz="2000" dirty="0" smtClean="0"/>
              <a:t>item of a list or vector.</a:t>
            </a:r>
            <a:endParaRPr lang="en-US" sz="20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 err="1" smtClean="0">
                <a:latin typeface="Courier New"/>
                <a:cs typeface="Courier New"/>
              </a:rPr>
              <a:t>sapply</a:t>
            </a:r>
            <a:r>
              <a:rPr lang="en-US" sz="1800" dirty="0">
                <a:latin typeface="Courier New"/>
                <a:cs typeface="Courier New"/>
              </a:rPr>
              <a:t>(1:3, function(x) x^2)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[</a:t>
            </a:r>
            <a:r>
              <a:rPr lang="en-US" sz="1800" dirty="0">
                <a:latin typeface="Courier New"/>
                <a:cs typeface="Courier New"/>
              </a:rPr>
              <a:t>1] 1 4 9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lapply</a:t>
            </a:r>
            <a:r>
              <a:rPr lang="en-US" dirty="0" smtClean="0">
                <a:solidFill>
                  <a:srgbClr val="FF0000"/>
                </a:solidFill>
              </a:rPr>
              <a:t> returns </a:t>
            </a:r>
            <a:r>
              <a:rPr lang="en-US" dirty="0">
                <a:solidFill>
                  <a:srgbClr val="FF0000"/>
                </a:solidFill>
              </a:rPr>
              <a:t>a list rather than a vector: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 err="1" smtClean="0">
                <a:latin typeface="Courier New"/>
                <a:cs typeface="Courier New"/>
              </a:rPr>
              <a:t>lapply</a:t>
            </a:r>
            <a:r>
              <a:rPr lang="en-US" sz="1800" dirty="0">
                <a:latin typeface="Courier New"/>
                <a:cs typeface="Courier New"/>
              </a:rPr>
              <a:t>(1:3, function(x) x^2)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[</a:t>
            </a:r>
            <a:r>
              <a:rPr lang="en-US" sz="1800" dirty="0">
                <a:latin typeface="Courier New"/>
                <a:cs typeface="Courier New"/>
              </a:rPr>
              <a:t>[1]]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[</a:t>
            </a:r>
            <a:r>
              <a:rPr lang="en-US" sz="1800" dirty="0">
                <a:latin typeface="Courier New"/>
                <a:cs typeface="Courier New"/>
              </a:rPr>
              <a:t>1] 1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[</a:t>
            </a:r>
            <a:r>
              <a:rPr lang="en-US" sz="1800" dirty="0">
                <a:latin typeface="Courier New"/>
                <a:cs typeface="Courier New"/>
              </a:rPr>
              <a:t>[2]]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[</a:t>
            </a:r>
            <a:r>
              <a:rPr lang="en-US" sz="1800" dirty="0">
                <a:latin typeface="Courier New"/>
                <a:cs typeface="Courier New"/>
              </a:rPr>
              <a:t>1] 4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[</a:t>
            </a:r>
            <a:r>
              <a:rPr lang="en-US" sz="1800" dirty="0">
                <a:latin typeface="Courier New"/>
                <a:cs typeface="Courier New"/>
              </a:rPr>
              <a:t>[3]]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[</a:t>
            </a:r>
            <a:r>
              <a:rPr lang="en-US" sz="1800" dirty="0">
                <a:latin typeface="Courier New"/>
                <a:cs typeface="Courier New"/>
              </a:rPr>
              <a:t>1]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9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468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mapply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/>
              <a:t>vectorize</a:t>
            </a:r>
            <a:r>
              <a:rPr lang="en-US" dirty="0" smtClean="0"/>
              <a:t> </a:t>
            </a:r>
            <a:r>
              <a:rPr lang="en-US" dirty="0"/>
              <a:t>arguments to a function that is not usually accepting vectors as arguments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da-DK" sz="1200" dirty="0" smtClean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(1:3, 3)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1 2 3 1 2 3 1 2 3</a:t>
            </a:r>
          </a:p>
          <a:p>
            <a:pPr marL="0" indent="0">
              <a:buNone/>
            </a:pPr>
            <a:endParaRPr lang="da-DK" sz="12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1200" dirty="0" smtClean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mapply</a:t>
            </a:r>
            <a:r>
              <a:rPr lang="da-DK" sz="1200" dirty="0">
                <a:latin typeface="Courier New"/>
                <a:cs typeface="Courier New"/>
              </a:rPr>
              <a:t>(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, 1:3, 3)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     [,1] [,2] [,3]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[1,]    1    2    3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[2,]    1    2    3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[3,]    1    2    3</a:t>
            </a:r>
          </a:p>
          <a:p>
            <a:pPr marL="0" indent="0">
              <a:buNone/>
            </a:pPr>
            <a:endParaRPr lang="da-DK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mapply</a:t>
            </a:r>
            <a:r>
              <a:rPr lang="da-DK" sz="1200" dirty="0">
                <a:latin typeface="Courier New"/>
                <a:cs typeface="Courier New"/>
              </a:rPr>
              <a:t>(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, 1:3, 3:1)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[[1]]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1 1 1</a:t>
            </a:r>
          </a:p>
          <a:p>
            <a:pPr marL="0" indent="0">
              <a:buNone/>
            </a:pPr>
            <a:r>
              <a:rPr lang="da-DK" sz="1200" dirty="0" smtClean="0">
                <a:latin typeface="Courier New"/>
                <a:cs typeface="Courier New"/>
              </a:rPr>
              <a:t>[</a:t>
            </a:r>
            <a:r>
              <a:rPr lang="da-DK" sz="1200" dirty="0">
                <a:latin typeface="Courier New"/>
                <a:cs typeface="Courier New"/>
              </a:rPr>
              <a:t>[2]]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2 2</a:t>
            </a:r>
          </a:p>
          <a:p>
            <a:pPr marL="0" indent="0">
              <a:buNone/>
            </a:pPr>
            <a:r>
              <a:rPr lang="da-DK" sz="1200" dirty="0" smtClean="0">
                <a:latin typeface="Courier New"/>
                <a:cs typeface="Courier New"/>
              </a:rPr>
              <a:t>[</a:t>
            </a:r>
            <a:r>
              <a:rPr lang="da-DK" sz="1200" dirty="0">
                <a:latin typeface="Courier New"/>
                <a:cs typeface="Courier New"/>
              </a:rPr>
              <a:t>[3]]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3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84600" y="2925233"/>
            <a:ext cx="4902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apply each element from the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argument to each element in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argument using the function specified in the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argument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combine them by column or organize them in a data frame or list format  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857" y="3706900"/>
            <a:ext cx="79818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&gt; aggregate(</a:t>
            </a:r>
            <a:r>
              <a:rPr lang="en-US" sz="1600" dirty="0" err="1" smtClean="0">
                <a:latin typeface="Courier New"/>
                <a:cs typeface="Courier New"/>
              </a:rPr>
              <a:t>diamonds$price</a:t>
            </a:r>
            <a:r>
              <a:rPr lang="en-US" sz="1600" dirty="0" smtClean="0">
                <a:latin typeface="Courier New"/>
                <a:cs typeface="Courier New"/>
              </a:rPr>
              <a:t>, by=list(</a:t>
            </a:r>
            <a:r>
              <a:rPr lang="en-US" sz="1600" dirty="0" err="1" smtClean="0">
                <a:latin typeface="Courier New"/>
                <a:cs typeface="Courier New"/>
              </a:rPr>
              <a:t>diamonds$cut</a:t>
            </a:r>
            <a:r>
              <a:rPr lang="en-US" sz="1600" dirty="0" smtClean="0">
                <a:latin typeface="Courier New"/>
                <a:cs typeface="Courier New"/>
              </a:rPr>
              <a:t>), FUN=mean)</a:t>
            </a:r>
          </a:p>
          <a:p>
            <a:r>
              <a:rPr lang="en-US" sz="1600" dirty="0">
                <a:latin typeface="Courier New"/>
                <a:cs typeface="Courier New"/>
              </a:rPr>
              <a:t> Group.1        x</a:t>
            </a:r>
          </a:p>
          <a:p>
            <a:r>
              <a:rPr lang="en-US" sz="1600" dirty="0">
                <a:latin typeface="Courier New"/>
                <a:cs typeface="Courier New"/>
              </a:rPr>
              <a:t>1      Fair 4358.758</a:t>
            </a:r>
          </a:p>
          <a:p>
            <a:r>
              <a:rPr lang="en-US" sz="1600" dirty="0">
                <a:latin typeface="Courier New"/>
                <a:cs typeface="Courier New"/>
              </a:rPr>
              <a:t>2      Good 3928.864</a:t>
            </a:r>
          </a:p>
          <a:p>
            <a:r>
              <a:rPr lang="en-US" sz="1600" dirty="0">
                <a:latin typeface="Courier New"/>
                <a:cs typeface="Courier New"/>
              </a:rPr>
              <a:t>3 Very Good 3981.760</a:t>
            </a:r>
          </a:p>
          <a:p>
            <a:r>
              <a:rPr lang="en-US" sz="1600" dirty="0">
                <a:latin typeface="Courier New"/>
                <a:cs typeface="Courier New"/>
              </a:rPr>
              <a:t>4   Premium 4584.258</a:t>
            </a:r>
          </a:p>
          <a:p>
            <a:r>
              <a:rPr lang="en-US" sz="1600" dirty="0">
                <a:latin typeface="Courier New"/>
                <a:cs typeface="Courier New"/>
              </a:rPr>
              <a:t>5     Ideal 3457.542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&gt; </a:t>
            </a:r>
            <a:r>
              <a:rPr lang="en-US" sz="1600" dirty="0" err="1" smtClean="0">
                <a:latin typeface="Courier New"/>
                <a:cs typeface="Courier New"/>
              </a:rPr>
              <a:t>tapply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latin typeface="Courier New"/>
                <a:cs typeface="Courier New"/>
              </a:rPr>
              <a:t>diamonds</a:t>
            </a:r>
            <a:r>
              <a:rPr lang="en-US" sz="1600" dirty="0" err="1">
                <a:latin typeface="Courier New"/>
                <a:cs typeface="Courier New"/>
              </a:rPr>
              <a:t>$price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diamonds</a:t>
            </a:r>
            <a:r>
              <a:rPr lang="en-US" sz="1600" dirty="0" err="1">
                <a:latin typeface="Courier New"/>
                <a:cs typeface="Courier New"/>
              </a:rPr>
              <a:t>$cut</a:t>
            </a:r>
            <a:r>
              <a:rPr lang="en-US" sz="1600" dirty="0">
                <a:latin typeface="Courier New"/>
                <a:cs typeface="Courier New"/>
              </a:rPr>
              <a:t>, FUN=</a:t>
            </a:r>
            <a:r>
              <a:rPr lang="en-US" sz="1600" dirty="0" smtClean="0">
                <a:latin typeface="Courier New"/>
                <a:cs typeface="Courier New"/>
              </a:rPr>
              <a:t>mean)</a:t>
            </a:r>
          </a:p>
          <a:p>
            <a:r>
              <a:rPr lang="en-US" sz="1600" dirty="0">
                <a:latin typeface="Courier New"/>
                <a:cs typeface="Courier New"/>
              </a:rPr>
              <a:t> Fair      Good Very Good   Premium     Ideal </a:t>
            </a:r>
          </a:p>
          <a:p>
            <a:r>
              <a:rPr lang="en-US" sz="1600" dirty="0">
                <a:latin typeface="Courier New"/>
                <a:cs typeface="Courier New"/>
              </a:rPr>
              <a:t> 4358.758  3928.864  3981.760  4584.258  3457.542</a:t>
            </a:r>
          </a:p>
          <a:p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187351"/>
            <a:ext cx="82465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carat       </a:t>
            </a:r>
            <a:r>
              <a:rPr lang="en-US" sz="1200" dirty="0">
                <a:latin typeface="Courier New"/>
                <a:cs typeface="Courier New"/>
              </a:rPr>
              <a:t>cut color clarity depth table price    x    y    z</a:t>
            </a:r>
          </a:p>
          <a:p>
            <a:r>
              <a:rPr lang="en-US" sz="1200" dirty="0">
                <a:latin typeface="Courier New"/>
                <a:cs typeface="Courier New"/>
              </a:rPr>
              <a:t>1  0.23     Ideal     E     SI2  61.5    55   326 3.95 3.98 2.43</a:t>
            </a:r>
          </a:p>
          <a:p>
            <a:r>
              <a:rPr lang="en-US" sz="1200" dirty="0">
                <a:latin typeface="Courier New"/>
                <a:cs typeface="Courier New"/>
              </a:rPr>
              <a:t>2  0.21   Premium     E     SI1  59.8    61   326 3.89 3.84 2.31</a:t>
            </a:r>
          </a:p>
          <a:p>
            <a:r>
              <a:rPr lang="en-US" sz="1200" dirty="0">
                <a:latin typeface="Courier New"/>
                <a:cs typeface="Courier New"/>
              </a:rPr>
              <a:t>3  0.23      Good     E     VS1  56.9    65   327 4.05 4.07 2.31</a:t>
            </a:r>
          </a:p>
          <a:p>
            <a:r>
              <a:rPr lang="en-US" sz="1200" dirty="0">
                <a:latin typeface="Courier New"/>
                <a:cs typeface="Courier New"/>
              </a:rPr>
              <a:t>4  0.29   Premium     I     VS2  62.4    58   334 4.20 4.23 2.63</a:t>
            </a:r>
          </a:p>
          <a:p>
            <a:r>
              <a:rPr lang="en-US" sz="1200" dirty="0">
                <a:latin typeface="Courier New"/>
                <a:cs typeface="Courier New"/>
              </a:rPr>
              <a:t>5  0.31      Good     J     SI2  63.3    58   335 4.34 4.35 2.75</a:t>
            </a:r>
          </a:p>
          <a:p>
            <a:r>
              <a:rPr lang="en-US" sz="1200" dirty="0">
                <a:latin typeface="Courier New"/>
                <a:cs typeface="Courier New"/>
              </a:rPr>
              <a:t>6  0.24 Very Good     J    VVS2  62.8    57   336 3.94 3.96 2.48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9" y="1022225"/>
            <a:ext cx="83227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17375E"/>
                </a:solidFill>
              </a:rPr>
              <a:t>aggregate(</a:t>
            </a:r>
            <a:r>
              <a:rPr lang="en-US" sz="2400" b="1" dirty="0">
                <a:solidFill>
                  <a:srgbClr val="17375E"/>
                </a:solidFill>
              </a:rPr>
              <a:t>X, </a:t>
            </a:r>
            <a:r>
              <a:rPr lang="en-US" sz="2400" b="1" dirty="0" smtClean="0">
                <a:solidFill>
                  <a:srgbClr val="17375E"/>
                </a:solidFill>
              </a:rPr>
              <a:t>by, FUN, ...)</a:t>
            </a:r>
          </a:p>
          <a:p>
            <a:r>
              <a:rPr lang="en-US" sz="2000" dirty="0">
                <a:solidFill>
                  <a:srgbClr val="17375E"/>
                </a:solidFill>
              </a:rPr>
              <a:t>Splits the data into subsets, computes summary statistics for each, and returns the result in a convenient form.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3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commands, case </a:t>
            </a:r>
            <a:r>
              <a:rPr lang="en-US" dirty="0" smtClean="0"/>
              <a:t>sensitivity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57876"/>
            <a:ext cx="8229600" cy="4952424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 smtClean="0">
                <a:solidFill>
                  <a:srgbClr val="17375E"/>
                </a:solidFill>
              </a:rPr>
              <a:t>Expression: </a:t>
            </a:r>
            <a:r>
              <a:rPr lang="en-US" sz="2900" dirty="0" smtClean="0"/>
              <a:t>Print the value and not save the value in the environment</a:t>
            </a:r>
          </a:p>
          <a:p>
            <a:pPr marL="0" indent="0">
              <a:buNone/>
            </a:pPr>
            <a:r>
              <a:rPr lang="en-US" sz="2900" dirty="0" smtClean="0"/>
              <a:t>2 + 4</a:t>
            </a:r>
          </a:p>
          <a:p>
            <a:pPr marL="0" indent="0">
              <a:buNone/>
            </a:pPr>
            <a:r>
              <a:rPr lang="en-US" sz="2900" dirty="0" smtClean="0"/>
              <a:t>68 * 0.15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3400" b="1" dirty="0" smtClean="0">
                <a:solidFill>
                  <a:srgbClr val="17375E"/>
                </a:solidFill>
              </a:rPr>
              <a:t>Assignment: </a:t>
            </a:r>
            <a:r>
              <a:rPr lang="en-US" sz="2900" dirty="0" smtClean="0"/>
              <a:t>Assign values to a </a:t>
            </a:r>
            <a:r>
              <a:rPr lang="en-US" sz="2900" b="1" dirty="0" smtClean="0">
                <a:solidFill>
                  <a:srgbClr val="FF0000"/>
                </a:solidFill>
              </a:rPr>
              <a:t>variable</a:t>
            </a:r>
          </a:p>
          <a:p>
            <a:pPr marL="0" indent="0">
              <a:buNone/>
            </a:pPr>
            <a:r>
              <a:rPr lang="en-US" sz="2900" dirty="0"/>
              <a:t>y</a:t>
            </a:r>
            <a:r>
              <a:rPr lang="en-US" sz="2900" dirty="0" smtClean="0"/>
              <a:t> &lt;- 2</a:t>
            </a:r>
          </a:p>
          <a:p>
            <a:pPr marL="0" indent="0">
              <a:buNone/>
            </a:pPr>
            <a:r>
              <a:rPr lang="en-US" sz="2900" dirty="0"/>
              <a:t>y = </a:t>
            </a:r>
            <a:r>
              <a:rPr lang="en-US" sz="2900" dirty="0" smtClean="0"/>
              <a:t>2</a:t>
            </a:r>
          </a:p>
          <a:p>
            <a:pPr marL="0" indent="0">
              <a:buNone/>
            </a:pPr>
            <a:r>
              <a:rPr lang="en-US" sz="2900" dirty="0" smtClean="0"/>
              <a:t>assign</a:t>
            </a:r>
            <a:r>
              <a:rPr lang="en-US" sz="2900" dirty="0"/>
              <a:t>("y", </a:t>
            </a:r>
            <a:r>
              <a:rPr lang="en-US" sz="2900" dirty="0" smtClean="0"/>
              <a:t>2)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FF0000"/>
                </a:solidFill>
              </a:rPr>
              <a:t>Y</a:t>
            </a:r>
            <a:r>
              <a:rPr lang="en-US" sz="2900" dirty="0" smtClean="0"/>
              <a:t> &lt;- 2 + 4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</a:rPr>
              <a:t>Comments (#)</a:t>
            </a:r>
            <a:endParaRPr lang="en-US" sz="34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900" dirty="0" smtClean="0"/>
              <a:t>Notes/explanation to the scripts, starting </a:t>
            </a:r>
            <a:r>
              <a:rPr lang="en-US" sz="2900" dirty="0"/>
              <a:t>with a </a:t>
            </a:r>
            <a:r>
              <a:rPr lang="en-US" sz="2900" dirty="0" err="1" smtClean="0"/>
              <a:t>hashtag</a:t>
            </a:r>
            <a:r>
              <a:rPr lang="en-US" sz="2900" dirty="0" smtClean="0"/>
              <a:t> </a:t>
            </a:r>
            <a:r>
              <a:rPr lang="en-US" sz="2900" dirty="0"/>
              <a:t>(‘#’), everything to the end of the line is </a:t>
            </a:r>
            <a:r>
              <a:rPr lang="en-US" sz="2900" dirty="0" smtClean="0"/>
              <a:t>a comment.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900" dirty="0" smtClean="0"/>
              <a:t>y </a:t>
            </a:r>
            <a:r>
              <a:rPr lang="en-US" sz="2900" dirty="0"/>
              <a:t>&lt;- 2 + </a:t>
            </a:r>
            <a:r>
              <a:rPr lang="en-US" sz="2900" dirty="0" smtClean="0"/>
              <a:t>4  # an example of the assignment</a:t>
            </a:r>
          </a:p>
          <a:p>
            <a:pPr marL="0" indent="0">
              <a:buNone/>
            </a:pPr>
            <a:r>
              <a:rPr lang="en-US" sz="2900" dirty="0"/>
              <a:t>y &lt;- 2 + 4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534"/>
            <a:ext cx="8229600" cy="772987"/>
          </a:xfrm>
        </p:spPr>
        <p:txBody>
          <a:bodyPr/>
          <a:lstStyle/>
          <a:p>
            <a:r>
              <a:rPr lang="en-US" dirty="0" smtClean="0"/>
              <a:t>Data structure – vector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917" y="804029"/>
            <a:ext cx="8229600" cy="5810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A vector is a single entity consisting of an ordered collection of numbers, characters, logical quantities, etc.</a:t>
            </a:r>
          </a:p>
          <a:p>
            <a:r>
              <a:rPr lang="en-US" sz="2000" b="1" dirty="0" smtClean="0">
                <a:solidFill>
                  <a:srgbClr val="17375E"/>
                </a:solidFill>
              </a:rPr>
              <a:t>Numeric vector</a:t>
            </a:r>
          </a:p>
          <a:p>
            <a:pPr marL="0" indent="0">
              <a:buNone/>
            </a:pPr>
            <a:r>
              <a:rPr lang="fr-FR" sz="2000" b="1" dirty="0" smtClean="0">
                <a:solidFill>
                  <a:srgbClr val="17375E"/>
                </a:solidFill>
              </a:rPr>
              <a:t>x </a:t>
            </a:r>
            <a:r>
              <a:rPr lang="fr-FR" sz="2000" b="1" dirty="0">
                <a:solidFill>
                  <a:srgbClr val="17375E"/>
                </a:solidFill>
              </a:rPr>
              <a:t>&lt;- c(10.4, 5.6, 3.1, 6.4, 21.7</a:t>
            </a:r>
            <a:r>
              <a:rPr lang="fr-FR" sz="2000" b="1" dirty="0" smtClean="0">
                <a:solidFill>
                  <a:srgbClr val="17375E"/>
                </a:solidFill>
              </a:rPr>
              <a:t>)</a:t>
            </a:r>
          </a:p>
          <a:p>
            <a:pPr marL="0" indent="0">
              <a:buNone/>
            </a:pPr>
            <a:r>
              <a:rPr lang="fr-FR" sz="2000" dirty="0" err="1"/>
              <a:t>s</a:t>
            </a:r>
            <a:r>
              <a:rPr lang="fr-FR" sz="2000" dirty="0" err="1" smtClean="0"/>
              <a:t>um</a:t>
            </a:r>
            <a:r>
              <a:rPr lang="fr-FR" sz="2000" dirty="0" smtClean="0"/>
              <a:t>(x)</a:t>
            </a:r>
          </a:p>
          <a:p>
            <a:pPr marL="0" indent="0">
              <a:buNone/>
            </a:pPr>
            <a:r>
              <a:rPr lang="fr-FR" sz="2000" dirty="0" smtClean="0"/>
              <a:t>y &lt;- 2</a:t>
            </a:r>
          </a:p>
          <a:p>
            <a:pPr marL="0" indent="0">
              <a:buNone/>
            </a:pPr>
            <a:r>
              <a:rPr lang="fr-FR" sz="2000" dirty="0" smtClean="0"/>
              <a:t>2*x + y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smtClean="0">
                <a:solidFill>
                  <a:srgbClr val="17375E"/>
                </a:solidFill>
              </a:rPr>
              <a:t>Logical vector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17375E"/>
                </a:solidFill>
              </a:rPr>
              <a:t>lv &lt;- c(TRUE, FALSE, TRUE, TRUE)</a:t>
            </a:r>
          </a:p>
          <a:p>
            <a:pPr marL="0" indent="0">
              <a:buNone/>
            </a:pPr>
            <a:r>
              <a:rPr lang="en-US" sz="2000" dirty="0" smtClean="0"/>
              <a:t>lv == FALSE</a:t>
            </a:r>
          </a:p>
          <a:p>
            <a:pPr marL="0" indent="0">
              <a:buNone/>
            </a:pPr>
            <a:r>
              <a:rPr lang="en-US" sz="2000" dirty="0"/>
              <a:t>s</a:t>
            </a:r>
            <a:r>
              <a:rPr lang="en-US" sz="2000" dirty="0" smtClean="0"/>
              <a:t>um(lv)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The </a:t>
            </a:r>
            <a:r>
              <a:rPr lang="en-US" sz="2000" dirty="0"/>
              <a:t>logical operators are &lt;, &lt;=, &gt;, &gt;=, =</a:t>
            </a:r>
            <a:r>
              <a:rPr lang="en-US" sz="2000" dirty="0" smtClean="0"/>
              <a:t>=, and !=.</a:t>
            </a:r>
          </a:p>
          <a:p>
            <a:pPr marL="0" indent="0">
              <a:buNone/>
            </a:pPr>
            <a:r>
              <a:rPr lang="en-US" sz="2000" dirty="0" smtClean="0"/>
              <a:t># == </a:t>
            </a:r>
            <a:r>
              <a:rPr lang="en-US" sz="2000" dirty="0"/>
              <a:t>for exact equality and != for </a:t>
            </a:r>
            <a:r>
              <a:rPr lang="en-US" sz="2000" dirty="0" smtClean="0"/>
              <a:t>inequality.</a:t>
            </a:r>
          </a:p>
          <a:p>
            <a:pPr marL="0" indent="0">
              <a:buNone/>
            </a:pPr>
            <a:r>
              <a:rPr lang="fr-FR" sz="2000" dirty="0"/>
              <a:t>x &lt;- c(10.4, 5.6, 3.1, 6.4, 21.7)</a:t>
            </a:r>
          </a:p>
          <a:p>
            <a:pPr marL="0" indent="0">
              <a:buNone/>
            </a:pPr>
            <a:r>
              <a:rPr lang="en-US" sz="2000" dirty="0" smtClean="0"/>
              <a:t>lv2 &lt;- x &gt; 10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226942" y="1594191"/>
            <a:ext cx="3917058" cy="1297407"/>
            <a:chOff x="5226942" y="1594191"/>
            <a:chExt cx="3917058" cy="1297407"/>
          </a:xfrm>
        </p:grpSpPr>
        <p:sp>
          <p:nvSpPr>
            <p:cNvPr id="4" name="Rectangle 3"/>
            <p:cNvSpPr/>
            <p:nvPr/>
          </p:nvSpPr>
          <p:spPr>
            <a:xfrm>
              <a:off x="5226942" y="1594191"/>
              <a:ext cx="391705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800" b="1" dirty="0">
                  <a:solidFill>
                    <a:srgbClr val="17375E"/>
                  </a:solidFill>
                </a:rPr>
                <a:t>c(10.4, 5.6, 3.1, 6.4, 21.7)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5960533" y="2117412"/>
              <a:ext cx="0" cy="31252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678469" y="2429933"/>
              <a:ext cx="5641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1st</a:t>
              </a:r>
              <a:endParaRPr lang="en-US" sz="24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6595533" y="2117411"/>
              <a:ext cx="0" cy="31252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313469" y="2429932"/>
              <a:ext cx="966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2nd ...</a:t>
              </a:r>
              <a:endParaRPr lang="en-US" sz="2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909007" y="3447647"/>
            <a:ext cx="8220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x[2]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87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534"/>
            <a:ext cx="8229600" cy="772987"/>
          </a:xfrm>
        </p:spPr>
        <p:txBody>
          <a:bodyPr/>
          <a:lstStyle/>
          <a:p>
            <a:r>
              <a:rPr lang="en-US" dirty="0" smtClean="0"/>
              <a:t>Data structure – vector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5217" y="1468358"/>
            <a:ext cx="6381483" cy="4085471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17375E"/>
                </a:solidFill>
              </a:rPr>
              <a:t>Character vectors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cv &lt;- c(</a:t>
            </a:r>
            <a:r>
              <a:rPr lang="en-US" b="1" dirty="0">
                <a:solidFill>
                  <a:srgbClr val="17375E"/>
                </a:solidFill>
              </a:rPr>
              <a:t>"</a:t>
            </a:r>
            <a:r>
              <a:rPr lang="en-US" b="1" dirty="0" smtClean="0">
                <a:solidFill>
                  <a:srgbClr val="17375E"/>
                </a:solidFill>
              </a:rPr>
              <a:t>a"</a:t>
            </a:r>
            <a:r>
              <a:rPr lang="en-US" b="1" dirty="0">
                <a:solidFill>
                  <a:srgbClr val="17375E"/>
                </a:solidFill>
              </a:rPr>
              <a:t>, "</a:t>
            </a:r>
            <a:r>
              <a:rPr lang="en-US" b="1" dirty="0" smtClean="0">
                <a:solidFill>
                  <a:srgbClr val="17375E"/>
                </a:solidFill>
              </a:rPr>
              <a:t>b"</a:t>
            </a:r>
            <a:r>
              <a:rPr lang="en-US" b="1" dirty="0">
                <a:solidFill>
                  <a:srgbClr val="17375E"/>
                </a:solidFill>
              </a:rPr>
              <a:t>, "</a:t>
            </a:r>
            <a:r>
              <a:rPr lang="en-US" b="1" dirty="0" smtClean="0">
                <a:solidFill>
                  <a:srgbClr val="17375E"/>
                </a:solidFill>
              </a:rPr>
              <a:t>c")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v2 &lt;- paste(cv, 1:3, </a:t>
            </a:r>
            <a:r>
              <a:rPr lang="en-US" dirty="0" err="1" smtClean="0"/>
              <a:t>sep</a:t>
            </a:r>
            <a:r>
              <a:rPr lang="en-US" dirty="0" smtClean="0"/>
              <a:t>="</a:t>
            </a:r>
            <a:r>
              <a:rPr lang="en-US" dirty="0"/>
              <a:t>"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17375E"/>
                </a:solidFill>
              </a:rPr>
              <a:t>Missing values: NA, not available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17375E"/>
                </a:solidFill>
              </a:rPr>
              <a:t>m</a:t>
            </a:r>
            <a:r>
              <a:rPr lang="en-US" b="1" dirty="0" err="1" smtClean="0">
                <a:solidFill>
                  <a:srgbClr val="17375E"/>
                </a:solidFill>
              </a:rPr>
              <a:t>vv</a:t>
            </a:r>
            <a:r>
              <a:rPr lang="en-US" b="1" dirty="0" smtClean="0">
                <a:solidFill>
                  <a:srgbClr val="17375E"/>
                </a:solidFill>
              </a:rPr>
              <a:t> &lt;- c</a:t>
            </a:r>
            <a:r>
              <a:rPr lang="en-US" b="1" dirty="0">
                <a:solidFill>
                  <a:srgbClr val="17375E"/>
                </a:solidFill>
              </a:rPr>
              <a:t>("a", "b", "c", NA</a:t>
            </a:r>
            <a:r>
              <a:rPr lang="en-US" b="1" dirty="0" smtClean="0">
                <a:solidFill>
                  <a:srgbClr val="17375E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s.na</a:t>
            </a:r>
            <a:r>
              <a:rPr lang="en-US" dirty="0" smtClean="0"/>
              <a:t>(</a:t>
            </a:r>
            <a:r>
              <a:rPr lang="en-US" dirty="0" err="1" smtClean="0"/>
              <a:t>mvv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3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 subset and modify a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7375E"/>
                </a:solidFill>
              </a:rPr>
              <a:t>Select a subset of a vector</a:t>
            </a:r>
          </a:p>
          <a:p>
            <a:pPr marL="0" indent="0">
              <a:buNone/>
            </a:pPr>
            <a:r>
              <a:rPr lang="fr-FR" dirty="0"/>
              <a:t>x &lt;- c</a:t>
            </a:r>
            <a:r>
              <a:rPr lang="fr-FR" dirty="0" smtClean="0"/>
              <a:t>(4, 5, 7, 3, 9)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x</a:t>
            </a:r>
            <a:r>
              <a:rPr lang="en-US" dirty="0" smtClean="0"/>
              <a:t>[c(2, 3)]</a:t>
            </a:r>
          </a:p>
          <a:p>
            <a:pPr marL="0" indent="0">
              <a:buNone/>
            </a:pPr>
            <a:r>
              <a:rPr lang="en-US" dirty="0" smtClean="0"/>
              <a:t>x[x&gt;10]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[-c(1,5)]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>
                <a:solidFill>
                  <a:srgbClr val="17375E"/>
                </a:solidFill>
              </a:rPr>
              <a:t>Modify a vector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[3] &lt;- 23.1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 &lt;- c(x, 10.9)</a:t>
            </a:r>
          </a:p>
          <a:p>
            <a:pPr marL="0" indent="0">
              <a:buNone/>
            </a:pPr>
            <a:r>
              <a:rPr lang="en-US" dirty="0" smtClean="0"/>
              <a:t>names(x) &lt;- </a:t>
            </a:r>
            <a:r>
              <a:rPr lang="en-US" dirty="0"/>
              <a:t>c("a", "b", "</a:t>
            </a:r>
            <a:r>
              <a:rPr lang="en-US" dirty="0" smtClean="0"/>
              <a:t>c</a:t>
            </a:r>
            <a:r>
              <a:rPr lang="en-US" dirty="0"/>
              <a:t>"</a:t>
            </a:r>
            <a:r>
              <a:rPr lang="en-US" dirty="0" smtClean="0"/>
              <a:t>, </a:t>
            </a:r>
            <a:r>
              <a:rPr lang="en-US" dirty="0"/>
              <a:t>"</a:t>
            </a:r>
            <a:r>
              <a:rPr lang="en-US" dirty="0" smtClean="0"/>
              <a:t>d", </a:t>
            </a:r>
            <a:r>
              <a:rPr lang="en-US" dirty="0"/>
              <a:t>"</a:t>
            </a:r>
            <a:r>
              <a:rPr lang="en-US" dirty="0" smtClean="0"/>
              <a:t>e</a:t>
            </a:r>
            <a:r>
              <a:rPr lang="en-US" dirty="0"/>
              <a:t>"</a:t>
            </a:r>
            <a:r>
              <a:rPr lang="en-US" dirty="0" smtClean="0"/>
              <a:t>, </a:t>
            </a:r>
            <a:r>
              <a:rPr lang="en-US" dirty="0"/>
              <a:t>"</a:t>
            </a:r>
            <a:r>
              <a:rPr lang="en-US" dirty="0" smtClean="0"/>
              <a:t>f")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8898</TotalTime>
  <Words>4239</Words>
  <Application>Microsoft Macintosh PowerPoint</Application>
  <PresentationFormat>On-screen Show (4:3)</PresentationFormat>
  <Paragraphs>790</Paragraphs>
  <Slides>54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R  Bioinformatics Applications (PLPTH813)</vt:lpstr>
      <vt:lpstr>Outline</vt:lpstr>
      <vt:lpstr>R</vt:lpstr>
      <vt:lpstr>Example – statistical test</vt:lpstr>
      <vt:lpstr>Example – Christmas tree</vt:lpstr>
      <vt:lpstr>R commands, case sensitivity</vt:lpstr>
      <vt:lpstr>Data structure – vector (I)</vt:lpstr>
      <vt:lpstr>Data structure – vector (II)</vt:lpstr>
      <vt:lpstr>Select a subset and modify a vector</vt:lpstr>
      <vt:lpstr>mode and length of a vector</vt:lpstr>
      <vt:lpstr>factor</vt:lpstr>
      <vt:lpstr>array and matrix</vt:lpstr>
      <vt:lpstr>data.frame</vt:lpstr>
      <vt:lpstr>list</vt:lpstr>
      <vt:lpstr>Problem</vt:lpstr>
      <vt:lpstr>Data import</vt:lpstr>
      <vt:lpstr>Data export</vt:lpstr>
      <vt:lpstr>Outline</vt:lpstr>
      <vt:lpstr>Basic graphics</vt:lpstr>
      <vt:lpstr>Scatter plot</vt:lpstr>
      <vt:lpstr>Barplot</vt:lpstr>
      <vt:lpstr>Boxplot</vt:lpstr>
      <vt:lpstr>Histogram</vt:lpstr>
      <vt:lpstr>ggplot2 - an easy plotting package </vt:lpstr>
      <vt:lpstr>ggplot2 - geom to control plot type</vt:lpstr>
      <vt:lpstr>ggplot2 – a flexible tool to plot various plots</vt:lpstr>
      <vt:lpstr>Outline</vt:lpstr>
      <vt:lpstr>String operations - nchar</vt:lpstr>
      <vt:lpstr>String operations - grep</vt:lpstr>
      <vt:lpstr>String operations – sub and gsub</vt:lpstr>
      <vt:lpstr>Outline</vt:lpstr>
      <vt:lpstr>function/module in R</vt:lpstr>
      <vt:lpstr>Function example 2</vt:lpstr>
      <vt:lpstr>Function example 2</vt:lpstr>
      <vt:lpstr>base (build-in) functions in R</vt:lpstr>
      <vt:lpstr>"apply" functions</vt:lpstr>
      <vt:lpstr>apply()</vt:lpstr>
      <vt:lpstr>apply - example</vt:lpstr>
      <vt:lpstr>combine your own function with apply</vt:lpstr>
      <vt:lpstr>tapply</vt:lpstr>
      <vt:lpstr>table</vt:lpstr>
      <vt:lpstr>Outline</vt:lpstr>
      <vt:lpstr>t-test</vt:lpstr>
      <vt:lpstr>Linear models (I)</vt:lpstr>
      <vt:lpstr>ANOVA (I)</vt:lpstr>
      <vt:lpstr>ANOVA (II)</vt:lpstr>
      <vt:lpstr>chi-square test</vt:lpstr>
      <vt:lpstr>Online resources</vt:lpstr>
      <vt:lpstr>Get help </vt:lpstr>
      <vt:lpstr>Rstudio</vt:lpstr>
      <vt:lpstr>Adventures with R</vt:lpstr>
      <vt:lpstr>sapply and lapply</vt:lpstr>
      <vt:lpstr>mapply</vt:lpstr>
      <vt:lpstr>aggregate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131</cp:revision>
  <dcterms:created xsi:type="dcterms:W3CDTF">2014-12-15T18:58:14Z</dcterms:created>
  <dcterms:modified xsi:type="dcterms:W3CDTF">2019-02-12T16:59:38Z</dcterms:modified>
</cp:coreProperties>
</file>