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1" r:id="rId4"/>
    <p:sldId id="310" r:id="rId5"/>
    <p:sldId id="315" r:id="rId6"/>
    <p:sldId id="311" r:id="rId7"/>
    <p:sldId id="312" r:id="rId8"/>
    <p:sldId id="313" r:id="rId9"/>
    <p:sldId id="309" r:id="rId10"/>
    <p:sldId id="259" r:id="rId11"/>
    <p:sldId id="302" r:id="rId12"/>
    <p:sldId id="264" r:id="rId13"/>
    <p:sldId id="314" r:id="rId14"/>
    <p:sldId id="295" r:id="rId15"/>
    <p:sldId id="260" r:id="rId16"/>
    <p:sldId id="296" r:id="rId17"/>
    <p:sldId id="297" r:id="rId18"/>
    <p:sldId id="304" r:id="rId19"/>
    <p:sldId id="265" r:id="rId20"/>
    <p:sldId id="298" r:id="rId21"/>
    <p:sldId id="267" r:id="rId22"/>
    <p:sldId id="292" r:id="rId23"/>
    <p:sldId id="286" r:id="rId24"/>
    <p:sldId id="288" r:id="rId25"/>
    <p:sldId id="287" r:id="rId26"/>
    <p:sldId id="289" r:id="rId27"/>
    <p:sldId id="307" r:id="rId28"/>
    <p:sldId id="308" r:id="rId29"/>
    <p:sldId id="269" r:id="rId30"/>
    <p:sldId id="291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3" autoAdjust="0"/>
    <p:restoredTop sz="99506" autoAdjust="0"/>
  </p:normalViewPr>
  <p:slideViewPr>
    <p:cSldViewPr snapToGrid="0" snapToObjects="1">
      <p:cViewPr>
        <p:scale>
          <a:sx n="100" d="100"/>
          <a:sy n="100" d="100"/>
        </p:scale>
        <p:origin x="-4000" y="-1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E805C-8AC0-334D-83C8-85F5BFB0EC75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F78AA-F5C2-CD42-BB98-2E473D3C3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78AA-F5C2-CD42-BB98-2E473D3C3E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simple mode, each read is scanned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5’ end to the 3’ end to determine if any of the user-provided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adapters are present. The standard ‘seed and extend’ approach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(Li and Homer, 2010) is used to find initial matches between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technical sequences and the reads. The seed is not required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 perfectly, and a user-defined number of mismatches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tolerated. Based on this seed match, a local alignment is performed.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alignment score exceeds the user-defined threshold,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aligned region plus the remainder after the alignment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removed.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78AA-F5C2-CD42-BB98-2E473D3C3E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12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78AA-F5C2-CD42-BB98-2E473D3C3E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alignment scoring is used to ensure an end-to-end match across the entire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78AA-F5C2-CD42-BB98-2E473D3C3E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alignment scoring is used to ensure an end-to-end match across the entire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78AA-F5C2-CD42-BB98-2E473D3C3E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3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Global alignment scoring is used to ensure an end-to-end match across the entire overlap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9F78AA-F5C2-CD42-BB98-2E473D3C3E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hyperlink" Target="http://www.bioinformatics.babraham.ac.uk/projects/fastqc/good_sequence_short_fastqc.html" TargetMode="External"/><Relationship Id="rId6" Type="http://schemas.openxmlformats.org/officeDocument/2006/relationships/hyperlink" Target="http://www.bioinformatics.babraham.ac.uk/projects/fastqc/bad_sequence_fastqc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hyperlink" Target="http://en.wikipedia.org/wiki/FASTQ_form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94076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Quality check and trimming</a:t>
            </a:r>
            <a:br>
              <a:rPr lang="en-US" sz="3600" dirty="0" smtClean="0"/>
            </a:br>
            <a:r>
              <a:rPr lang="en-US" sz="3600" dirty="0" smtClean="0"/>
              <a:t>of sequencing reads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</a:t>
            </a:r>
            <a:r>
              <a:rPr lang="en-US" sz="2800" dirty="0" smtClean="0"/>
              <a:t>/12/2019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8505" y="1976365"/>
            <a:ext cx="284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Single-end FASTQ file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089914" y="3376790"/>
            <a:ext cx="3018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Paired-end FASTQ files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70736" y="1991652"/>
            <a:ext cx="29016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/>
                <a:cs typeface="Courier New"/>
              </a:rPr>
              <a:t>@</a:t>
            </a:r>
            <a:r>
              <a:rPr lang="en-US" sz="2000" dirty="0">
                <a:latin typeface="Courier New"/>
                <a:cs typeface="Courier New"/>
              </a:rPr>
              <a:t>SEQ_ID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ATCAACTGATGCATC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lang="en-US" sz="2000" dirty="0" smtClean="0">
                <a:latin typeface="Courier New"/>
                <a:cs typeface="Courier New"/>
              </a:rPr>
              <a:t>SEQ_ID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!''*((((***+))</a:t>
            </a:r>
            <a:r>
              <a:rPr lang="en-US" sz="2000" dirty="0" smtClean="0">
                <a:latin typeface="Courier New"/>
                <a:cs typeface="Courier New"/>
              </a:rPr>
              <a:t>%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0736" y="3856436"/>
            <a:ext cx="2901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@</a:t>
            </a:r>
            <a:r>
              <a:rPr lang="en-US" sz="2000" dirty="0" smtClean="0">
                <a:latin typeface="Courier New"/>
                <a:cs typeface="Courier New"/>
              </a:rPr>
              <a:t>SEQ_ID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/1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ATCAACTGATGCATC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+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>
                <a:latin typeface="Courier New"/>
                <a:cs typeface="Courier New"/>
              </a:rPr>
              <a:t>!''*((((***+))</a:t>
            </a:r>
            <a:r>
              <a:rPr lang="en-US" sz="2000" dirty="0" smtClean="0">
                <a:latin typeface="Courier New"/>
                <a:cs typeface="Courier New"/>
              </a:rPr>
              <a:t>%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0733" y="5386419"/>
            <a:ext cx="29016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@</a:t>
            </a:r>
            <a:r>
              <a:rPr lang="en-US" sz="2000" dirty="0" smtClean="0">
                <a:latin typeface="Courier New"/>
                <a:cs typeface="Courier New"/>
              </a:rPr>
              <a:t>SEQ_ID</a:t>
            </a:r>
            <a:r>
              <a:rPr lang="en-US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/2</a:t>
            </a:r>
            <a:endParaRPr lang="en-US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GATTTGGGGTTCCTG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+</a:t>
            </a:r>
          </a:p>
          <a:p>
            <a:r>
              <a:rPr lang="fr-FR" sz="2000" dirty="0">
                <a:latin typeface="Courier New"/>
                <a:cs typeface="Courier New"/>
              </a:rPr>
              <a:t>)(%%%%).1***-</a:t>
            </a:r>
            <a:r>
              <a:rPr lang="fr-FR" sz="2000" dirty="0" smtClean="0">
                <a:latin typeface="Courier New"/>
                <a:cs typeface="Courier New"/>
              </a:rPr>
              <a:t>+*</a:t>
            </a:r>
            <a:endParaRPr lang="en-US" sz="2000" dirty="0">
              <a:latin typeface="Courier New"/>
              <a:cs typeface="Courier New"/>
            </a:endParaRPr>
          </a:p>
        </p:txBody>
      </p:sp>
      <p:pic>
        <p:nvPicPr>
          <p:cNvPr id="3" name="Picture 2" descr="Screenshot 2017-02-07 09.0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6" y="1070476"/>
            <a:ext cx="8723084" cy="913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04125" y="3810047"/>
            <a:ext cx="2458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File1: forward </a:t>
            </a:r>
            <a:r>
              <a:rPr lang="en-US" sz="2400" dirty="0" err="1" smtClean="0"/>
              <a:t>seq</a:t>
            </a:r>
            <a:endParaRPr lang="en-US" sz="2400" dirty="0" smtClean="0"/>
          </a:p>
          <a:p>
            <a:pPr algn="r"/>
            <a:endParaRPr lang="en-US" sz="2400" dirty="0"/>
          </a:p>
          <a:p>
            <a:pPr algn="r"/>
            <a:endParaRPr lang="en-US" sz="2400" dirty="0" smtClean="0"/>
          </a:p>
          <a:p>
            <a:pPr algn="r"/>
            <a:endParaRPr lang="en-US" sz="2400" dirty="0" smtClean="0"/>
          </a:p>
          <a:p>
            <a:pPr algn="r"/>
            <a:r>
              <a:rPr lang="en-US" sz="2400" dirty="0" smtClean="0"/>
              <a:t>File2: reverse </a:t>
            </a:r>
            <a:r>
              <a:rPr lang="en-US" sz="2400" dirty="0" err="1" smtClean="0"/>
              <a:t>seq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8731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352676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Overview sequencing data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1307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QC – FASTQC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968" y="1009525"/>
            <a:ext cx="7947832" cy="18178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FASTQC</a:t>
            </a:r>
            <a:r>
              <a:rPr lang="en-US" dirty="0" smtClean="0"/>
              <a:t> is a tool to examine the quality of sequencing data</a:t>
            </a:r>
          </a:p>
          <a:p>
            <a:r>
              <a:rPr lang="en-US" dirty="0" smtClean="0"/>
              <a:t>Easy to run: </a:t>
            </a:r>
            <a:r>
              <a:rPr lang="en-US" dirty="0" err="1" smtClean="0">
                <a:latin typeface="Courier New"/>
                <a:cs typeface="Courier New"/>
              </a:rPr>
              <a:t>fastqc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example.fastq</a:t>
            </a:r>
            <a:endParaRPr lang="en-US" dirty="0" smtClean="0">
              <a:latin typeface="Courier New"/>
              <a:cs typeface="Courier New"/>
            </a:endParaRPr>
          </a:p>
          <a:p>
            <a:r>
              <a:rPr lang="en-US" dirty="0" smtClean="0"/>
              <a:t>Rich output information</a:t>
            </a:r>
            <a:endParaRPr lang="en-US" dirty="0"/>
          </a:p>
          <a:p>
            <a:r>
              <a:rPr lang="en-US" dirty="0" smtClean="0"/>
              <a:t>Output presented in the html format</a:t>
            </a:r>
            <a:endParaRPr lang="en-US" dirty="0"/>
          </a:p>
        </p:txBody>
      </p:sp>
      <p:pic>
        <p:nvPicPr>
          <p:cNvPr id="5" name="Picture 4" descr="Screen Shot 2015-01-03 at 5.5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13" y="3078718"/>
            <a:ext cx="6759187" cy="36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8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FASTQC (II)</a:t>
            </a:r>
            <a:endParaRPr lang="en-US" dirty="0"/>
          </a:p>
        </p:txBody>
      </p:sp>
      <p:pic>
        <p:nvPicPr>
          <p:cNvPr id="6" name="Picture 5" descr="Screen Shot 2015-01-03 at 5.59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956953"/>
            <a:ext cx="7404100" cy="57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1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and Bad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5339"/>
            <a:ext cx="3928777" cy="2946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178" y="1845339"/>
            <a:ext cx="3928777" cy="29465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4756" y="5628243"/>
            <a:ext cx="6243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More information, please read:</a:t>
            </a:r>
          </a:p>
          <a:p>
            <a:r>
              <a:rPr lang="en-US" sz="1200" dirty="0">
                <a:hlinkClick r:id="rId5"/>
              </a:rPr>
              <a:t>http://www.bioinformatics.babraham.ac.uk/projects/fastqc/</a:t>
            </a:r>
            <a:r>
              <a:rPr lang="en-US" sz="1200" dirty="0" smtClean="0">
                <a:hlinkClick r:id="rId5"/>
              </a:rPr>
              <a:t>good_sequence_short_fastqc.html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http://www.bioinformatics.babraham.ac.uk/projects/fastqc/</a:t>
            </a:r>
            <a:r>
              <a:rPr lang="en-US" sz="1200" dirty="0" smtClean="0">
                <a:hlinkClick r:id="rId6"/>
              </a:rPr>
              <a:t>bad_sequence_fastqc.html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886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258"/>
            <a:ext cx="8229600" cy="772987"/>
          </a:xfrm>
        </p:spPr>
        <p:txBody>
          <a:bodyPr/>
          <a:lstStyle/>
          <a:p>
            <a:r>
              <a:rPr lang="en-US" b="1" dirty="0" smtClean="0"/>
              <a:t>Tools for FAST[AQ] - </a:t>
            </a:r>
            <a:r>
              <a:rPr lang="en-US" b="1" dirty="0" err="1" smtClean="0"/>
              <a:t>seqtk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805" y="727245"/>
            <a:ext cx="8641719" cy="533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 smtClean="0">
                <a:solidFill>
                  <a:srgbClr val="17375E"/>
                </a:solidFill>
              </a:rPr>
              <a:t>seqtk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 tool </a:t>
            </a:r>
            <a:r>
              <a:rPr lang="en-US" dirty="0"/>
              <a:t>for processing sequences in the </a:t>
            </a:r>
            <a:r>
              <a:rPr lang="en-US" dirty="0" smtClean="0"/>
              <a:t>FASTA/Q </a:t>
            </a:r>
            <a:r>
              <a:rPr lang="en-US" dirty="0"/>
              <a:t>format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91420"/>
              </p:ext>
            </p:extLst>
          </p:nvPr>
        </p:nvGraphicFramePr>
        <p:xfrm>
          <a:off x="1511300" y="1346286"/>
          <a:ext cx="6836724" cy="5397500"/>
        </p:xfrm>
        <a:graphic>
          <a:graphicData uri="http://schemas.openxmlformats.org/drawingml/2006/table">
            <a:tbl>
              <a:tblPr/>
              <a:tblGrid>
                <a:gridCol w="1412690"/>
                <a:gridCol w="5424034"/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seq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common </a:t>
                      </a:r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transformation of FASTA/Q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 the nucleotide composition of FASTA/Q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subsample sequences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subseq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extract subsequences from FASTA/Q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fqchk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fastq QC (base/quality summary)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mergepe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interleave two PE FASTA/Q files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trimfq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trim FASTQ using the Phred algorithm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regional heterozygosity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identify high- or low-GC regions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mutfa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point mutate FASTA at specified positions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mergefa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merge two FASTA/Q files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famask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apply a X-coded FASTA to a source FASTA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dropse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drop unpaired from interleaved PE FASTA/Q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rename sequence names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randbase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choose a random base from hets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 sequence at long 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listhet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extract the position of each het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113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eqtk</a:t>
            </a:r>
            <a:r>
              <a:rPr lang="en-US" dirty="0" smtClean="0"/>
              <a:t> examples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4877"/>
            <a:ext cx="8422637" cy="4213123"/>
          </a:xfrm>
        </p:spPr>
        <p:txBody>
          <a:bodyPr>
            <a:normAutofit/>
          </a:bodyPr>
          <a:lstStyle/>
          <a:p>
            <a:r>
              <a:rPr lang="en-US" dirty="0" smtClean="0"/>
              <a:t>Conversion of a FASTQ to a FASTA</a:t>
            </a:r>
          </a:p>
          <a:p>
            <a:pPr marL="0" indent="0">
              <a:buNone/>
            </a:pPr>
            <a:r>
              <a:rPr lang="en-US" sz="2100" dirty="0" err="1">
                <a:latin typeface="Courier New"/>
                <a:cs typeface="Courier New"/>
              </a:rPr>
              <a:t>seqtk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>
                <a:latin typeface="Courier New"/>
                <a:cs typeface="Courier New"/>
              </a:rPr>
              <a:t>seq</a:t>
            </a:r>
            <a:r>
              <a:rPr lang="en-US" sz="2100" dirty="0">
                <a:latin typeface="Courier New"/>
                <a:cs typeface="Courier New"/>
              </a:rPr>
              <a:t> -A </a:t>
            </a:r>
            <a:r>
              <a:rPr lang="en-US" sz="2100" dirty="0" err="1" smtClean="0">
                <a:latin typeface="Courier New"/>
                <a:cs typeface="Courier New"/>
              </a:rPr>
              <a:t>in.fq</a:t>
            </a:r>
            <a:r>
              <a:rPr lang="en-US" sz="2100" dirty="0" smtClean="0">
                <a:latin typeface="Courier New"/>
                <a:cs typeface="Courier New"/>
              </a:rPr>
              <a:t> </a:t>
            </a:r>
            <a:r>
              <a:rPr lang="en-US" sz="2100" dirty="0">
                <a:latin typeface="Courier New"/>
                <a:cs typeface="Courier New"/>
              </a:rPr>
              <a:t>&gt; </a:t>
            </a:r>
            <a:r>
              <a:rPr lang="en-US" sz="2100" dirty="0" err="1" smtClean="0">
                <a:latin typeface="Courier New"/>
                <a:cs typeface="Courier New"/>
              </a:rPr>
              <a:t>out.fa</a:t>
            </a:r>
            <a:endParaRPr lang="en-US" sz="2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100" dirty="0" err="1">
                <a:latin typeface="Courier New"/>
                <a:cs typeface="Courier New"/>
              </a:rPr>
              <a:t>seqtk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>
                <a:latin typeface="Courier New"/>
                <a:cs typeface="Courier New"/>
              </a:rPr>
              <a:t>seq</a:t>
            </a:r>
            <a:r>
              <a:rPr lang="en-US" sz="2100" dirty="0">
                <a:latin typeface="Courier New"/>
                <a:cs typeface="Courier New"/>
              </a:rPr>
              <a:t> -A </a:t>
            </a:r>
            <a:r>
              <a:rPr lang="en-US" sz="2100" dirty="0" err="1">
                <a:latin typeface="Courier New"/>
                <a:cs typeface="Courier New"/>
              </a:rPr>
              <a:t>in.fq.gz</a:t>
            </a:r>
            <a:r>
              <a:rPr lang="en-US" sz="2100" dirty="0">
                <a:latin typeface="Courier New"/>
                <a:cs typeface="Courier New"/>
              </a:rPr>
              <a:t> &gt; </a:t>
            </a:r>
            <a:r>
              <a:rPr lang="en-US" sz="2100" dirty="0" err="1" smtClean="0">
                <a:latin typeface="Courier New"/>
                <a:cs typeface="Courier New"/>
              </a:rPr>
              <a:t>out.fa</a:t>
            </a:r>
            <a:endParaRPr lang="en-US" sz="21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Reverse complement FASTA/Q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100" dirty="0" err="1">
                <a:latin typeface="Courier New"/>
                <a:cs typeface="Courier New"/>
              </a:rPr>
              <a:t>seqtk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>
                <a:latin typeface="Courier New"/>
                <a:cs typeface="Courier New"/>
              </a:rPr>
              <a:t>seq</a:t>
            </a:r>
            <a:r>
              <a:rPr lang="en-US" sz="2100" dirty="0">
                <a:latin typeface="Courier New"/>
                <a:cs typeface="Courier New"/>
              </a:rPr>
              <a:t> -r </a:t>
            </a:r>
            <a:r>
              <a:rPr lang="en-US" sz="2100" dirty="0" err="1">
                <a:latin typeface="Courier New"/>
                <a:cs typeface="Courier New"/>
              </a:rPr>
              <a:t>in.fq</a:t>
            </a:r>
            <a:r>
              <a:rPr lang="en-US" sz="2100" dirty="0">
                <a:latin typeface="Courier New"/>
                <a:cs typeface="Courier New"/>
              </a:rPr>
              <a:t> &gt; </a:t>
            </a:r>
            <a:r>
              <a:rPr lang="en-US" sz="2100" dirty="0" err="1">
                <a:latin typeface="Courier New"/>
                <a:cs typeface="Courier New"/>
              </a:rPr>
              <a:t>out.fq</a:t>
            </a:r>
            <a:endParaRPr lang="en-US" sz="2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Extract sequences with names in file </a:t>
            </a:r>
            <a:r>
              <a:rPr lang="en-US" dirty="0" err="1"/>
              <a:t>name.lst</a:t>
            </a:r>
            <a:r>
              <a:rPr lang="en-US" dirty="0"/>
              <a:t>, one sequence name per line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100" dirty="0" err="1">
                <a:latin typeface="Courier New"/>
                <a:cs typeface="Courier New"/>
              </a:rPr>
              <a:t>seqtk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>
                <a:latin typeface="Courier New"/>
                <a:cs typeface="Courier New"/>
              </a:rPr>
              <a:t>subseq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>
                <a:latin typeface="Courier New"/>
                <a:cs typeface="Courier New"/>
              </a:rPr>
              <a:t>in.fq</a:t>
            </a:r>
            <a:r>
              <a:rPr lang="en-US" sz="2100" dirty="0">
                <a:latin typeface="Courier New"/>
                <a:cs typeface="Courier New"/>
              </a:rPr>
              <a:t> </a:t>
            </a:r>
            <a:r>
              <a:rPr lang="en-US" sz="2100" dirty="0" err="1">
                <a:latin typeface="Courier New"/>
                <a:cs typeface="Courier New"/>
              </a:rPr>
              <a:t>name.lst</a:t>
            </a:r>
            <a:r>
              <a:rPr lang="en-US" sz="2100" dirty="0">
                <a:latin typeface="Courier New"/>
                <a:cs typeface="Courier New"/>
              </a:rPr>
              <a:t> &gt; </a:t>
            </a:r>
            <a:r>
              <a:rPr lang="en-US" sz="2100" dirty="0" err="1">
                <a:latin typeface="Courier New"/>
                <a:cs typeface="Courier New"/>
              </a:rPr>
              <a:t>out.fq</a:t>
            </a:r>
            <a:endParaRPr lang="en-US" sz="21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4669" y="6448752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github.com</a:t>
            </a:r>
            <a:r>
              <a:rPr lang="en-US" sz="1000" dirty="0"/>
              <a:t>/lh3/</a:t>
            </a:r>
            <a:r>
              <a:rPr lang="en-US" sz="1000" dirty="0" err="1"/>
              <a:t>seqtk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994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eqtk</a:t>
            </a:r>
            <a:r>
              <a:rPr lang="en-US" dirty="0" smtClean="0"/>
              <a:t> examples (II)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3319" y="1164483"/>
            <a:ext cx="8456125" cy="50327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Subsample 10,000 read pairs from two large paired FASTQ files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#(remember to use the same random seed to keep pairing):</a:t>
            </a:r>
          </a:p>
          <a:p>
            <a:pPr marL="0" indent="0">
              <a:buFont typeface="Arial"/>
              <a:buNone/>
            </a:pPr>
            <a:r>
              <a:rPr lang="en-US" dirty="0" err="1">
                <a:latin typeface="Courier New"/>
                <a:cs typeface="Courier New"/>
              </a:rPr>
              <a:t>seqtk</a:t>
            </a:r>
            <a:r>
              <a:rPr lang="en-US" dirty="0">
                <a:latin typeface="Courier New"/>
                <a:cs typeface="Courier New"/>
              </a:rPr>
              <a:t> sample -s100 read1.fq 10000 &gt; sub1.fq</a:t>
            </a:r>
          </a:p>
          <a:p>
            <a:pPr marL="0" indent="0">
              <a:buFont typeface="Arial"/>
              <a:buNone/>
            </a:pPr>
            <a:r>
              <a:rPr lang="en-US" dirty="0" err="1">
                <a:latin typeface="Courier New"/>
                <a:cs typeface="Courier New"/>
              </a:rPr>
              <a:t>seqtk</a:t>
            </a:r>
            <a:r>
              <a:rPr lang="en-US" dirty="0">
                <a:latin typeface="Courier New"/>
                <a:cs typeface="Courier New"/>
              </a:rPr>
              <a:t> sample -s100 read2.fq 10000 &gt; sub2.fq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r>
              <a:rPr lang="en-US" dirty="0"/>
              <a:t>Trim 5bp from the left end of each read and 10bp from the right end: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seqtk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trimfq</a:t>
            </a:r>
            <a:r>
              <a:rPr lang="en-US" sz="2800" dirty="0">
                <a:latin typeface="Courier New"/>
                <a:cs typeface="Courier New"/>
              </a:rPr>
              <a:t> -b 5 -e 10 </a:t>
            </a:r>
            <a:r>
              <a:rPr lang="en-US" sz="2800" dirty="0" err="1">
                <a:latin typeface="Courier New"/>
                <a:cs typeface="Courier New"/>
              </a:rPr>
              <a:t>in.fa</a:t>
            </a:r>
            <a:r>
              <a:rPr lang="en-US" sz="2800" dirty="0">
                <a:latin typeface="Courier New"/>
                <a:cs typeface="Courier New"/>
              </a:rPr>
              <a:t> &gt; </a:t>
            </a:r>
            <a:r>
              <a:rPr lang="en-US" sz="2800" dirty="0" err="1">
                <a:latin typeface="Courier New"/>
                <a:cs typeface="Courier New"/>
              </a:rPr>
              <a:t>out.fa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Trim low-quality bases from both ends using the </a:t>
            </a:r>
            <a:r>
              <a:rPr lang="en-US" dirty="0" err="1" smtClean="0"/>
              <a:t>Phred</a:t>
            </a:r>
            <a:r>
              <a:rPr lang="en-US" dirty="0" smtClean="0"/>
              <a:t> algorithm: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seqtk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trimfq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in.fq</a:t>
            </a:r>
            <a:r>
              <a:rPr lang="en-US" dirty="0">
                <a:latin typeface="Courier New"/>
                <a:cs typeface="Courier New"/>
              </a:rPr>
              <a:t> &gt; </a:t>
            </a:r>
            <a:r>
              <a:rPr lang="en-US" dirty="0" err="1" smtClean="0">
                <a:latin typeface="Courier New"/>
                <a:cs typeface="Courier New"/>
              </a:rPr>
              <a:t>out.fq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4669" y="6448752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github.com</a:t>
            </a:r>
            <a:r>
              <a:rPr lang="en-US" sz="1000" dirty="0"/>
              <a:t>/lh3/</a:t>
            </a:r>
            <a:r>
              <a:rPr lang="en-US" sz="1000" dirty="0" err="1"/>
              <a:t>seqtk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5802570" y="6034130"/>
            <a:ext cx="250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Quality trimming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490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476"/>
            <a:ext cx="8229600" cy="1510724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solidFill>
                  <a:schemeClr val="tx2">
                    <a:lumMod val="75000"/>
                  </a:schemeClr>
                </a:solidFill>
              </a:rPr>
              <a:t>Quality trimming</a:t>
            </a:r>
            <a:r>
              <a:rPr lang="en-US" sz="2600" dirty="0" smtClean="0"/>
              <a:t>: to remove low quality sequences</a:t>
            </a:r>
          </a:p>
          <a:p>
            <a:pPr>
              <a:lnSpc>
                <a:spcPct val="150000"/>
              </a:lnSpc>
            </a:pPr>
            <a:r>
              <a:rPr lang="en-US" sz="2600" b="1" dirty="0" smtClean="0">
                <a:solidFill>
                  <a:srgbClr val="17375E"/>
                </a:solidFill>
              </a:rPr>
              <a:t>Adaptor trimming</a:t>
            </a:r>
            <a:r>
              <a:rPr lang="en-US" sz="2600" dirty="0" smtClean="0"/>
              <a:t>: to remove adaptor contamination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83813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trimming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700"/>
            <a:ext cx="8407400" cy="26472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Window scan method</a:t>
            </a:r>
          </a:p>
          <a:p>
            <a:pPr marL="0" indent="0">
              <a:buNone/>
            </a:pPr>
            <a:r>
              <a:rPr lang="en-US" dirty="0"/>
              <a:t>the major steps in the quality trimming </a:t>
            </a:r>
            <a:r>
              <a:rPr lang="en-US" dirty="0" smtClean="0"/>
              <a:t>process </a:t>
            </a:r>
            <a:r>
              <a:rPr lang="en-US" dirty="0"/>
              <a:t>involve calculating </a:t>
            </a:r>
            <a:r>
              <a:rPr lang="en-US" dirty="0" smtClean="0"/>
              <a:t>average </a:t>
            </a:r>
            <a:r>
              <a:rPr lang="en-US" dirty="0"/>
              <a:t>quality within certain windows along the </a:t>
            </a:r>
            <a:r>
              <a:rPr lang="en-US" dirty="0" smtClean="0"/>
              <a:t>sequence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Sliding windows (window size and step size)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Maximum </a:t>
            </a:r>
            <a:r>
              <a:rPr lang="en-US" dirty="0"/>
              <a:t>average </a:t>
            </a:r>
            <a:r>
              <a:rPr lang="en-US" dirty="0" smtClean="0"/>
              <a:t>errors (minimum average quality)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1448" y="6029752"/>
            <a:ext cx="353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Bioinformatics, 2001</a:t>
            </a:r>
            <a:r>
              <a:rPr lang="en-US" dirty="0"/>
              <a:t>, 17</a:t>
            </a:r>
            <a:r>
              <a:rPr lang="en-US" dirty="0" smtClean="0"/>
              <a:t>:1093</a:t>
            </a:r>
            <a:r>
              <a:rPr lang="en-US" dirty="0"/>
              <a:t>-</a:t>
            </a:r>
            <a:r>
              <a:rPr lang="en-US" dirty="0" smtClean="0"/>
              <a:t>1104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7912" y="4346896"/>
            <a:ext cx="5989363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417911" y="4346896"/>
            <a:ext cx="1848304" cy="369332"/>
            <a:chOff x="649561" y="4567591"/>
            <a:chExt cx="1848304" cy="36933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60306" y="4734990"/>
              <a:ext cx="0" cy="171518"/>
            </a:xfrm>
            <a:prstGeom prst="line">
              <a:avLst/>
            </a:prstGeom>
            <a:ln>
              <a:solidFill>
                <a:srgbClr val="C3D69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486385" y="4734990"/>
              <a:ext cx="0" cy="171518"/>
            </a:xfrm>
            <a:prstGeom prst="line">
              <a:avLst/>
            </a:prstGeom>
            <a:ln>
              <a:solidFill>
                <a:srgbClr val="C3D69B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49561" y="4906508"/>
              <a:ext cx="1848304" cy="0"/>
            </a:xfrm>
            <a:prstGeom prst="line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60494" y="4567591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Average quality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417911" y="4346896"/>
            <a:ext cx="5989364" cy="45719"/>
            <a:chOff x="649561" y="4423096"/>
            <a:chExt cx="5989364" cy="45719"/>
          </a:xfrm>
        </p:grpSpPr>
        <p:sp>
          <p:nvSpPr>
            <p:cNvPr id="25" name="Rectangle 24"/>
            <p:cNvSpPr/>
            <p:nvPr/>
          </p:nvSpPr>
          <p:spPr>
            <a:xfrm>
              <a:off x="649561" y="4423096"/>
              <a:ext cx="4152539" cy="45719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02100" y="4423096"/>
              <a:ext cx="1836825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000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1417911" y="5210496"/>
            <a:ext cx="4152539" cy="45719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4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03 0.00046 L 0.45121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048026" y="1457904"/>
            <a:ext cx="5051274" cy="39001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3200" dirty="0" smtClean="0"/>
              <a:t>Sequence data format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Sequence quality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Quality checking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Adaptor trimming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trimming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26570"/>
              </p:ext>
            </p:extLst>
          </p:nvPr>
        </p:nvGraphicFramePr>
        <p:xfrm>
          <a:off x="1991480" y="2559270"/>
          <a:ext cx="4510089" cy="762000"/>
        </p:xfrm>
        <a:graphic>
          <a:graphicData uri="http://schemas.openxmlformats.org/drawingml/2006/table">
            <a:tbl>
              <a:tblPr/>
              <a:tblGrid>
                <a:gridCol w="501121"/>
                <a:gridCol w="501121"/>
                <a:gridCol w="501121"/>
                <a:gridCol w="501121"/>
                <a:gridCol w="501121"/>
                <a:gridCol w="501121"/>
                <a:gridCol w="501121"/>
                <a:gridCol w="501121"/>
                <a:gridCol w="501121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30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38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32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33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105780" y="3248523"/>
            <a:ext cx="1276350" cy="400110"/>
            <a:chOff x="1809750" y="2380734"/>
            <a:chExt cx="1276350" cy="40011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1809750" y="2453481"/>
              <a:ext cx="1276350" cy="0"/>
            </a:xfrm>
            <a:prstGeom prst="line">
              <a:avLst/>
            </a:prstGeom>
            <a:ln w="28575" cmpd="sng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213198" y="2380734"/>
              <a:ext cx="4924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Courier"/>
                  <a:cs typeface="Courier"/>
                </a:rPr>
                <a:t>34</a:t>
              </a:r>
              <a:endParaRPr lang="en-US" sz="2000" dirty="0">
                <a:latin typeface="Courier"/>
                <a:cs typeface="Courier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2638589" y="3648633"/>
            <a:ext cx="1276350" cy="0"/>
          </a:xfrm>
          <a:prstGeom prst="line">
            <a:avLst/>
          </a:prstGeom>
          <a:ln w="28575" cmpd="sng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2037" y="3575886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35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154121" y="3975996"/>
            <a:ext cx="1276350" cy="0"/>
          </a:xfrm>
          <a:prstGeom prst="line">
            <a:avLst/>
          </a:prstGeom>
          <a:ln w="28575" cmpd="sng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57569" y="3903249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34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646614" y="4303359"/>
            <a:ext cx="1276350" cy="0"/>
          </a:xfrm>
          <a:prstGeom prst="line">
            <a:avLst/>
          </a:prstGeom>
          <a:ln w="28575" cmpd="sng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0062" y="4230612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32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4139107" y="4630722"/>
            <a:ext cx="1276350" cy="0"/>
          </a:xfrm>
          <a:prstGeom prst="line">
            <a:avLst/>
          </a:prstGeom>
          <a:ln w="28575" cmpd="sng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42555" y="4557975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27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682400" y="4966596"/>
            <a:ext cx="1276350" cy="0"/>
          </a:xfrm>
          <a:prstGeom prst="line">
            <a:avLst/>
          </a:prstGeom>
          <a:ln w="28575" cmpd="sng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85848" y="4893849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19</a:t>
            </a:r>
            <a:endParaRPr lang="en-US" sz="2000" dirty="0">
              <a:latin typeface="Courier"/>
              <a:cs typeface="Courier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5174893" y="5293959"/>
            <a:ext cx="127635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78341" y="5221212"/>
            <a:ext cx="492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13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0650" y="1270000"/>
            <a:ext cx="39292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Window = 3 </a:t>
            </a:r>
            <a:r>
              <a:rPr lang="en-US" dirty="0" err="1" smtClean="0"/>
              <a:t>bp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Step = 1 </a:t>
            </a:r>
            <a:r>
              <a:rPr lang="en-US" dirty="0" err="1" smtClean="0"/>
              <a:t>bp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Minimum average quality score = 15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10547"/>
              </p:ext>
            </p:extLst>
          </p:nvPr>
        </p:nvGraphicFramePr>
        <p:xfrm>
          <a:off x="2105780" y="5689820"/>
          <a:ext cx="3006726" cy="381000"/>
        </p:xfrm>
        <a:graphic>
          <a:graphicData uri="http://schemas.openxmlformats.org/drawingml/2006/table">
            <a:tbl>
              <a:tblPr/>
              <a:tblGrid>
                <a:gridCol w="501121"/>
                <a:gridCol w="501121"/>
                <a:gridCol w="501121"/>
                <a:gridCol w="501121"/>
                <a:gridCol w="501121"/>
                <a:gridCol w="501121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  <a:cs typeface="Courier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82847" y="2559490"/>
            <a:ext cx="112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read: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2847" y="5702520"/>
            <a:ext cx="1248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Clean read: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3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107928" y="2541794"/>
            <a:ext cx="6826507" cy="12152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Adaptor contamination and trimming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32969" y="1775558"/>
            <a:ext cx="970786" cy="1824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0172" y="1775558"/>
            <a:ext cx="2984466" cy="18246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94638" y="1775558"/>
            <a:ext cx="970786" cy="1824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36203" y="1196508"/>
            <a:ext cx="251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DNA fragment (or Insert)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110172" y="1420823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094638" y="1420823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10172" y="1565840"/>
            <a:ext cx="2984466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64970" y="1958024"/>
            <a:ext cx="112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Adaptor 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9795" y="1967857"/>
            <a:ext cx="112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Adaptor 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6363" y="1641762"/>
            <a:ext cx="1365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Amplicon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4113275" y="2918727"/>
            <a:ext cx="2309528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113275" y="2548696"/>
            <a:ext cx="88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read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4113274" y="2590605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977169" y="2733362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02208" y="3525677"/>
            <a:ext cx="2981364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102208" y="3155646"/>
            <a:ext cx="88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 read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>
            <a:off x="4102207" y="3197555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966102" y="3340312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083572" y="3524977"/>
            <a:ext cx="308310" cy="1339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06363" y="2966722"/>
            <a:ext cx="2045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Single-end (SE)</a:t>
            </a:r>
            <a:endParaRPr lang="en-US" sz="2400" dirty="0"/>
          </a:p>
        </p:txBody>
      </p:sp>
      <p:sp>
        <p:nvSpPr>
          <p:cNvPr id="50" name="Rounded Rectangle 49"/>
          <p:cNvSpPr/>
          <p:nvPr/>
        </p:nvSpPr>
        <p:spPr>
          <a:xfrm>
            <a:off x="1107928" y="4091855"/>
            <a:ext cx="6895533" cy="23017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117873" y="5692775"/>
            <a:ext cx="2976766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117873" y="5322744"/>
            <a:ext cx="144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read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4117872" y="5364653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67496" y="5569528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108353" y="6178424"/>
            <a:ext cx="2990883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9236" y="5789277"/>
            <a:ext cx="140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read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7094639" y="5839891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5097625" y="5973944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094639" y="5689479"/>
            <a:ext cx="308310" cy="1339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00043" y="6178424"/>
            <a:ext cx="308310" cy="1339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113275" y="4478023"/>
            <a:ext cx="1561363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113275" y="4107992"/>
            <a:ext cx="144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read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113274" y="4149901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562898" y="4299560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304609" y="4915358"/>
            <a:ext cx="1790029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674638" y="4526211"/>
            <a:ext cx="140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read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7090041" y="4576825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5093027" y="4745388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06363" y="4845417"/>
            <a:ext cx="2120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Paired-end (PE)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256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– an innovative trimming tool</a:t>
            </a:r>
            <a:endParaRPr lang="en-US" dirty="0"/>
          </a:p>
        </p:txBody>
      </p:sp>
      <p:pic>
        <p:nvPicPr>
          <p:cNvPr id="4" name="Picture 3" descr="Screen Shot 2015-01-02 at 3.57.4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" y="1417720"/>
            <a:ext cx="8936906" cy="29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1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– simple mode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0523" y="2691913"/>
            <a:ext cx="3682279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70524" y="2337495"/>
            <a:ext cx="11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 5’-3’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80933" y="2363791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1992609" y="2522161"/>
            <a:ext cx="1067656" cy="22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70523" y="3640338"/>
            <a:ext cx="3682279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70524" y="3285920"/>
            <a:ext cx="11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 5’-3’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880933" y="3312216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6" idx="3"/>
          </p:cNvCxnSpPr>
          <p:nvPr/>
        </p:nvCxnSpPr>
        <p:spPr>
          <a:xfrm>
            <a:off x="1992609" y="3470586"/>
            <a:ext cx="1067656" cy="22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0524" y="4614112"/>
            <a:ext cx="2265656" cy="133284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70524" y="4259694"/>
            <a:ext cx="11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 5’-3’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880933" y="4285990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0" idx="3"/>
          </p:cNvCxnSpPr>
          <p:nvPr/>
        </p:nvCxnSpPr>
        <p:spPr>
          <a:xfrm>
            <a:off x="1992609" y="4444360"/>
            <a:ext cx="1067656" cy="22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70523" y="5634340"/>
            <a:ext cx="3105125" cy="133284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70524" y="5279922"/>
            <a:ext cx="11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 5’-3’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80933" y="5306218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</p:cNvCxnSpPr>
          <p:nvPr/>
        </p:nvCxnSpPr>
        <p:spPr>
          <a:xfrm>
            <a:off x="1992609" y="5464588"/>
            <a:ext cx="1067656" cy="22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83803" y="2882194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70523" y="3820890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136179" y="4808152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136180" y="4614112"/>
            <a:ext cx="1416622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975648" y="5814209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75648" y="5636551"/>
            <a:ext cx="577154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55046" y="2053417"/>
            <a:ext cx="4031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an alignment was identified, the alignment region plus the remainder after the alignment are removed.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621086" y="4931646"/>
            <a:ext cx="481954" cy="232435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621086" y="5311993"/>
            <a:ext cx="481954" cy="247641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103040" y="4801786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Valid sequence</a:t>
            </a:r>
          </a:p>
          <a:p>
            <a:r>
              <a:rPr lang="en-US" sz="2400" dirty="0" smtClean="0"/>
              <a:t>Trimmed sequence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880933" y="1921025"/>
            <a:ext cx="3682279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880934" y="1566607"/>
            <a:ext cx="11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Read 5’-3’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891343" y="1592903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8" idx="3"/>
          </p:cNvCxnSpPr>
          <p:nvPr/>
        </p:nvCxnSpPr>
        <p:spPr>
          <a:xfrm>
            <a:off x="2003019" y="1751273"/>
            <a:ext cx="1067656" cy="220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484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mode: pro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mode has the advantage that it can detect any </a:t>
            </a:r>
            <a:r>
              <a:rPr lang="en-US" dirty="0" smtClean="0"/>
              <a:t>technical sequence </a:t>
            </a:r>
            <a:r>
              <a:rPr lang="en-US" dirty="0"/>
              <a:t>at any location in the read, provided that the </a:t>
            </a:r>
            <a:r>
              <a:rPr lang="en-US" dirty="0" smtClean="0"/>
              <a:t>alignment is </a:t>
            </a:r>
            <a:r>
              <a:rPr lang="en-US" dirty="0"/>
              <a:t>sufficiently long and the read is sufficiently accurate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Issue: if the adaptor sequence on the read is too short to make the alignment, the adaptor sequence can not be trimmed.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74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– </a:t>
            </a:r>
            <a:r>
              <a:rPr lang="en-US" dirty="0" err="1" smtClean="0"/>
              <a:t>panlindrome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4876"/>
            <a:ext cx="8382061" cy="1037635"/>
          </a:xfrm>
        </p:spPr>
        <p:txBody>
          <a:bodyPr/>
          <a:lstStyle/>
          <a:p>
            <a:r>
              <a:rPr lang="en-US" dirty="0"/>
              <a:t>the main algorithmic </a:t>
            </a:r>
            <a:r>
              <a:rPr lang="en-US" dirty="0" smtClean="0"/>
              <a:t>innovation is to identify </a:t>
            </a:r>
            <a:r>
              <a:rPr lang="en-US" dirty="0"/>
              <a:t>adapter </a:t>
            </a:r>
            <a:r>
              <a:rPr lang="en-US" dirty="0" smtClean="0"/>
              <a:t>sequences through making use of paired information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051061" y="2968805"/>
            <a:ext cx="3344920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051061" y="2598774"/>
            <a:ext cx="144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read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051060" y="2640683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500684" y="2845558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622255" y="2963325"/>
            <a:ext cx="3408343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610598" y="2574178"/>
            <a:ext cx="140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read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8026001" y="2624792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6028987" y="2758845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48890" y="3666378"/>
            <a:ext cx="8772812" cy="522431"/>
            <a:chOff x="148890" y="3513978"/>
            <a:chExt cx="8772812" cy="522431"/>
          </a:xfrm>
        </p:grpSpPr>
        <p:sp>
          <p:nvSpPr>
            <p:cNvPr id="50" name="Rectangle 49"/>
            <p:cNvSpPr/>
            <p:nvPr/>
          </p:nvSpPr>
          <p:spPr>
            <a:xfrm>
              <a:off x="1051061" y="3903125"/>
              <a:ext cx="3344920" cy="1332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51061" y="3538574"/>
              <a:ext cx="1449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Forward read 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500684" y="3785358"/>
              <a:ext cx="58572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622255" y="3903125"/>
              <a:ext cx="3408343" cy="1332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10598" y="3513978"/>
              <a:ext cx="1408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read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8026001" y="3564592"/>
              <a:ext cx="0" cy="34303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rot="10800000">
              <a:off x="6028987" y="3698645"/>
              <a:ext cx="58572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148890" y="3903125"/>
              <a:ext cx="902170" cy="1278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19532" y="3903125"/>
              <a:ext cx="902170" cy="1278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1051061" y="3613840"/>
              <a:ext cx="0" cy="34303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951861" y="4919121"/>
            <a:ext cx="4795223" cy="989663"/>
            <a:chOff x="1951861" y="4995321"/>
            <a:chExt cx="4795223" cy="989663"/>
          </a:xfrm>
        </p:grpSpPr>
        <p:sp>
          <p:nvSpPr>
            <p:cNvPr id="22" name="Rectangle 21"/>
            <p:cNvSpPr/>
            <p:nvPr/>
          </p:nvSpPr>
          <p:spPr>
            <a:xfrm>
              <a:off x="2863551" y="5365352"/>
              <a:ext cx="2976766" cy="1332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63551" y="4995321"/>
              <a:ext cx="1449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Forward read 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863550" y="5037230"/>
              <a:ext cx="0" cy="34303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313174" y="5242105"/>
              <a:ext cx="58572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2854031" y="5851001"/>
              <a:ext cx="2990883" cy="1332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24914" y="5461854"/>
              <a:ext cx="1408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read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5840317" y="5512468"/>
              <a:ext cx="0" cy="34303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10800000">
              <a:off x="3843303" y="5646521"/>
              <a:ext cx="58572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840317" y="5362056"/>
              <a:ext cx="308310" cy="13398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45721" y="5851001"/>
              <a:ext cx="308310" cy="13398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951861" y="5363489"/>
              <a:ext cx="902170" cy="1278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844914" y="5857180"/>
              <a:ext cx="902170" cy="12780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738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– </a:t>
            </a:r>
            <a:r>
              <a:rPr lang="en-US" dirty="0" err="1" smtClean="0"/>
              <a:t>panlindrome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811875" y="2198397"/>
            <a:ext cx="3682279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1515088"/>
            <a:ext cx="3682279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7201" y="1145057"/>
            <a:ext cx="144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read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57200" y="1186966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906824" y="1329723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4648732" y="1534204"/>
            <a:ext cx="3682279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876501" y="1145057"/>
            <a:ext cx="140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read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8326414" y="1195671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0800000">
            <a:off x="6067124" y="1329724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832478" y="2198397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816472" y="2425871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29596" y="2425871"/>
            <a:ext cx="3682279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16599" y="3195576"/>
            <a:ext cx="3014277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80575" y="3195576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821196" y="3423050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038263" y="3423050"/>
            <a:ext cx="2721709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759972" y="3195576"/>
            <a:ext cx="1056500" cy="133284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760099" y="3423050"/>
            <a:ext cx="1056500" cy="133284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341255" y="4216720"/>
            <a:ext cx="289709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1193796" y="4216720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45851" y="4444194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892188" y="4444194"/>
            <a:ext cx="281005" cy="133284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173194" y="4216720"/>
            <a:ext cx="4168061" cy="133284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173195" y="4444194"/>
            <a:ext cx="4168060" cy="133284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38263" y="5268570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574546" y="5496044"/>
            <a:ext cx="979398" cy="1332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17661" y="5268570"/>
            <a:ext cx="4168061" cy="133284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397292" y="5496044"/>
            <a:ext cx="4172657" cy="133284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731382" y="6054692"/>
            <a:ext cx="481954" cy="232435"/>
          </a:xfrm>
          <a:prstGeom prst="rect">
            <a:avLst/>
          </a:prstGeom>
          <a:solidFill>
            <a:srgbClr val="008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731382" y="6435039"/>
            <a:ext cx="481954" cy="247641"/>
          </a:xfrm>
          <a:prstGeom prst="rect">
            <a:avLst/>
          </a:prstGeom>
          <a:solidFill>
            <a:srgbClr val="FF00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213336" y="5924832"/>
            <a:ext cx="25837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Valid sequence</a:t>
            </a:r>
          </a:p>
          <a:p>
            <a:r>
              <a:rPr lang="en-US" sz="2400" dirty="0" smtClean="0"/>
              <a:t>Trimmed sequence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490956" y="2038324"/>
            <a:ext cx="32668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07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Trimmomatic</a:t>
            </a:r>
            <a:r>
              <a:rPr lang="en-US" dirty="0" smtClean="0"/>
              <a:t> – </a:t>
            </a:r>
            <a:r>
              <a:rPr lang="en-US" dirty="0" err="1" smtClean="0"/>
              <a:t>panlindrome</a:t>
            </a:r>
            <a:r>
              <a:rPr lang="en-US" dirty="0" smtClean="0"/>
              <a:t> mode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09886" y="2802333"/>
            <a:ext cx="85507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Three pre-required features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1</a:t>
            </a:r>
            <a:r>
              <a:rPr lang="en-US" sz="2400" dirty="0"/>
              <a:t>. both reads in a pair </a:t>
            </a:r>
            <a:r>
              <a:rPr lang="en-US" sz="2400" dirty="0" smtClean="0"/>
              <a:t>consist </a:t>
            </a:r>
            <a:r>
              <a:rPr lang="en-US" sz="2400" dirty="0"/>
              <a:t>of an equal number of valid bases</a:t>
            </a:r>
          </a:p>
          <a:p>
            <a:r>
              <a:rPr lang="en-US" sz="2400" dirty="0"/>
              <a:t>2. the valid sequence </a:t>
            </a:r>
            <a:r>
              <a:rPr lang="en-US" sz="2400" dirty="0" smtClean="0"/>
              <a:t>of the </a:t>
            </a:r>
            <a:r>
              <a:rPr lang="en-US" sz="2400" dirty="0"/>
              <a:t>two reads </a:t>
            </a:r>
            <a:r>
              <a:rPr lang="en-US" sz="2400" dirty="0" smtClean="0"/>
              <a:t>are reverse </a:t>
            </a:r>
            <a:r>
              <a:rPr lang="en-US" sz="2400" dirty="0"/>
              <a:t>complements</a:t>
            </a:r>
          </a:p>
          <a:p>
            <a:r>
              <a:rPr lang="en-US" sz="2400" dirty="0"/>
              <a:t>3. the valid sequence of </a:t>
            </a:r>
            <a:r>
              <a:rPr lang="en-US" sz="2400" dirty="0" smtClean="0"/>
              <a:t>two </a:t>
            </a:r>
            <a:r>
              <a:rPr lang="en-US" sz="2400" dirty="0"/>
              <a:t>read </a:t>
            </a:r>
            <a:r>
              <a:rPr lang="en-US" sz="2400" dirty="0" smtClean="0"/>
              <a:t>are </a:t>
            </a:r>
            <a:r>
              <a:rPr lang="en-US" sz="2400" dirty="0"/>
              <a:t>followed by contaminating sequence from </a:t>
            </a:r>
            <a:r>
              <a:rPr lang="en-US" sz="2400" dirty="0" smtClean="0"/>
              <a:t>the “opposite” adapters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216625" y="1959432"/>
            <a:ext cx="3682279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16626" y="1589401"/>
            <a:ext cx="144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Forward read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16625" y="1631310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666249" y="1774067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953647" y="2256075"/>
            <a:ext cx="3682279" cy="133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81416" y="1866928"/>
            <a:ext cx="140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Reverse read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7631329" y="1917542"/>
            <a:ext cx="0" cy="34303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5372039" y="2051595"/>
            <a:ext cx="58572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2578510" y="5140181"/>
            <a:ext cx="3602906" cy="989663"/>
            <a:chOff x="2545721" y="4995321"/>
            <a:chExt cx="3602906" cy="989663"/>
          </a:xfrm>
        </p:grpSpPr>
        <p:sp>
          <p:nvSpPr>
            <p:cNvPr id="23" name="Rectangle 22"/>
            <p:cNvSpPr/>
            <p:nvPr/>
          </p:nvSpPr>
          <p:spPr>
            <a:xfrm>
              <a:off x="2863551" y="5365352"/>
              <a:ext cx="2976766" cy="1332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63551" y="4995321"/>
              <a:ext cx="1449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Forward read 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63550" y="5037230"/>
              <a:ext cx="0" cy="34303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4313174" y="5242105"/>
              <a:ext cx="58572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854031" y="5851001"/>
              <a:ext cx="2990883" cy="13328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24914" y="5461854"/>
              <a:ext cx="1408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Reverse read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40317" y="5512468"/>
              <a:ext cx="0" cy="34303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0800000">
              <a:off x="3843303" y="5646521"/>
              <a:ext cx="58572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5840317" y="5362056"/>
              <a:ext cx="308310" cy="13398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45721" y="5851001"/>
              <a:ext cx="308310" cy="13398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0356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trimming in </a:t>
            </a:r>
            <a:r>
              <a:rPr lang="en-US" dirty="0" err="1" smtClean="0"/>
              <a:t>Trimmomatic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Sliding window quality trimming (SW)</a:t>
            </a:r>
          </a:p>
          <a:p>
            <a:pPr marL="0" indent="0">
              <a:buNone/>
            </a:pPr>
            <a:r>
              <a:rPr lang="en-US" dirty="0" smtClean="0"/>
              <a:t>Scan reads </a:t>
            </a:r>
            <a:r>
              <a:rPr lang="en-US" dirty="0"/>
              <a:t>from </a:t>
            </a:r>
            <a:r>
              <a:rPr lang="en-US" dirty="0" smtClean="0"/>
              <a:t>the 5’ </a:t>
            </a:r>
            <a:r>
              <a:rPr lang="en-US" dirty="0"/>
              <a:t>end of the read, and </a:t>
            </a:r>
            <a:r>
              <a:rPr lang="en-US" dirty="0" smtClean="0"/>
              <a:t>remove </a:t>
            </a:r>
            <a:r>
              <a:rPr lang="en-US" dirty="0"/>
              <a:t>the </a:t>
            </a:r>
            <a:r>
              <a:rPr lang="en-US" dirty="0" smtClean="0"/>
              <a:t>3’ </a:t>
            </a:r>
            <a:r>
              <a:rPr lang="en-US" dirty="0"/>
              <a:t>end of the read when </a:t>
            </a:r>
            <a:r>
              <a:rPr lang="en-US" dirty="0" smtClean="0"/>
              <a:t>the average </a:t>
            </a:r>
            <a:r>
              <a:rPr lang="en-US" dirty="0"/>
              <a:t>quality of a group of bases drops below a </a:t>
            </a:r>
            <a:r>
              <a:rPr lang="en-US" dirty="0" smtClean="0"/>
              <a:t>specified threshold.</a:t>
            </a:r>
          </a:p>
          <a:p>
            <a:endParaRPr lang="en-US" dirty="0"/>
          </a:p>
          <a:p>
            <a:r>
              <a:rPr lang="en-US" dirty="0" smtClean="0"/>
              <a:t>Maximum Information (MI)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trimming process becomes increasingly strict as it progresses through the read, rather than to apply a fixed quality threshold.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shot 2016-02-18 10.44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8" y="4749800"/>
            <a:ext cx="1474977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520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from </a:t>
            </a:r>
            <a:r>
              <a:rPr lang="en-US" dirty="0" err="1" smtClean="0"/>
              <a:t>Trimmomatic</a:t>
            </a:r>
            <a:endParaRPr lang="en-US" dirty="0"/>
          </a:p>
        </p:txBody>
      </p:sp>
      <p:pic>
        <p:nvPicPr>
          <p:cNvPr id="4" name="Picture 3" descr="Screen Shot 2015-01-02 at 12.25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02" y="1047625"/>
            <a:ext cx="7181506" cy="56452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308600" y="876299"/>
            <a:ext cx="3378200" cy="5397501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60400" y="1371600"/>
            <a:ext cx="2438400" cy="4241800"/>
          </a:xfrm>
          <a:prstGeom prst="ellipse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1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4421" y="2183996"/>
            <a:ext cx="4593428" cy="799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SEQ_ID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ATCAACTGATGCATC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4420" y="3226646"/>
            <a:ext cx="4869524" cy="1306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SEQ_ID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28 30 33 34 33 35 38 37 36 35 38 35 36 36 30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1" y="3226646"/>
            <a:ext cx="2399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Quality FASTA file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2" y="2183996"/>
            <a:ext cx="2715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Sequence FASTA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41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convenience features of </a:t>
            </a:r>
            <a:r>
              <a:rPr lang="en-US" dirty="0" err="1" smtClean="0"/>
              <a:t>Trimmomatic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3890"/>
            <a:ext cx="8141569" cy="32383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Accept compressed input (</a:t>
            </a:r>
            <a:r>
              <a:rPr lang="en-US" sz="2800" dirty="0" err="1" smtClean="0"/>
              <a:t>gzip</a:t>
            </a:r>
            <a:r>
              <a:rPr lang="en-US" sz="2800" dirty="0" smtClean="0"/>
              <a:t> or bzip2)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Automatically determine quality format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Use multiple threads if multiple CPU cores are available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Provide trimming log for each read</a:t>
            </a:r>
          </a:p>
        </p:txBody>
      </p:sp>
    </p:spTree>
    <p:extLst>
      <p:ext uri="{BB962C8B-B14F-4D97-AF65-F5344CB8AC3E}">
        <p14:creationId xmlns:p14="http://schemas.microsoft.com/office/powerpoint/2010/main" val="3842007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among trimming software packages</a:t>
            </a:r>
            <a:endParaRPr lang="en-US" dirty="0"/>
          </a:p>
        </p:txBody>
      </p:sp>
      <p:pic>
        <p:nvPicPr>
          <p:cNvPr id="6" name="Picture 5" descr="Screen Shot 2015-01-03 at 11.56.0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2" y="1400802"/>
            <a:ext cx="8474201" cy="50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coding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274419" y="999989"/>
            <a:ext cx="4593428" cy="799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&gt;</a:t>
            </a:r>
            <a:r>
              <a:rPr lang="en-US" dirty="0" smtClean="0">
                <a:latin typeface="Courier New"/>
                <a:cs typeface="Courier New"/>
              </a:rPr>
              <a:t>SEQ_ID</a:t>
            </a:r>
          </a:p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ATCAACTGATGCATC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74418" y="2042639"/>
            <a:ext cx="4869524" cy="1306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urier New"/>
                <a:cs typeface="Courier New"/>
              </a:rPr>
              <a:t>&gt;</a:t>
            </a:r>
            <a:r>
              <a:rPr lang="en-US" dirty="0">
                <a:latin typeface="Courier New"/>
                <a:cs typeface="Courier New"/>
              </a:rPr>
              <a:t>SEQ_ID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latin typeface="Courier New"/>
                <a:cs typeface="Courier New"/>
              </a:rPr>
              <a:t>28 30 33 34 33 35 38 37 36 35 38 35 36 36 30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199" y="2042639"/>
            <a:ext cx="2399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Quality FASTA file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999989"/>
            <a:ext cx="2715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Sequence FASTA file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25606" y="3562172"/>
            <a:ext cx="7242242" cy="1569660"/>
          </a:xfrm>
          <a:prstGeom prst="rect">
            <a:avLst/>
          </a:prstGeom>
          <a:solidFill>
            <a:srgbClr val="DCE6F2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Phred</a:t>
            </a:r>
            <a:r>
              <a:rPr lang="en-US" sz="2400" dirty="0" smtClean="0"/>
              <a:t> quality score</a:t>
            </a:r>
          </a:p>
          <a:p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Q</a:t>
            </a:r>
            <a:r>
              <a:rPr lang="en-US" sz="2400" dirty="0" smtClean="0"/>
              <a:t> = -10 x log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(p)</a:t>
            </a:r>
          </a:p>
          <a:p>
            <a:r>
              <a:rPr lang="en-US" sz="2400" b="1" dirty="0" smtClean="0">
                <a:solidFill>
                  <a:srgbClr val="17375E"/>
                </a:solidFill>
              </a:rPr>
              <a:t>p</a:t>
            </a:r>
            <a:r>
              <a:rPr lang="en-US" sz="2400" dirty="0" smtClean="0"/>
              <a:t> = 10</a:t>
            </a:r>
            <a:r>
              <a:rPr lang="en-US" sz="2400" baseline="30000" dirty="0" smtClean="0"/>
              <a:t>-Q/10 </a:t>
            </a:r>
            <a:endParaRPr lang="en-US" sz="2400" dirty="0"/>
          </a:p>
          <a:p>
            <a:r>
              <a:rPr lang="en-US" sz="2400" dirty="0" smtClean="0"/>
              <a:t>where Q is quality score and p is the probability of error</a:t>
            </a:r>
            <a:endParaRPr lang="en-US" sz="24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269111" y="5449332"/>
            <a:ext cx="84176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 smtClean="0"/>
              <a:t>What does “Q = 30” indicate?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What is the quality score of a base call with p = 0.01?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7260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quality score to numbers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1047625"/>
            <a:ext cx="8546428" cy="568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3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codes in FASTQ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800" y="1642850"/>
            <a:ext cx="9057428" cy="3564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/>
                <a:cs typeface="Courier New"/>
              </a:rPr>
              <a:t> SSSSSSSSSSSSSSSSSSSSSSSSSSSSSSSSSSSSSSSSS</a:t>
            </a:r>
            <a:r>
              <a:rPr lang="en-US" sz="1200" dirty="0">
                <a:latin typeface="Courier New"/>
                <a:cs typeface="Courier New"/>
              </a:rPr>
              <a:t>.....................................................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.</a:t>
            </a:r>
            <a:r>
              <a:rPr lang="en-US" sz="1200" dirty="0">
                <a:latin typeface="Courier New"/>
                <a:cs typeface="Courier New"/>
              </a:rPr>
              <a:t>.........................XXXXXXXXXXXXXXXXXXXXXXXXXXXXXXXXXXXXXXXXXXXXXX......................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.</a:t>
            </a:r>
            <a:r>
              <a:rPr lang="en-US" sz="1200" dirty="0">
                <a:latin typeface="Courier New"/>
                <a:cs typeface="Courier New"/>
              </a:rPr>
              <a:t>..............................IIIIIIIIIIIIIIIIIIIIIIIIIIIIIIIIIIIIIIIII......................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.</a:t>
            </a:r>
            <a:r>
              <a:rPr lang="en-US" sz="1200" dirty="0">
                <a:latin typeface="Courier New"/>
                <a:cs typeface="Courier New"/>
              </a:rPr>
              <a:t>................................JJJJJJJJJJJJJJJJJJJJJJJJJJJJJJJJJJJJJJJ......................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LLLLLLLLLLLLLLLLLLLLLLLLLLLLLLLLLLLLLLLLLL</a:t>
            </a:r>
            <a:r>
              <a:rPr lang="en-US" sz="1200" dirty="0">
                <a:latin typeface="Courier New"/>
                <a:cs typeface="Courier New"/>
              </a:rPr>
              <a:t>....................................................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!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"#$%&amp;'()*+,-./0123456789:;&lt;=&gt;?@ABCDEFGHIJKLMNOPQRSTUVWXYZ[\]^_`</a:t>
            </a:r>
            <a:r>
              <a:rPr lang="en-US" sz="1200" b="1" dirty="0" err="1">
                <a:solidFill>
                  <a:srgbClr val="FF0000"/>
                </a:solidFill>
                <a:latin typeface="Courier New"/>
                <a:cs typeface="Courier New"/>
              </a:rPr>
              <a:t>abcdefghijklmnopqrstuvwxyz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{|}~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|                         </a:t>
            </a:r>
            <a:r>
              <a:rPr lang="en-US" sz="1200" dirty="0">
                <a:latin typeface="Courier New"/>
                <a:cs typeface="Courier New"/>
              </a:rPr>
              <a:t>|    |        |                              |                     |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33                        </a:t>
            </a:r>
            <a:r>
              <a:rPr lang="en-US" sz="1200" dirty="0">
                <a:latin typeface="Courier New"/>
                <a:cs typeface="Courier New"/>
              </a:rPr>
              <a:t>59   64       73                            104                   126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lang="en-US" sz="1200" b="1" dirty="0">
                <a:solidFill>
                  <a:srgbClr val="FF0000"/>
                </a:solidFill>
                <a:latin typeface="Courier New"/>
                <a:cs typeface="Courier New"/>
              </a:rPr>
              <a:t>........................26...31.......40</a:t>
            </a:r>
            <a:r>
              <a:rPr lang="en-US" sz="1200" dirty="0">
                <a:latin typeface="Courier New"/>
                <a:cs typeface="Courier New"/>
              </a:rPr>
              <a:t>                                </a:t>
            </a:r>
          </a:p>
          <a:p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smtClean="0">
                <a:latin typeface="Courier New"/>
                <a:cs typeface="Courier New"/>
              </a:rPr>
              <a:t>                               </a:t>
            </a:r>
            <a:r>
              <a:rPr lang="en-US" sz="1200" dirty="0">
                <a:latin typeface="Courier New"/>
                <a:cs typeface="Courier New"/>
              </a:rPr>
              <a:t>0........9.............................40 </a:t>
            </a:r>
          </a:p>
          <a:p>
            <a:r>
              <a:rPr lang="en-US" sz="1200" dirty="0" smtClean="0">
                <a:latin typeface="Courier New"/>
                <a:cs typeface="Courier New"/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  <a:latin typeface="Courier New"/>
                <a:cs typeface="Courier New"/>
              </a:rPr>
              <a:t>0.2......................26...31.........41</a:t>
            </a:r>
            <a:r>
              <a:rPr lang="en-US" sz="1200" dirty="0" smtClean="0">
                <a:latin typeface="Courier New"/>
                <a:cs typeface="Courier New"/>
              </a:rPr>
              <a:t>                              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pPr>
              <a:lnSpc>
                <a:spcPct val="120000"/>
              </a:lnSpc>
            </a:pPr>
            <a:r>
              <a:rPr lang="en-US" sz="1600" b="1" dirty="0" smtClean="0">
                <a:latin typeface="Courier New"/>
                <a:cs typeface="Courier New"/>
              </a:rPr>
              <a:t>Sanger        </a:t>
            </a:r>
            <a:r>
              <a:rPr lang="en-US" sz="1600" b="1" dirty="0">
                <a:latin typeface="Courier New"/>
                <a:cs typeface="Courier New"/>
              </a:rPr>
              <a:t>Phred+33,  raw reads typically (0, 40)</a:t>
            </a:r>
          </a:p>
          <a:p>
            <a:pPr>
              <a:lnSpc>
                <a:spcPct val="120000"/>
              </a:lnSpc>
            </a:pPr>
            <a:r>
              <a:rPr lang="en-US" sz="1600" dirty="0" err="1" smtClean="0">
                <a:latin typeface="Courier New"/>
                <a:cs typeface="Courier New"/>
              </a:rPr>
              <a:t>Illumina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1.3+ Phred+64,  raw reads typically (0, 40)</a:t>
            </a:r>
          </a:p>
          <a:p>
            <a:pPr>
              <a:lnSpc>
                <a:spcPct val="120000"/>
              </a:lnSpc>
            </a:pPr>
            <a:r>
              <a:rPr lang="en-US" sz="1600" b="1" dirty="0" err="1" smtClean="0">
                <a:latin typeface="Courier New"/>
                <a:cs typeface="Courier New"/>
              </a:rPr>
              <a:t>Illumina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>
                <a:latin typeface="Courier New"/>
                <a:cs typeface="Courier New"/>
              </a:rPr>
              <a:t>1.8+ Phred+33,  raw reads typically (0, 41</a:t>
            </a:r>
            <a:r>
              <a:rPr lang="en-US" sz="1600" b="1" dirty="0" smtClean="0">
                <a:latin typeface="Courier New"/>
                <a:cs typeface="Courier New"/>
              </a:rPr>
              <a:t>)</a:t>
            </a:r>
          </a:p>
          <a:p>
            <a:endParaRPr lang="en-US" sz="1200" dirty="0">
              <a:latin typeface="Courier New"/>
              <a:cs typeface="Courier New"/>
            </a:endParaRPr>
          </a:p>
          <a:p>
            <a:r>
              <a:rPr lang="en-US" sz="1200" dirty="0" smtClean="0">
                <a:latin typeface="Courier New"/>
                <a:cs typeface="Courier New"/>
              </a:rPr>
              <a:t>Source: </a:t>
            </a:r>
            <a:r>
              <a:rPr lang="en-US" sz="1200" dirty="0" err="1" smtClean="0">
                <a:latin typeface="Courier New"/>
                <a:cs typeface="Courier New"/>
              </a:rPr>
              <a:t>en.wikipedia.org</a:t>
            </a:r>
            <a:r>
              <a:rPr lang="en-US" sz="1200" dirty="0">
                <a:latin typeface="Courier New"/>
                <a:cs typeface="Courier New"/>
              </a:rPr>
              <a:t>/wiki/</a:t>
            </a:r>
            <a:r>
              <a:rPr lang="en-US" sz="1200" dirty="0" err="1">
                <a:latin typeface="Courier New"/>
                <a:cs typeface="Courier New"/>
              </a:rPr>
              <a:t>FASTQ_format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0898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platform was this read generated from? </a:t>
            </a:r>
            <a:endParaRPr lang="en-US" dirty="0"/>
          </a:p>
        </p:txBody>
      </p:sp>
      <p:pic>
        <p:nvPicPr>
          <p:cNvPr id="5" name="Picture 4" descr="Screenshot 2016-02-15 13.48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56" y="1778000"/>
            <a:ext cx="3749830" cy="4213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9600" y="2743200"/>
            <a:ext cx="43561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Average quality?</a:t>
            </a:r>
          </a:p>
          <a:p>
            <a:endParaRPr lang="en-US" sz="2800" dirty="0" smtClean="0"/>
          </a:p>
          <a:p>
            <a:r>
              <a:rPr lang="en-US" sz="2800" dirty="0" smtClean="0"/>
              <a:t>Average probability of error rate?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777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reads in different platforms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49" y="1461142"/>
            <a:ext cx="7669401" cy="31345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4927600"/>
            <a:ext cx="2514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Read length</a:t>
            </a:r>
          </a:p>
          <a:p>
            <a:r>
              <a:rPr lang="en-US" sz="3600" dirty="0" smtClean="0"/>
              <a:t>Read quality</a:t>
            </a:r>
          </a:p>
        </p:txBody>
      </p:sp>
    </p:spTree>
    <p:extLst>
      <p:ext uri="{BB962C8B-B14F-4D97-AF65-F5344CB8AC3E}">
        <p14:creationId xmlns:p14="http://schemas.microsoft.com/office/powerpoint/2010/main" val="33365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 idx="4294967295"/>
          </p:nvPr>
        </p:nvSpPr>
        <p:spPr>
          <a:xfrm>
            <a:off x="457200" y="71438"/>
            <a:ext cx="8229600" cy="723900"/>
          </a:xfrm>
        </p:spPr>
        <p:txBody>
          <a:bodyPr/>
          <a:lstStyle/>
          <a:p>
            <a:pPr eaLnBrk="1" hangingPunct="1"/>
            <a:r>
              <a:rPr lang="en-US" b="1">
                <a:latin typeface="Calibri" charset="0"/>
                <a:ea typeface="ＭＳ Ｐゴシック" charset="0"/>
                <a:cs typeface="ＭＳ Ｐゴシック" charset="0"/>
              </a:rPr>
              <a:t>Data - FASTQ</a:t>
            </a:r>
          </a:p>
        </p:txBody>
      </p:sp>
      <p:sp>
        <p:nvSpPr>
          <p:cNvPr id="59394" name="TextBox 2"/>
          <p:cNvSpPr txBox="1">
            <a:spLocks noChangeArrowheads="1"/>
          </p:cNvSpPr>
          <p:nvPr/>
        </p:nvSpPr>
        <p:spPr bwMode="auto">
          <a:xfrm>
            <a:off x="127000" y="896938"/>
            <a:ext cx="46148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b="1">
                <a:latin typeface="Calibri" charset="0"/>
              </a:rPr>
              <a:t>Standard data format - FASTQ</a:t>
            </a:r>
            <a:r>
              <a:rPr lang="en-US" sz="1600">
                <a:latin typeface="Calibri" charset="0"/>
              </a:rPr>
              <a:t> </a:t>
            </a:r>
          </a:p>
          <a:p>
            <a:pPr eaLnBrk="1" hangingPunct="1"/>
            <a:endParaRPr lang="en-US" sz="1600">
              <a:latin typeface="Calibri" charset="0"/>
            </a:endParaRPr>
          </a:p>
          <a:p>
            <a:pPr eaLnBrk="1" hangingPunct="1"/>
            <a:r>
              <a:rPr lang="en-US" sz="1600">
                <a:latin typeface="Calibri" charset="0"/>
              </a:rPr>
              <a:t>@HWI-EAS225:3:1:2:854#0/1</a:t>
            </a:r>
          </a:p>
          <a:p>
            <a:pPr eaLnBrk="1" hangingPunct="1"/>
            <a:r>
              <a:rPr lang="en-US" sz="1600">
                <a:latin typeface="Calibri" charset="0"/>
              </a:rPr>
              <a:t>GGGGGGAAGTCGGCAAAATAGATCCGTAACTTCGGG</a:t>
            </a:r>
          </a:p>
          <a:p>
            <a:pPr eaLnBrk="1" hangingPunct="1"/>
            <a:r>
              <a:rPr lang="en-US" sz="1600">
                <a:latin typeface="Calibri" charset="0"/>
              </a:rPr>
              <a:t>+HWI-EAS225:3:1:2:854#0/1</a:t>
            </a:r>
          </a:p>
          <a:p>
            <a:pPr eaLnBrk="1" hangingPunct="1"/>
            <a:r>
              <a:rPr lang="en-US" sz="1600">
                <a:latin typeface="Calibri" charset="0"/>
              </a:rPr>
              <a:t>a`abbbbabaabbababb^`[aaa`_N]b^ab^``a</a:t>
            </a:r>
          </a:p>
          <a:p>
            <a:pPr eaLnBrk="1" hangingPunct="1"/>
            <a:endParaRPr lang="en-US" sz="1600">
              <a:latin typeface="Calibri" charset="0"/>
            </a:endParaRPr>
          </a:p>
          <a:p>
            <a:pPr eaLnBrk="1" hangingPunct="1"/>
            <a:r>
              <a:rPr lang="en-US" sz="1600">
                <a:latin typeface="Calibri" charset="0"/>
                <a:hlinkClick r:id="rId2"/>
              </a:rPr>
              <a:t>http://en.wikipedia.org/wiki/FASTQ_format</a:t>
            </a:r>
            <a:endParaRPr lang="en-US" sz="1600">
              <a:latin typeface="Calibri" charset="0"/>
            </a:endParaRPr>
          </a:p>
          <a:p>
            <a:pPr eaLnBrk="1" hangingPunct="1"/>
            <a:endParaRPr lang="en-US" sz="1600">
              <a:latin typeface="Calibri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A0E17D0-6DA8-404A-B5F4-B87CD97C7ED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9396" name="Picture 4" descr="Picture 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017588"/>
            <a:ext cx="4570413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5" descr="Picture 1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3173413"/>
            <a:ext cx="5105400" cy="3685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4407819"/>
            <a:ext cx="3194146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1" descr="Screen Shot 2015-02-12 at 11.11.22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1" y="3405188"/>
            <a:ext cx="1270000" cy="100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800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16457</TotalTime>
  <Words>1874</Words>
  <Application>Microsoft Macintosh PowerPoint</Application>
  <PresentationFormat>On-screen Show (4:3)</PresentationFormat>
  <Paragraphs>299</Paragraphs>
  <Slides>31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Quality check and trimming of sequencing reads  Bioinformatics Applications (PLPTH813)</vt:lpstr>
      <vt:lpstr>Outline</vt:lpstr>
      <vt:lpstr>FASTA</vt:lpstr>
      <vt:lpstr>Quality coding</vt:lpstr>
      <vt:lpstr>Convert quality score to numbers</vt:lpstr>
      <vt:lpstr>Quality codes in FASTQ</vt:lpstr>
      <vt:lpstr>What platform was this read generated from? </vt:lpstr>
      <vt:lpstr>Typical reads in different platforms</vt:lpstr>
      <vt:lpstr>Data - FASTQ</vt:lpstr>
      <vt:lpstr>FASTQ</vt:lpstr>
      <vt:lpstr>Overview sequencing data</vt:lpstr>
      <vt:lpstr>Data QC – FASTQC (I)</vt:lpstr>
      <vt:lpstr>FASTQC (II)</vt:lpstr>
      <vt:lpstr>Good and Bad data</vt:lpstr>
      <vt:lpstr>Tools for FAST[AQ] - seqtk</vt:lpstr>
      <vt:lpstr>seqtk examples (I)</vt:lpstr>
      <vt:lpstr>seqtk examples (II)</vt:lpstr>
      <vt:lpstr>Sequence trimming</vt:lpstr>
      <vt:lpstr>Quality trimming</vt:lpstr>
      <vt:lpstr>Quality trimming example</vt:lpstr>
      <vt:lpstr>Adaptor contamination and trimming</vt:lpstr>
      <vt:lpstr>Trimmomatic – an innovative trimming tool</vt:lpstr>
      <vt:lpstr>Trimmomatic – simple mode</vt:lpstr>
      <vt:lpstr>Simple mode: pro and cons</vt:lpstr>
      <vt:lpstr>Trimmomatic – panlindrome mode</vt:lpstr>
      <vt:lpstr>Trimmomatic – panlindrome mode</vt:lpstr>
      <vt:lpstr>Trimmomatic – panlindrome mode</vt:lpstr>
      <vt:lpstr>Quality trimming in Trimmomatic</vt:lpstr>
      <vt:lpstr>Output from Trimmomatic</vt:lpstr>
      <vt:lpstr>Some convenience features of Trimmomatic</vt:lpstr>
      <vt:lpstr>Comparison among trimming software packages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94</cp:revision>
  <dcterms:created xsi:type="dcterms:W3CDTF">2014-12-15T18:58:14Z</dcterms:created>
  <dcterms:modified xsi:type="dcterms:W3CDTF">2019-02-14T15:42:54Z</dcterms:modified>
</cp:coreProperties>
</file>