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83" r:id="rId3"/>
    <p:sldId id="282" r:id="rId4"/>
    <p:sldId id="269" r:id="rId5"/>
    <p:sldId id="257" r:id="rId6"/>
    <p:sldId id="295" r:id="rId7"/>
    <p:sldId id="270" r:id="rId8"/>
    <p:sldId id="261" r:id="rId9"/>
    <p:sldId id="296" r:id="rId10"/>
    <p:sldId id="258" r:id="rId11"/>
    <p:sldId id="280" r:id="rId12"/>
    <p:sldId id="259" r:id="rId13"/>
    <p:sldId id="281" r:id="rId14"/>
    <p:sldId id="290" r:id="rId15"/>
    <p:sldId id="291" r:id="rId16"/>
    <p:sldId id="266" r:id="rId17"/>
    <p:sldId id="279" r:id="rId18"/>
    <p:sldId id="268" r:id="rId19"/>
    <p:sldId id="294" r:id="rId20"/>
    <p:sldId id="292" r:id="rId21"/>
    <p:sldId id="302" r:id="rId22"/>
    <p:sldId id="284" r:id="rId23"/>
    <p:sldId id="267" r:id="rId24"/>
    <p:sldId id="264" r:id="rId25"/>
    <p:sldId id="275" r:id="rId26"/>
    <p:sldId id="260" r:id="rId27"/>
    <p:sldId id="262" r:id="rId28"/>
    <p:sldId id="285" r:id="rId29"/>
    <p:sldId id="277" r:id="rId30"/>
    <p:sldId id="263" r:id="rId31"/>
    <p:sldId id="293" r:id="rId32"/>
    <p:sldId id="287" r:id="rId33"/>
    <p:sldId id="265" r:id="rId34"/>
    <p:sldId id="278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3" autoAdjust="0"/>
    <p:restoredTop sz="95689" autoAdjust="0"/>
  </p:normalViewPr>
  <p:slideViewPr>
    <p:cSldViewPr snapToGrid="0" snapToObjects="1">
      <p:cViewPr>
        <p:scale>
          <a:sx n="180" d="100"/>
          <a:sy n="180" d="100"/>
        </p:scale>
        <p:origin x="-2088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2EE8-BDE0-D740-A972-A21238B07181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CEE8D-54D1-BC43-A706-E1390DB9DF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0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Pairwise sequence distances are</a:t>
            </a:r>
          </a:p>
          <a:p>
            <a:r>
              <a:rPr lang="en-US" dirty="0" smtClean="0"/>
              <a:t>calculated assuming a Markov chain model of nucleotide</a:t>
            </a:r>
          </a:p>
          <a:p>
            <a:r>
              <a:rPr lang="en-US" dirty="0" smtClean="0"/>
              <a:t>substitution. Several commonly used models are illustrated</a:t>
            </a:r>
          </a:p>
          <a:p>
            <a:r>
              <a:rPr lang="en-US" dirty="0" smtClean="0"/>
              <a:t>in FIG. 1. The JC69 model assumes an equal rate</a:t>
            </a:r>
          </a:p>
          <a:p>
            <a:r>
              <a:rPr lang="en-US" dirty="0" smtClean="0"/>
              <a:t>of substitution between any two nucleotides, whereas</a:t>
            </a:r>
          </a:p>
          <a:p>
            <a:r>
              <a:rPr lang="en-US" dirty="0" smtClean="0"/>
              <a:t>the K80 model assumes different rates for transitions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transversions</a:t>
            </a:r>
            <a:r>
              <a:rPr lang="en-US" dirty="0" smtClean="0"/>
              <a:t>. Both models predict equal frequencies</a:t>
            </a:r>
          </a:p>
          <a:p>
            <a:r>
              <a:rPr lang="en-US" dirty="0" smtClean="0"/>
              <a:t>of the four nucleotides. The assumption of equal</a:t>
            </a:r>
          </a:p>
          <a:p>
            <a:r>
              <a:rPr lang="en-US" dirty="0" smtClean="0"/>
              <a:t>base frequencies is relaxed in the HKY85 model and</a:t>
            </a:r>
          </a:p>
          <a:p>
            <a:r>
              <a:rPr lang="en-US" dirty="0" smtClean="0"/>
              <a:t>the general time reversible (GTR)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CEE8D-54D1-BC43-A706-E1390DB9DF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ECEE8D-54D1-BC43-A706-E1390DB9DFE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7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Phylogeny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2/28/2017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construct phylogenic trees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831278" y="1666835"/>
            <a:ext cx="3042472" cy="434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7375E"/>
                </a:solidFill>
              </a:rPr>
              <a:t>Phylogenetic methods</a:t>
            </a:r>
            <a:endParaRPr lang="en-US" sz="2400" dirty="0">
              <a:solidFill>
                <a:srgbClr val="17375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674396" y="2578453"/>
            <a:ext cx="2312316" cy="434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7375E"/>
                </a:solidFill>
              </a:rPr>
              <a:t>Distance-based</a:t>
            </a:r>
            <a:endParaRPr lang="en-US" sz="2400" dirty="0">
              <a:solidFill>
                <a:srgbClr val="17375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031857" y="2578453"/>
            <a:ext cx="2312316" cy="43482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17375E"/>
                </a:solidFill>
              </a:rPr>
              <a:t>Character-based</a:t>
            </a:r>
            <a:endParaRPr lang="en-US" sz="2400" dirty="0">
              <a:solidFill>
                <a:srgbClr val="17375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49399" y="3564423"/>
            <a:ext cx="931853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least square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308861" y="3564423"/>
            <a:ext cx="1044833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17375E"/>
                </a:solidFill>
              </a:rPr>
              <a:t>minimum evolution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81306" y="3564423"/>
            <a:ext cx="991383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neighbor joining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50119" y="3564423"/>
            <a:ext cx="1165016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maximum parsimony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42747" y="3564423"/>
            <a:ext cx="1090408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maximum likelihood</a:t>
            </a:r>
            <a:endParaRPr lang="en-US" sz="1600" dirty="0">
              <a:solidFill>
                <a:srgbClr val="17375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767668" y="3570865"/>
            <a:ext cx="1049169" cy="525894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17375E"/>
                </a:solidFill>
              </a:rPr>
              <a:t>Bayesian inference</a:t>
            </a:r>
            <a:endParaRPr lang="en-US" sz="1600" dirty="0">
              <a:solidFill>
                <a:srgbClr val="17375E"/>
              </a:solidFill>
            </a:endParaRPr>
          </a:p>
        </p:txBody>
      </p:sp>
      <p:cxnSp>
        <p:nvCxnSpPr>
          <p:cNvPr id="15" name="Straight Connector 14"/>
          <p:cNvCxnSpPr>
            <a:stCxn id="5" idx="2"/>
            <a:endCxn id="7" idx="0"/>
          </p:cNvCxnSpPr>
          <p:nvPr/>
        </p:nvCxnSpPr>
        <p:spPr>
          <a:xfrm>
            <a:off x="4352514" y="2101661"/>
            <a:ext cx="1835501" cy="47679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2"/>
            <a:endCxn id="6" idx="0"/>
          </p:cNvCxnSpPr>
          <p:nvPr/>
        </p:nvCxnSpPr>
        <p:spPr>
          <a:xfrm flipH="1">
            <a:off x="2830554" y="2101661"/>
            <a:ext cx="1521960" cy="476792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2"/>
            <a:endCxn id="8" idx="0"/>
          </p:cNvCxnSpPr>
          <p:nvPr/>
        </p:nvCxnSpPr>
        <p:spPr>
          <a:xfrm flipH="1">
            <a:off x="1815326" y="3013279"/>
            <a:ext cx="1015228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2"/>
            <a:endCxn id="12" idx="0"/>
          </p:cNvCxnSpPr>
          <p:nvPr/>
        </p:nvCxnSpPr>
        <p:spPr>
          <a:xfrm flipH="1">
            <a:off x="6187951" y="3013279"/>
            <a:ext cx="64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2"/>
            <a:endCxn id="9" idx="0"/>
          </p:cNvCxnSpPr>
          <p:nvPr/>
        </p:nvCxnSpPr>
        <p:spPr>
          <a:xfrm>
            <a:off x="2830554" y="3013279"/>
            <a:ext cx="724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3" idx="0"/>
          </p:cNvCxnSpPr>
          <p:nvPr/>
        </p:nvCxnSpPr>
        <p:spPr>
          <a:xfrm>
            <a:off x="6188015" y="3013279"/>
            <a:ext cx="1104238" cy="557586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11" idx="0"/>
          </p:cNvCxnSpPr>
          <p:nvPr/>
        </p:nvCxnSpPr>
        <p:spPr>
          <a:xfrm flipH="1">
            <a:off x="5032627" y="3013279"/>
            <a:ext cx="1155388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  <a:endCxn id="10" idx="0"/>
          </p:cNvCxnSpPr>
          <p:nvPr/>
        </p:nvCxnSpPr>
        <p:spPr>
          <a:xfrm>
            <a:off x="2830554" y="3013279"/>
            <a:ext cx="1046444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54045" y="4328696"/>
            <a:ext cx="845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</a:rPr>
              <a:t>UPGMA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198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38" y="1488464"/>
            <a:ext cx="8253558" cy="934293"/>
          </a:xfrm>
        </p:spPr>
        <p:txBody>
          <a:bodyPr/>
          <a:lstStyle/>
          <a:p>
            <a:r>
              <a:rPr lang="en-US" dirty="0" smtClean="0"/>
              <a:t>Distance calculation to build a distance matrix</a:t>
            </a:r>
          </a:p>
          <a:p>
            <a:pPr marL="0" indent="0">
              <a:buNone/>
            </a:pPr>
            <a:r>
              <a:rPr lang="en-NZ" dirty="0"/>
              <a:t>A </a:t>
            </a:r>
            <a:r>
              <a:rPr lang="en-NZ" b="1" dirty="0">
                <a:solidFill>
                  <a:srgbClr val="17375E"/>
                </a:solidFill>
              </a:rPr>
              <a:t>distance matrix </a:t>
            </a:r>
            <a:r>
              <a:rPr lang="en-NZ" dirty="0"/>
              <a:t>is a table that indicates </a:t>
            </a:r>
            <a:r>
              <a:rPr lang="en-NZ" dirty="0" smtClean="0"/>
              <a:t>pairwise </a:t>
            </a:r>
            <a:r>
              <a:rPr lang="en-NZ" b="1" dirty="0" smtClean="0">
                <a:solidFill>
                  <a:srgbClr val="17375E"/>
                </a:solidFill>
              </a:rPr>
              <a:t>dissimilarity</a:t>
            </a:r>
            <a:r>
              <a:rPr lang="en-NZ" dirty="0" smtClean="0"/>
              <a:t>.</a:t>
            </a:r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075623"/>
              </p:ext>
            </p:extLst>
          </p:nvPr>
        </p:nvGraphicFramePr>
        <p:xfrm>
          <a:off x="1033194" y="3067196"/>
          <a:ext cx="2892920" cy="247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84"/>
                <a:gridCol w="578584"/>
                <a:gridCol w="578584"/>
                <a:gridCol w="578584"/>
                <a:gridCol w="578584"/>
              </a:tblGrid>
              <a:tr h="49592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6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1947" y="6435772"/>
            <a:ext cx="21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from Barbara Holland</a:t>
            </a:r>
            <a:endParaRPr lang="en-US" sz="12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431612"/>
              </p:ext>
            </p:extLst>
          </p:nvPr>
        </p:nvGraphicFramePr>
        <p:xfrm>
          <a:off x="4770623" y="3354908"/>
          <a:ext cx="2314336" cy="198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84"/>
                <a:gridCol w="578584"/>
                <a:gridCol w="578584"/>
                <a:gridCol w="578584"/>
              </a:tblGrid>
              <a:tr h="49592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9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3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  <a:r>
              <a:rPr lang="en-US" dirty="0"/>
              <a:t> </a:t>
            </a:r>
            <a:r>
              <a:rPr lang="en-US" dirty="0" smtClean="0"/>
              <a:t>between DNA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29" y="1286135"/>
            <a:ext cx="8785713" cy="566306"/>
          </a:xfrm>
        </p:spPr>
        <p:txBody>
          <a:bodyPr/>
          <a:lstStyle/>
          <a:p>
            <a:r>
              <a:rPr lang="en-US" dirty="0" smtClean="0"/>
              <a:t>Distance (e.g., percentage of difference) between DNA sequences</a:t>
            </a:r>
          </a:p>
        </p:txBody>
      </p:sp>
      <p:pic>
        <p:nvPicPr>
          <p:cNvPr id="4" name="Picture 3" descr="Screen Shot 2015-03-28 at 5.08.5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062" y="3356292"/>
            <a:ext cx="4337353" cy="23340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4404" y="2619880"/>
            <a:ext cx="2735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e.g., DNA sequences</a:t>
            </a:r>
            <a:endParaRPr lang="en-US" sz="2400" dirty="0"/>
          </a:p>
        </p:txBody>
      </p:sp>
      <p:graphicFrame>
        <p:nvGraphicFramePr>
          <p:cNvPr id="39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636392"/>
              </p:ext>
            </p:extLst>
          </p:nvPr>
        </p:nvGraphicFramePr>
        <p:xfrm>
          <a:off x="796099" y="2153775"/>
          <a:ext cx="2391107" cy="1709920"/>
        </p:xfrm>
        <a:graphic>
          <a:graphicData uri="http://schemas.openxmlformats.org/drawingml/2006/table">
            <a:tbl>
              <a:tblPr/>
              <a:tblGrid>
                <a:gridCol w="647700"/>
                <a:gridCol w="1743407"/>
              </a:tblGrid>
              <a:tr h="427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</a:t>
                      </a:r>
                      <a:endParaRPr kumimoji="0" lang="en-N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ATTTGCGGTA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B</a:t>
                      </a:r>
                      <a:endParaRPr kumimoji="0" lang="en-N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ATCTGCGATA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C</a:t>
                      </a:r>
                      <a:endParaRPr kumimoji="0" lang="en-N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ATTGCCGTTT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4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D</a:t>
                      </a:r>
                      <a:endParaRPr kumimoji="0" lang="en-N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TTCGCTGTTT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2" name="Group 1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6614790"/>
              </p:ext>
            </p:extLst>
          </p:nvPr>
        </p:nvGraphicFramePr>
        <p:xfrm>
          <a:off x="623406" y="4408576"/>
          <a:ext cx="2747568" cy="1851647"/>
        </p:xfrm>
        <a:graphic>
          <a:graphicData uri="http://schemas.openxmlformats.org/drawingml/2006/table">
            <a:tbl>
              <a:tblPr/>
              <a:tblGrid>
                <a:gridCol w="573551"/>
                <a:gridCol w="524208"/>
                <a:gridCol w="524208"/>
                <a:gridCol w="524208"/>
                <a:gridCol w="601393"/>
              </a:tblGrid>
              <a:tr h="37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</a:t>
                      </a:r>
                      <a:endParaRPr kumimoji="0" lang="en-N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B</a:t>
                      </a:r>
                      <a:endParaRPr kumimoji="0" lang="en-N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C</a:t>
                      </a:r>
                      <a:endParaRPr kumimoji="0" lang="en-N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D</a:t>
                      </a:r>
                      <a:endParaRPr kumimoji="0" lang="en-N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A</a:t>
                      </a:r>
                      <a:endParaRPr kumimoji="0" lang="en-N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B</a:t>
                      </a:r>
                      <a:endParaRPr kumimoji="0" lang="en-N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C</a:t>
                      </a:r>
                      <a:endParaRPr kumimoji="0" lang="en-N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D</a:t>
                      </a:r>
                      <a:endParaRPr kumimoji="0" lang="en-NZ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ＭＳ Ｐゴシック" charset="0"/>
                        <a:cs typeface="Courier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N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ＭＳ Ｐゴシック" charset="0"/>
                          <a:cs typeface="Courier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4" name="Straight Arrow Connector 43"/>
          <p:cNvCxnSpPr>
            <a:stCxn id="39" idx="2"/>
            <a:endCxn id="42" idx="0"/>
          </p:cNvCxnSpPr>
          <p:nvPr/>
        </p:nvCxnSpPr>
        <p:spPr>
          <a:xfrm>
            <a:off x="1991652" y="3863695"/>
            <a:ext cx="5538" cy="544881"/>
          </a:xfrm>
          <a:prstGeom prst="straightConnector1">
            <a:avLst/>
          </a:prstGeom>
          <a:ln w="76200" cmpd="sng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326101" y="6341916"/>
            <a:ext cx="21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from Barbara Holland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1055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777" y="274638"/>
            <a:ext cx="8229600" cy="772987"/>
          </a:xfrm>
        </p:spPr>
        <p:txBody>
          <a:bodyPr/>
          <a:lstStyle/>
          <a:p>
            <a:r>
              <a:rPr lang="en-US" dirty="0" smtClean="0"/>
              <a:t>From distance matrix to a tree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62130"/>
              </p:ext>
            </p:extLst>
          </p:nvPr>
        </p:nvGraphicFramePr>
        <p:xfrm>
          <a:off x="410319" y="1428599"/>
          <a:ext cx="2511084" cy="1644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771"/>
                <a:gridCol w="627771"/>
                <a:gridCol w="627771"/>
                <a:gridCol w="627771"/>
              </a:tblGrid>
              <a:tr h="4111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381947" y="6435772"/>
            <a:ext cx="2102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example from Barbara Holland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652025" y="3376514"/>
            <a:ext cx="5538" cy="544881"/>
          </a:xfrm>
          <a:prstGeom prst="straightConnector1">
            <a:avLst/>
          </a:prstGeom>
          <a:ln w="76200" cmpd="sng">
            <a:solidFill>
              <a:schemeClr val="bg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810701"/>
              </p:ext>
            </p:extLst>
          </p:nvPr>
        </p:nvGraphicFramePr>
        <p:xfrm>
          <a:off x="3410926" y="1428599"/>
          <a:ext cx="2511084" cy="1644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771"/>
                <a:gridCol w="627771"/>
                <a:gridCol w="627771"/>
                <a:gridCol w="627771"/>
              </a:tblGrid>
              <a:tr h="4111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3" name="Line 39"/>
          <p:cNvSpPr>
            <a:spLocks noChangeShapeType="1"/>
          </p:cNvSpPr>
          <p:nvPr/>
        </p:nvSpPr>
        <p:spPr bwMode="auto">
          <a:xfrm>
            <a:off x="1037855" y="4410033"/>
            <a:ext cx="360362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0"/>
          <p:cNvSpPr>
            <a:spLocks noChangeShapeType="1"/>
          </p:cNvSpPr>
          <p:nvPr/>
        </p:nvSpPr>
        <p:spPr bwMode="auto">
          <a:xfrm flipH="1">
            <a:off x="894980" y="4770395"/>
            <a:ext cx="503237" cy="792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41"/>
          <p:cNvSpPr>
            <a:spLocks noChangeShapeType="1"/>
          </p:cNvSpPr>
          <p:nvPr/>
        </p:nvSpPr>
        <p:spPr bwMode="auto">
          <a:xfrm>
            <a:off x="1903042" y="4770395"/>
            <a:ext cx="1008063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42"/>
          <p:cNvSpPr>
            <a:spLocks noChangeShapeType="1"/>
          </p:cNvSpPr>
          <p:nvPr/>
        </p:nvSpPr>
        <p:spPr bwMode="auto">
          <a:xfrm>
            <a:off x="1398217" y="4770395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43"/>
          <p:cNvSpPr>
            <a:spLocks noChangeShapeType="1"/>
          </p:cNvSpPr>
          <p:nvPr/>
        </p:nvSpPr>
        <p:spPr bwMode="auto">
          <a:xfrm flipV="1">
            <a:off x="1903042" y="4122695"/>
            <a:ext cx="64770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Rectangle 44"/>
          <p:cNvSpPr>
            <a:spLocks noChangeArrowheads="1"/>
          </p:cNvSpPr>
          <p:nvPr/>
        </p:nvSpPr>
        <p:spPr bwMode="auto">
          <a:xfrm>
            <a:off x="759502" y="4152342"/>
            <a:ext cx="351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NZ" dirty="0" smtClean="0">
                <a:latin typeface="Arial" charset="0"/>
              </a:rPr>
              <a:t>A</a:t>
            </a:r>
            <a:endParaRPr lang="en-NZ" dirty="0">
              <a:latin typeface="Arial" charset="0"/>
            </a:endParaRPr>
          </a:p>
        </p:txBody>
      </p:sp>
      <p:sp>
        <p:nvSpPr>
          <p:cNvPr id="59" name="Rectangle 45"/>
          <p:cNvSpPr>
            <a:spLocks noChangeArrowheads="1"/>
          </p:cNvSpPr>
          <p:nvPr/>
        </p:nvSpPr>
        <p:spPr bwMode="auto">
          <a:xfrm>
            <a:off x="657814" y="5486542"/>
            <a:ext cx="3386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NZ" dirty="0" smtClean="0">
                <a:latin typeface="Arial" charset="0"/>
              </a:rPr>
              <a:t>B</a:t>
            </a:r>
            <a:endParaRPr lang="en-NZ" dirty="0">
              <a:latin typeface="Arial" charset="0"/>
            </a:endParaRPr>
          </a:p>
        </p:txBody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2488618" y="3881025"/>
            <a:ext cx="351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dirty="0" smtClean="0">
                <a:latin typeface="Arial" charset="0"/>
              </a:rPr>
              <a:t>C</a:t>
            </a:r>
            <a:endParaRPr lang="en-NZ" dirty="0">
              <a:latin typeface="Arial" charset="0"/>
            </a:endParaRPr>
          </a:p>
        </p:txBody>
      </p:sp>
      <p:sp>
        <p:nvSpPr>
          <p:cNvPr id="61" name="Rectangle 47"/>
          <p:cNvSpPr>
            <a:spLocks noChangeArrowheads="1"/>
          </p:cNvSpPr>
          <p:nvPr/>
        </p:nvSpPr>
        <p:spPr bwMode="auto">
          <a:xfrm>
            <a:off x="2839984" y="5733922"/>
            <a:ext cx="3513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NZ" dirty="0" smtClean="0">
                <a:latin typeface="Arial" charset="0"/>
              </a:rPr>
              <a:t>D</a:t>
            </a:r>
            <a:endParaRPr lang="en-NZ" dirty="0">
              <a:latin typeface="Arial" charset="0"/>
            </a:endParaRPr>
          </a:p>
        </p:txBody>
      </p:sp>
      <p:sp>
        <p:nvSpPr>
          <p:cNvPr id="62" name="Text Box 48"/>
          <p:cNvSpPr txBox="1">
            <a:spLocks noChangeArrowheads="1"/>
          </p:cNvSpPr>
          <p:nvPr/>
        </p:nvSpPr>
        <p:spPr bwMode="auto">
          <a:xfrm>
            <a:off x="1117782" y="4323204"/>
            <a:ext cx="27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CCFF">
                        <a:gamma/>
                        <a:shade val="46275"/>
                        <a:invGamma/>
                      </a:srgbClr>
                    </a:gs>
                    <a:gs pos="50000">
                      <a:srgbClr val="00CCFF"/>
                    </a:gs>
                    <a:gs pos="100000">
                      <a:srgbClr val="00C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NZ" sz="1400" dirty="0">
                <a:latin typeface="Arial" charset="0"/>
              </a:rPr>
              <a:t>1</a:t>
            </a:r>
          </a:p>
        </p:txBody>
      </p:sp>
      <p:sp>
        <p:nvSpPr>
          <p:cNvPr id="63" name="Text Box 49"/>
          <p:cNvSpPr txBox="1">
            <a:spLocks noChangeArrowheads="1"/>
          </p:cNvSpPr>
          <p:nvPr/>
        </p:nvSpPr>
        <p:spPr bwMode="auto">
          <a:xfrm>
            <a:off x="1471242" y="4483058"/>
            <a:ext cx="3063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CCFF">
                        <a:gamma/>
                        <a:shade val="46275"/>
                        <a:invGamma/>
                      </a:srgbClr>
                    </a:gs>
                    <a:gs pos="50000">
                      <a:srgbClr val="00CCFF"/>
                    </a:gs>
                    <a:gs pos="100000">
                      <a:srgbClr val="00C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NZ" sz="1400">
                <a:latin typeface="Arial" charset="0"/>
              </a:rPr>
              <a:t>1</a:t>
            </a:r>
          </a:p>
        </p:txBody>
      </p:sp>
      <p:sp>
        <p:nvSpPr>
          <p:cNvPr id="64" name="Text Box 50"/>
          <p:cNvSpPr txBox="1">
            <a:spLocks noChangeArrowheads="1"/>
          </p:cNvSpPr>
          <p:nvPr/>
        </p:nvSpPr>
        <p:spPr bwMode="auto">
          <a:xfrm>
            <a:off x="1974480" y="4242793"/>
            <a:ext cx="27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CCFF">
                        <a:gamma/>
                        <a:shade val="46275"/>
                        <a:invGamma/>
                      </a:srgbClr>
                    </a:gs>
                    <a:gs pos="50000">
                      <a:srgbClr val="00CCFF"/>
                    </a:gs>
                    <a:gs pos="100000">
                      <a:srgbClr val="00C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NZ" sz="1400">
                <a:latin typeface="Arial" charset="0"/>
              </a:rPr>
              <a:t>2</a:t>
            </a:r>
          </a:p>
        </p:txBody>
      </p:sp>
      <p:sp>
        <p:nvSpPr>
          <p:cNvPr id="65" name="Text Box 51"/>
          <p:cNvSpPr txBox="1">
            <a:spLocks noChangeArrowheads="1"/>
          </p:cNvSpPr>
          <p:nvPr/>
        </p:nvSpPr>
        <p:spPr bwMode="auto">
          <a:xfrm>
            <a:off x="1118817" y="5057733"/>
            <a:ext cx="27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CCFF">
                        <a:gamma/>
                        <a:shade val="46275"/>
                        <a:invGamma/>
                      </a:srgbClr>
                    </a:gs>
                    <a:gs pos="50000">
                      <a:srgbClr val="00CCFF"/>
                    </a:gs>
                    <a:gs pos="100000">
                      <a:srgbClr val="00C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NZ" sz="1400">
                <a:latin typeface="Arial" charset="0"/>
              </a:rPr>
              <a:t>2</a:t>
            </a:r>
          </a:p>
        </p:txBody>
      </p:sp>
      <p:sp>
        <p:nvSpPr>
          <p:cNvPr id="66" name="Text Box 52"/>
          <p:cNvSpPr txBox="1">
            <a:spLocks noChangeArrowheads="1"/>
          </p:cNvSpPr>
          <p:nvPr/>
        </p:nvSpPr>
        <p:spPr bwMode="auto">
          <a:xfrm>
            <a:off x="2304817" y="5064635"/>
            <a:ext cx="27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CCFF">
                        <a:gamma/>
                        <a:shade val="46275"/>
                        <a:invGamma/>
                      </a:srgbClr>
                    </a:gs>
                    <a:gs pos="50000">
                      <a:srgbClr val="00CCFF"/>
                    </a:gs>
                    <a:gs pos="100000">
                      <a:srgbClr val="00CCFF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NZ" sz="1400" dirty="0">
                <a:latin typeface="Arial" charset="0"/>
              </a:rPr>
              <a:t>4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45171" y="3132621"/>
            <a:ext cx="2533536" cy="2955041"/>
            <a:chOff x="4740466" y="3134423"/>
            <a:chExt cx="2533536" cy="2955041"/>
          </a:xfrm>
        </p:grpSpPr>
        <p:cxnSp>
          <p:nvCxnSpPr>
            <p:cNvPr id="52" name="Straight Arrow Connector 51"/>
            <p:cNvCxnSpPr/>
            <p:nvPr/>
          </p:nvCxnSpPr>
          <p:spPr>
            <a:xfrm>
              <a:off x="5896463" y="3378316"/>
              <a:ext cx="5538" cy="544881"/>
            </a:xfrm>
            <a:prstGeom prst="straightConnector1">
              <a:avLst/>
            </a:prstGeom>
            <a:ln w="76200" cmpd="sng">
              <a:solidFill>
                <a:schemeClr val="bg1">
                  <a:lumMod val="7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740466" y="3882827"/>
              <a:ext cx="2533536" cy="2206637"/>
              <a:chOff x="4740466" y="3882827"/>
              <a:chExt cx="2533536" cy="2206637"/>
            </a:xfrm>
          </p:grpSpPr>
          <p:sp>
            <p:nvSpPr>
              <p:cNvPr id="67" name="Line 39"/>
              <p:cNvSpPr>
                <a:spLocks noChangeShapeType="1"/>
              </p:cNvSpPr>
              <p:nvPr/>
            </p:nvSpPr>
            <p:spPr bwMode="auto">
              <a:xfrm>
                <a:off x="5120507" y="4396243"/>
                <a:ext cx="360362" cy="3603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40"/>
              <p:cNvSpPr>
                <a:spLocks noChangeShapeType="1"/>
              </p:cNvSpPr>
              <p:nvPr/>
            </p:nvSpPr>
            <p:spPr bwMode="auto">
              <a:xfrm flipH="1">
                <a:off x="4977632" y="4756605"/>
                <a:ext cx="503237" cy="7921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41"/>
              <p:cNvSpPr>
                <a:spLocks noChangeShapeType="1"/>
              </p:cNvSpPr>
              <p:nvPr/>
            </p:nvSpPr>
            <p:spPr bwMode="auto">
              <a:xfrm>
                <a:off x="5985694" y="4756605"/>
                <a:ext cx="1008063" cy="11525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42"/>
              <p:cNvSpPr>
                <a:spLocks noChangeShapeType="1"/>
              </p:cNvSpPr>
              <p:nvPr/>
            </p:nvSpPr>
            <p:spPr bwMode="auto">
              <a:xfrm>
                <a:off x="5480869" y="4756605"/>
                <a:ext cx="5048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43"/>
              <p:cNvSpPr>
                <a:spLocks noChangeShapeType="1"/>
              </p:cNvSpPr>
              <p:nvPr/>
            </p:nvSpPr>
            <p:spPr bwMode="auto">
              <a:xfrm flipV="1">
                <a:off x="5985694" y="4108905"/>
                <a:ext cx="647700" cy="647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Rectangle 44"/>
              <p:cNvSpPr>
                <a:spLocks noChangeArrowheads="1"/>
              </p:cNvSpPr>
              <p:nvPr/>
            </p:nvSpPr>
            <p:spPr bwMode="auto">
              <a:xfrm>
                <a:off x="4842154" y="4138552"/>
                <a:ext cx="35137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NZ" dirty="0" smtClean="0">
                    <a:latin typeface="Arial" charset="0"/>
                  </a:rPr>
                  <a:t>A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73" name="Rectangle 45"/>
              <p:cNvSpPr>
                <a:spLocks noChangeArrowheads="1"/>
              </p:cNvSpPr>
              <p:nvPr/>
            </p:nvSpPr>
            <p:spPr bwMode="auto">
              <a:xfrm>
                <a:off x="4740466" y="5472752"/>
                <a:ext cx="33862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NZ" dirty="0" smtClean="0">
                    <a:latin typeface="Arial" charset="0"/>
                  </a:rPr>
                  <a:t>B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74" name="Rectangle 46"/>
              <p:cNvSpPr>
                <a:spLocks noChangeArrowheads="1"/>
              </p:cNvSpPr>
              <p:nvPr/>
            </p:nvSpPr>
            <p:spPr bwMode="auto">
              <a:xfrm>
                <a:off x="6557466" y="3882827"/>
                <a:ext cx="35136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NZ" dirty="0" smtClean="0">
                    <a:latin typeface="Arial" charset="0"/>
                  </a:rPr>
                  <a:t>C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75" name="Rectangle 47"/>
              <p:cNvSpPr>
                <a:spLocks noChangeArrowheads="1"/>
              </p:cNvSpPr>
              <p:nvPr/>
            </p:nvSpPr>
            <p:spPr bwMode="auto">
              <a:xfrm>
                <a:off x="6922636" y="5720132"/>
                <a:ext cx="35136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NZ" dirty="0" smtClean="0">
                    <a:latin typeface="Arial" charset="0"/>
                  </a:rPr>
                  <a:t>D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76" name="Text Box 48"/>
              <p:cNvSpPr txBox="1">
                <a:spLocks noChangeArrowheads="1"/>
              </p:cNvSpPr>
              <p:nvPr/>
            </p:nvSpPr>
            <p:spPr bwMode="auto">
              <a:xfrm>
                <a:off x="5200434" y="4309414"/>
                <a:ext cx="2794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CCFF"/>
                        </a:gs>
                        <a:gs pos="10000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NZ" sz="1400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77" name="Text Box 49"/>
              <p:cNvSpPr txBox="1">
                <a:spLocks noChangeArrowheads="1"/>
              </p:cNvSpPr>
              <p:nvPr/>
            </p:nvSpPr>
            <p:spPr bwMode="auto">
              <a:xfrm>
                <a:off x="5553894" y="4469268"/>
                <a:ext cx="3063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CCFF"/>
                        </a:gs>
                        <a:gs pos="10000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r>
                  <a:rPr lang="en-NZ" sz="1400" dirty="0">
                    <a:latin typeface="Arial" charset="0"/>
                  </a:rPr>
                  <a:t>1</a:t>
                </a:r>
              </a:p>
            </p:txBody>
          </p:sp>
          <p:sp>
            <p:nvSpPr>
              <p:cNvPr id="78" name="Text Box 50"/>
              <p:cNvSpPr txBox="1">
                <a:spLocks noChangeArrowheads="1"/>
              </p:cNvSpPr>
              <p:nvPr/>
            </p:nvSpPr>
            <p:spPr bwMode="auto">
              <a:xfrm>
                <a:off x="6057132" y="4229003"/>
                <a:ext cx="2794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CCFF"/>
                        </a:gs>
                        <a:gs pos="10000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NZ" sz="1400">
                    <a:latin typeface="Arial" charset="0"/>
                  </a:rPr>
                  <a:t>2</a:t>
                </a:r>
              </a:p>
            </p:txBody>
          </p:sp>
          <p:sp>
            <p:nvSpPr>
              <p:cNvPr id="79" name="Text Box 51"/>
              <p:cNvSpPr txBox="1">
                <a:spLocks noChangeArrowheads="1"/>
              </p:cNvSpPr>
              <p:nvPr/>
            </p:nvSpPr>
            <p:spPr bwMode="auto">
              <a:xfrm>
                <a:off x="5201469" y="5043943"/>
                <a:ext cx="2794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CCFF"/>
                        </a:gs>
                        <a:gs pos="10000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NZ" sz="1400">
                    <a:latin typeface="Arial" charset="0"/>
                  </a:rPr>
                  <a:t>2</a:t>
                </a:r>
              </a:p>
            </p:txBody>
          </p:sp>
          <p:sp>
            <p:nvSpPr>
              <p:cNvPr id="80" name="Text Box 52"/>
              <p:cNvSpPr txBox="1">
                <a:spLocks noChangeArrowheads="1"/>
              </p:cNvSpPr>
              <p:nvPr/>
            </p:nvSpPr>
            <p:spPr bwMode="auto">
              <a:xfrm>
                <a:off x="6387469" y="5050845"/>
                <a:ext cx="2794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  <a:gs pos="50000">
                          <a:srgbClr val="00CCFF"/>
                        </a:gs>
                        <a:gs pos="100000">
                          <a:srgbClr val="00CCFF">
                            <a:gamma/>
                            <a:shade val="46275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r>
                  <a:rPr lang="en-NZ" sz="1400" dirty="0">
                    <a:latin typeface="Arial" charset="0"/>
                  </a:rPr>
                  <a:t>4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057132" y="3134423"/>
              <a:ext cx="46990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 smtClean="0">
                  <a:solidFill>
                    <a:srgbClr val="FF0000"/>
                  </a:solidFill>
                </a:rPr>
                <a:t>?</a:t>
              </a:r>
              <a:endParaRPr lang="en-US" sz="4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078707" y="3998871"/>
            <a:ext cx="3023290" cy="1511864"/>
            <a:chOff x="6040709" y="3446199"/>
            <a:chExt cx="3023290" cy="1511864"/>
          </a:xfrm>
        </p:grpSpPr>
        <p:sp>
          <p:nvSpPr>
            <p:cNvPr id="81" name="Rounded Rectangle 80"/>
            <p:cNvSpPr/>
            <p:nvPr/>
          </p:nvSpPr>
          <p:spPr>
            <a:xfrm>
              <a:off x="6365706" y="3446199"/>
              <a:ext cx="2312316" cy="434826"/>
            </a:xfrm>
            <a:prstGeom prst="round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17375E"/>
                  </a:solidFill>
                </a:rPr>
                <a:t>Distance-based</a:t>
              </a:r>
              <a:endParaRPr lang="en-US" dirty="0">
                <a:solidFill>
                  <a:srgbClr val="17375E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6040709" y="4432169"/>
              <a:ext cx="931853" cy="525894"/>
            </a:xfrm>
            <a:prstGeom prst="round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least square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7000171" y="4432169"/>
              <a:ext cx="1044833" cy="525894"/>
            </a:xfrm>
            <a:prstGeom prst="round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17375E"/>
                  </a:solidFill>
                </a:rPr>
                <a:t>minimum evolution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8072616" y="4432169"/>
              <a:ext cx="991383" cy="525894"/>
            </a:xfrm>
            <a:prstGeom prst="round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17375E"/>
                  </a:solidFill>
                </a:rPr>
                <a:t>neighbor joining</a:t>
              </a:r>
              <a:endParaRPr lang="en-US" sz="1600" dirty="0">
                <a:solidFill>
                  <a:srgbClr val="17375E"/>
                </a:solidFill>
              </a:endParaRPr>
            </a:p>
          </p:txBody>
        </p:sp>
        <p:cxnSp>
          <p:nvCxnSpPr>
            <p:cNvPr id="85" name="Straight Connector 84"/>
            <p:cNvCxnSpPr>
              <a:stCxn id="81" idx="2"/>
              <a:endCxn id="82" idx="0"/>
            </p:cNvCxnSpPr>
            <p:nvPr/>
          </p:nvCxnSpPr>
          <p:spPr>
            <a:xfrm flipH="1">
              <a:off x="6506636" y="3881025"/>
              <a:ext cx="1015228" cy="551144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81" idx="2"/>
              <a:endCxn id="83" idx="0"/>
            </p:cNvCxnSpPr>
            <p:nvPr/>
          </p:nvCxnSpPr>
          <p:spPr>
            <a:xfrm>
              <a:off x="7521864" y="3881025"/>
              <a:ext cx="724" cy="551144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81" idx="2"/>
              <a:endCxn id="84" idx="0"/>
            </p:cNvCxnSpPr>
            <p:nvPr/>
          </p:nvCxnSpPr>
          <p:spPr>
            <a:xfrm>
              <a:off x="7521864" y="3881025"/>
              <a:ext cx="1046444" cy="551144"/>
            </a:xfrm>
            <a:prstGeom prst="line">
              <a:avLst/>
            </a:prstGeom>
            <a:ln w="12700" cmpd="sng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894980" y="6205022"/>
            <a:ext cx="1502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Perfect match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90254" y="6205022"/>
            <a:ext cx="203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perfect matches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796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method –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877"/>
            <a:ext cx="2243346" cy="481922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least squares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85479"/>
              </p:ext>
            </p:extLst>
          </p:nvPr>
        </p:nvGraphicFramePr>
        <p:xfrm>
          <a:off x="2700546" y="1196428"/>
          <a:ext cx="2511084" cy="1644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771"/>
                <a:gridCol w="627771"/>
                <a:gridCol w="627771"/>
                <a:gridCol w="627771"/>
              </a:tblGrid>
              <a:tr h="4111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0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6" name="Content Placeholder 2"/>
          <p:cNvSpPr txBox="1">
            <a:spLocks/>
          </p:cNvSpPr>
          <p:nvPr/>
        </p:nvSpPr>
        <p:spPr>
          <a:xfrm>
            <a:off x="595086" y="3335823"/>
            <a:ext cx="5065485" cy="30722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1) Given the distance matrix data, a tree is assumed and a new distance matrix is determined based on the tree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Determine Q values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 Repeat 1 and 2 for all the possible trees</a:t>
            </a:r>
          </a:p>
          <a:p>
            <a:pPr marL="0" indent="0">
              <a:buFont typeface="Arial"/>
              <a:buNone/>
            </a:pPr>
            <a:r>
              <a:rPr lang="en-US" dirty="0"/>
              <a:t>4</a:t>
            </a:r>
            <a:r>
              <a:rPr lang="en-US" dirty="0" smtClean="0"/>
              <a:t>) The tree with the smallest Q score is the least squares estimate of the true tree. 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6548396" y="1368021"/>
            <a:ext cx="1366108" cy="1137122"/>
            <a:chOff x="3744060" y="4594285"/>
            <a:chExt cx="3159024" cy="2810819"/>
          </a:xfrm>
        </p:grpSpPr>
        <p:sp>
          <p:nvSpPr>
            <p:cNvPr id="74" name="Line 39"/>
            <p:cNvSpPr>
              <a:spLocks noChangeShapeType="1"/>
            </p:cNvSpPr>
            <p:nvPr/>
          </p:nvSpPr>
          <p:spPr bwMode="auto">
            <a:xfrm>
              <a:off x="4498923" y="5375362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40"/>
            <p:cNvSpPr>
              <a:spLocks noChangeShapeType="1"/>
            </p:cNvSpPr>
            <p:nvPr/>
          </p:nvSpPr>
          <p:spPr bwMode="auto">
            <a:xfrm flipH="1">
              <a:off x="4356048" y="5735724"/>
              <a:ext cx="503237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>
              <a:off x="5364110" y="5735724"/>
              <a:ext cx="1008063" cy="1152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42"/>
            <p:cNvSpPr>
              <a:spLocks noChangeShapeType="1"/>
            </p:cNvSpPr>
            <p:nvPr/>
          </p:nvSpPr>
          <p:spPr bwMode="auto">
            <a:xfrm>
              <a:off x="4859285" y="5735724"/>
              <a:ext cx="50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43"/>
            <p:cNvSpPr>
              <a:spLocks noChangeShapeType="1"/>
            </p:cNvSpPr>
            <p:nvPr/>
          </p:nvSpPr>
          <p:spPr bwMode="auto">
            <a:xfrm flipV="1">
              <a:off x="5364110" y="5088024"/>
              <a:ext cx="64770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4"/>
            <p:cNvSpPr>
              <a:spLocks noChangeArrowheads="1"/>
            </p:cNvSpPr>
            <p:nvPr/>
          </p:nvSpPr>
          <p:spPr bwMode="auto">
            <a:xfrm>
              <a:off x="3744060" y="4760128"/>
              <a:ext cx="669140" cy="912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NZ" dirty="0" smtClean="0">
                  <a:latin typeface="Arial" charset="0"/>
                </a:rPr>
                <a:t>A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80" name="Rectangle 45"/>
            <p:cNvSpPr>
              <a:spLocks noChangeArrowheads="1"/>
            </p:cNvSpPr>
            <p:nvPr/>
          </p:nvSpPr>
          <p:spPr bwMode="auto">
            <a:xfrm>
              <a:off x="3744060" y="6300429"/>
              <a:ext cx="713448" cy="912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NZ" dirty="0" smtClean="0">
                  <a:latin typeface="Arial" charset="0"/>
                </a:rPr>
                <a:t>B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81" name="Rectangle 46"/>
            <p:cNvSpPr>
              <a:spLocks noChangeArrowheads="1"/>
            </p:cNvSpPr>
            <p:nvPr/>
          </p:nvSpPr>
          <p:spPr bwMode="auto">
            <a:xfrm>
              <a:off x="5911872" y="4594285"/>
              <a:ext cx="689596" cy="912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NZ" dirty="0" smtClean="0">
                  <a:latin typeface="Arial" charset="0"/>
                </a:rPr>
                <a:t>C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82" name="Rectangle 47"/>
            <p:cNvSpPr>
              <a:spLocks noChangeArrowheads="1"/>
            </p:cNvSpPr>
            <p:nvPr/>
          </p:nvSpPr>
          <p:spPr bwMode="auto">
            <a:xfrm>
              <a:off x="6189534" y="6492163"/>
              <a:ext cx="713550" cy="912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NZ" dirty="0" smtClean="0">
                  <a:latin typeface="Arial" charset="0"/>
                </a:rPr>
                <a:t>D</a:t>
              </a:r>
              <a:endParaRPr lang="en-NZ" dirty="0">
                <a:latin typeface="Arial" charset="0"/>
              </a:endParaRPr>
            </a:p>
          </p:txBody>
        </p:sp>
      </p:grpSp>
      <p:graphicFrame>
        <p:nvGraphicFramePr>
          <p:cNvPr id="83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44250"/>
              </p:ext>
            </p:extLst>
          </p:nvPr>
        </p:nvGraphicFramePr>
        <p:xfrm>
          <a:off x="6261281" y="2523250"/>
          <a:ext cx="1993368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342"/>
                <a:gridCol w="498342"/>
                <a:gridCol w="498342"/>
                <a:gridCol w="498342"/>
              </a:tblGrid>
              <a:tr h="3162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d</a:t>
                      </a:r>
                      <a:r>
                        <a:rPr lang="en-US" sz="1600" i="1" baseline="-25000" dirty="0" err="1" smtClean="0"/>
                        <a:t>AB</a:t>
                      </a:r>
                      <a:endParaRPr lang="en-US" sz="1600" i="1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d</a:t>
                      </a:r>
                      <a:r>
                        <a:rPr lang="en-US" sz="1600" i="1" baseline="-25000" dirty="0" err="1" smtClean="0"/>
                        <a:t>AC</a:t>
                      </a:r>
                      <a:endParaRPr lang="en-US" sz="1600" i="1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d</a:t>
                      </a:r>
                      <a:r>
                        <a:rPr lang="en-US" sz="1600" i="1" baseline="-25000" dirty="0" err="1" smtClean="0"/>
                        <a:t>AD</a:t>
                      </a:r>
                      <a:endParaRPr lang="en-US" sz="1600" i="1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d</a:t>
                      </a:r>
                      <a:r>
                        <a:rPr lang="en-US" sz="1600" i="1" baseline="-25000" dirty="0" err="1" smtClean="0"/>
                        <a:t>BC</a:t>
                      </a:r>
                      <a:endParaRPr lang="en-US" sz="1600" i="1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d</a:t>
                      </a:r>
                      <a:r>
                        <a:rPr lang="en-US" sz="1600" i="1" baseline="-25000" dirty="0" err="1" smtClean="0"/>
                        <a:t>BD</a:t>
                      </a:r>
                      <a:endParaRPr lang="en-US" sz="1600" i="1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2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 smtClean="0"/>
                        <a:t>d</a:t>
                      </a:r>
                      <a:r>
                        <a:rPr lang="en-US" sz="1600" i="1" baseline="-25000" dirty="0" err="1" smtClean="0"/>
                        <a:t>CD</a:t>
                      </a:r>
                      <a:endParaRPr lang="en-US" sz="1600" i="1" baseline="-25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4" name="Picture 83" descr="Screen Shot 2015-03-28 at 5.2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984" y="4120569"/>
            <a:ext cx="2358704" cy="728424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729581" y="1359763"/>
            <a:ext cx="399010" cy="4193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5" name="Oval 84"/>
          <p:cNvSpPr/>
          <p:nvPr/>
        </p:nvSpPr>
        <p:spPr>
          <a:xfrm>
            <a:off x="5729581" y="4120569"/>
            <a:ext cx="399010" cy="4193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5729581" y="5056657"/>
            <a:ext cx="399010" cy="4193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3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11984" y="5113953"/>
            <a:ext cx="1787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Q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</a:t>
            </a:r>
            <a:r>
              <a:rPr lang="en-US" sz="2400" i="1" dirty="0" smtClean="0"/>
              <a:t>Q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, …</a:t>
            </a:r>
            <a:endParaRPr lang="en-US" sz="2400" dirty="0"/>
          </a:p>
        </p:txBody>
      </p:sp>
      <p:sp>
        <p:nvSpPr>
          <p:cNvPr id="87" name="Oval 86"/>
          <p:cNvSpPr/>
          <p:nvPr/>
        </p:nvSpPr>
        <p:spPr>
          <a:xfrm>
            <a:off x="5729581" y="5825914"/>
            <a:ext cx="399010" cy="41937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11984" y="5802566"/>
            <a:ext cx="281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tree with the smallest </a:t>
            </a:r>
            <a:r>
              <a:rPr lang="en-US" i="1" dirty="0" smtClean="0"/>
              <a:t>Q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8709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method –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877"/>
            <a:ext cx="2243346" cy="481922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least squares</a:t>
            </a:r>
          </a:p>
        </p:txBody>
      </p:sp>
      <p:pic>
        <p:nvPicPr>
          <p:cNvPr id="4" name="Picture 3" descr="Screen Shot 2015-03-28 at 5.2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21" y="3965160"/>
            <a:ext cx="2358704" cy="728424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86017"/>
              </p:ext>
            </p:extLst>
          </p:nvPr>
        </p:nvGraphicFramePr>
        <p:xfrm>
          <a:off x="582807" y="1978937"/>
          <a:ext cx="2511084" cy="1644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771"/>
                <a:gridCol w="627771"/>
                <a:gridCol w="627771"/>
                <a:gridCol w="627771"/>
              </a:tblGrid>
              <a:tr h="4111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17375E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1737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17375E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rgbClr val="1737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17375E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rgbClr val="1737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17375E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rgbClr val="17375E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631654" y="1594528"/>
            <a:ext cx="4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</a:t>
            </a:r>
            <a:r>
              <a:rPr lang="en-US" i="1" baseline="-25000" dirty="0" err="1" smtClean="0"/>
              <a:t>ij</a:t>
            </a:r>
            <a:endParaRPr lang="en-US" i="1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3592305" y="1421945"/>
            <a:ext cx="2533536" cy="2206637"/>
            <a:chOff x="4740466" y="3882827"/>
            <a:chExt cx="2533536" cy="2206637"/>
          </a:xfrm>
        </p:grpSpPr>
        <p:sp>
          <p:nvSpPr>
            <p:cNvPr id="43" name="Line 39"/>
            <p:cNvSpPr>
              <a:spLocks noChangeShapeType="1"/>
            </p:cNvSpPr>
            <p:nvPr/>
          </p:nvSpPr>
          <p:spPr bwMode="auto">
            <a:xfrm>
              <a:off x="5120507" y="4396243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 flipH="1">
              <a:off x="4977631" y="4756605"/>
              <a:ext cx="503237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5985695" y="4756606"/>
              <a:ext cx="936942" cy="10309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80869" y="4756605"/>
              <a:ext cx="50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V="1">
              <a:off x="5985694" y="4108905"/>
              <a:ext cx="64770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842154" y="4138552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NZ" dirty="0" smtClean="0">
                  <a:latin typeface="Arial" charset="0"/>
                </a:rPr>
                <a:t>A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4740466" y="5472752"/>
              <a:ext cx="3386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NZ" dirty="0" smtClean="0">
                  <a:latin typeface="Arial" charset="0"/>
                </a:rPr>
                <a:t>B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6557466" y="3882827"/>
              <a:ext cx="3513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NZ" dirty="0" smtClean="0">
                  <a:latin typeface="Arial" charset="0"/>
                </a:rPr>
                <a:t>C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6922636" y="5720132"/>
              <a:ext cx="3513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NZ" dirty="0" smtClean="0">
                  <a:latin typeface="Arial" charset="0"/>
                </a:rPr>
                <a:t>D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52" name="Text Box 48"/>
            <p:cNvSpPr txBox="1">
              <a:spLocks noChangeArrowheads="1"/>
            </p:cNvSpPr>
            <p:nvPr/>
          </p:nvSpPr>
          <p:spPr bwMode="auto">
            <a:xfrm>
              <a:off x="5200434" y="4309414"/>
              <a:ext cx="279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1400" dirty="0">
                  <a:latin typeface="Arial" charset="0"/>
                </a:rPr>
                <a:t>1</a:t>
              </a:r>
            </a:p>
          </p:txBody>
        </p:sp>
        <p:sp>
          <p:nvSpPr>
            <p:cNvPr id="53" name="Text Box 49"/>
            <p:cNvSpPr txBox="1">
              <a:spLocks noChangeArrowheads="1"/>
            </p:cNvSpPr>
            <p:nvPr/>
          </p:nvSpPr>
          <p:spPr bwMode="auto">
            <a:xfrm>
              <a:off x="5553894" y="4469268"/>
              <a:ext cx="3063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NZ" sz="1400" dirty="0">
                  <a:latin typeface="Arial" charset="0"/>
                </a:rPr>
                <a:t>1</a:t>
              </a: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>
              <a:off x="6057132" y="4229003"/>
              <a:ext cx="279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1400">
                  <a:latin typeface="Arial" charset="0"/>
                </a:rPr>
                <a:t>2</a:t>
              </a:r>
            </a:p>
          </p:txBody>
        </p:sp>
        <p:sp>
          <p:nvSpPr>
            <p:cNvPr id="55" name="Text Box 51"/>
            <p:cNvSpPr txBox="1">
              <a:spLocks noChangeArrowheads="1"/>
            </p:cNvSpPr>
            <p:nvPr/>
          </p:nvSpPr>
          <p:spPr bwMode="auto">
            <a:xfrm>
              <a:off x="5201469" y="5043943"/>
              <a:ext cx="279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1400">
                  <a:latin typeface="Arial" charset="0"/>
                </a:rPr>
                <a:t>2</a:t>
              </a: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6387469" y="5050845"/>
              <a:ext cx="281607" cy="3099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1400" dirty="0" smtClean="0">
                  <a:latin typeface="Arial" charset="0"/>
                </a:rPr>
                <a:t>3</a:t>
              </a:r>
              <a:endParaRPr lang="en-NZ" sz="1400" dirty="0">
                <a:latin typeface="Arial" charset="0"/>
              </a:endParaRPr>
            </a:p>
          </p:txBody>
        </p:sp>
      </p:grp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76813"/>
              </p:ext>
            </p:extLst>
          </p:nvPr>
        </p:nvGraphicFramePr>
        <p:xfrm>
          <a:off x="6331694" y="1978937"/>
          <a:ext cx="2511084" cy="1644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771"/>
                <a:gridCol w="627771"/>
                <a:gridCol w="627771"/>
                <a:gridCol w="627771"/>
              </a:tblGrid>
              <a:tr h="4111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300411" y="1551883"/>
            <a:ext cx="8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</a:t>
            </a:r>
            <a:r>
              <a:rPr lang="en-US" i="1" baseline="-25000" dirty="0" err="1" smtClean="0"/>
              <a:t>ij</a:t>
            </a:r>
            <a:r>
              <a:rPr lang="en-US" i="1" dirty="0" smtClean="0"/>
              <a:t>(hat)</a:t>
            </a:r>
            <a:endParaRPr lang="en-US" i="1" dirty="0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82583" y="4268245"/>
            <a:ext cx="5340923" cy="1698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/>
              <a:t>1) Given the distance matrix data, a tree is assumed and a new distance matrix is determined based on the tree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2) Determine Q 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2448" y="4766155"/>
            <a:ext cx="3082995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(3-3)</a:t>
            </a:r>
            <a:r>
              <a:rPr lang="en-US" sz="2400" baseline="30000" dirty="0" smtClean="0"/>
              <a:t>2 </a:t>
            </a:r>
            <a:r>
              <a:rPr lang="en-US" sz="2400" dirty="0" smtClean="0"/>
              <a:t>+ (4-4)</a:t>
            </a:r>
            <a:r>
              <a:rPr lang="en-US" sz="2400" baseline="30000" dirty="0" smtClean="0"/>
              <a:t>2</a:t>
            </a:r>
            <a:r>
              <a:rPr lang="en-US" sz="2400" baseline="30000" dirty="0"/>
              <a:t> </a:t>
            </a:r>
            <a:r>
              <a:rPr lang="en-US" sz="2400" dirty="0"/>
              <a:t>+ </a:t>
            </a:r>
            <a:r>
              <a:rPr lang="en-US" sz="2400" dirty="0" smtClean="0"/>
              <a:t>(5-7)</a:t>
            </a:r>
            <a:r>
              <a:rPr lang="en-US" sz="2400" baseline="30000" dirty="0" smtClean="0"/>
              <a:t>2</a:t>
            </a:r>
            <a:r>
              <a:rPr lang="en-US" sz="2400" baseline="30000" dirty="0"/>
              <a:t> </a:t>
            </a:r>
            <a:r>
              <a:rPr lang="en-US" sz="2400" dirty="0" smtClean="0"/>
              <a:t>+</a:t>
            </a:r>
            <a:endParaRPr lang="en-US" sz="2400" baseline="30000" dirty="0" smtClean="0"/>
          </a:p>
          <a:p>
            <a:r>
              <a:rPr lang="en-US" sz="2400" dirty="0" smtClean="0"/>
              <a:t>(5-4)</a:t>
            </a:r>
            <a:r>
              <a:rPr lang="en-US" sz="2400" baseline="30000" dirty="0"/>
              <a:t>2 </a:t>
            </a:r>
            <a:r>
              <a:rPr lang="en-US" sz="2400" dirty="0" smtClean="0"/>
              <a:t>+ (6-7)</a:t>
            </a:r>
            <a:r>
              <a:rPr lang="en-US" sz="2400" baseline="30000" dirty="0"/>
              <a:t>2  </a:t>
            </a:r>
            <a:r>
              <a:rPr lang="en-US" sz="2400" dirty="0" smtClean="0"/>
              <a:t>+</a:t>
            </a:r>
            <a:endParaRPr lang="en-US" sz="2400" baseline="30000" dirty="0" smtClean="0"/>
          </a:p>
          <a:p>
            <a:r>
              <a:rPr lang="en-US" sz="2400" dirty="0" smtClean="0"/>
              <a:t>(5-6)</a:t>
            </a:r>
            <a:r>
              <a:rPr lang="en-US" sz="2400" baseline="30000" dirty="0"/>
              <a:t>2 </a:t>
            </a:r>
            <a:r>
              <a:rPr lang="en-US" sz="2400" baseline="30000" dirty="0" smtClean="0"/>
              <a:t> </a:t>
            </a:r>
            <a:r>
              <a:rPr lang="en-US" sz="2400" dirty="0" smtClean="0"/>
              <a:t>= 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6579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method –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877"/>
            <a:ext cx="2243346" cy="481922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least squares</a:t>
            </a:r>
          </a:p>
        </p:txBody>
      </p:sp>
      <p:pic>
        <p:nvPicPr>
          <p:cNvPr id="4" name="Picture 3" descr="Screen Shot 2015-03-28 at 5.21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03" y="3077458"/>
            <a:ext cx="2358704" cy="728424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2926753" y="1382352"/>
            <a:ext cx="3609271" cy="1428888"/>
            <a:chOff x="3928699" y="1779194"/>
            <a:chExt cx="3609271" cy="1428888"/>
          </a:xfrm>
        </p:grpSpPr>
        <p:grpSp>
          <p:nvGrpSpPr>
            <p:cNvPr id="21" name="Group 20"/>
            <p:cNvGrpSpPr/>
            <p:nvPr/>
          </p:nvGrpSpPr>
          <p:grpSpPr>
            <a:xfrm>
              <a:off x="3928699" y="1779194"/>
              <a:ext cx="1366108" cy="1137122"/>
              <a:chOff x="3744060" y="4594285"/>
              <a:chExt cx="3159024" cy="2810819"/>
            </a:xfrm>
          </p:grpSpPr>
          <p:sp>
            <p:nvSpPr>
              <p:cNvPr id="7" name="Line 39"/>
              <p:cNvSpPr>
                <a:spLocks noChangeShapeType="1"/>
              </p:cNvSpPr>
              <p:nvPr/>
            </p:nvSpPr>
            <p:spPr bwMode="auto">
              <a:xfrm>
                <a:off x="4498923" y="5375362"/>
                <a:ext cx="360362" cy="3603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Line 40"/>
              <p:cNvSpPr>
                <a:spLocks noChangeShapeType="1"/>
              </p:cNvSpPr>
              <p:nvPr/>
            </p:nvSpPr>
            <p:spPr bwMode="auto">
              <a:xfrm flipH="1">
                <a:off x="4356048" y="5735724"/>
                <a:ext cx="503237" cy="7921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Line 41"/>
              <p:cNvSpPr>
                <a:spLocks noChangeShapeType="1"/>
              </p:cNvSpPr>
              <p:nvPr/>
            </p:nvSpPr>
            <p:spPr bwMode="auto">
              <a:xfrm>
                <a:off x="5364110" y="5735724"/>
                <a:ext cx="1008063" cy="11525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42"/>
              <p:cNvSpPr>
                <a:spLocks noChangeShapeType="1"/>
              </p:cNvSpPr>
              <p:nvPr/>
            </p:nvSpPr>
            <p:spPr bwMode="auto">
              <a:xfrm>
                <a:off x="4859285" y="5735724"/>
                <a:ext cx="5048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43"/>
              <p:cNvSpPr>
                <a:spLocks noChangeShapeType="1"/>
              </p:cNvSpPr>
              <p:nvPr/>
            </p:nvSpPr>
            <p:spPr bwMode="auto">
              <a:xfrm flipV="1">
                <a:off x="5364110" y="5088024"/>
                <a:ext cx="647700" cy="647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ectangle 44"/>
              <p:cNvSpPr>
                <a:spLocks noChangeArrowheads="1"/>
              </p:cNvSpPr>
              <p:nvPr/>
            </p:nvSpPr>
            <p:spPr bwMode="auto">
              <a:xfrm>
                <a:off x="3744060" y="4760128"/>
                <a:ext cx="669140" cy="912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NZ" dirty="0" smtClean="0">
                    <a:latin typeface="Arial" charset="0"/>
                  </a:rPr>
                  <a:t>A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13" name="Rectangle 45"/>
              <p:cNvSpPr>
                <a:spLocks noChangeArrowheads="1"/>
              </p:cNvSpPr>
              <p:nvPr/>
            </p:nvSpPr>
            <p:spPr bwMode="auto">
              <a:xfrm>
                <a:off x="3744060" y="6300429"/>
                <a:ext cx="713448" cy="912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NZ" dirty="0" smtClean="0">
                    <a:latin typeface="Arial" charset="0"/>
                  </a:rPr>
                  <a:t>B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14" name="Rectangle 46"/>
              <p:cNvSpPr>
                <a:spLocks noChangeArrowheads="1"/>
              </p:cNvSpPr>
              <p:nvPr/>
            </p:nvSpPr>
            <p:spPr bwMode="auto">
              <a:xfrm>
                <a:off x="5911872" y="4594285"/>
                <a:ext cx="689596" cy="912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NZ" dirty="0" smtClean="0">
                    <a:latin typeface="Arial" charset="0"/>
                  </a:rPr>
                  <a:t>C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15" name="Rectangle 47"/>
              <p:cNvSpPr>
                <a:spLocks noChangeArrowheads="1"/>
              </p:cNvSpPr>
              <p:nvPr/>
            </p:nvSpPr>
            <p:spPr bwMode="auto">
              <a:xfrm>
                <a:off x="6189534" y="6492163"/>
                <a:ext cx="713550" cy="912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NZ" dirty="0" smtClean="0">
                    <a:latin typeface="Arial" charset="0"/>
                  </a:rPr>
                  <a:t>D</a:t>
                </a:r>
                <a:endParaRPr lang="en-NZ" dirty="0">
                  <a:latin typeface="Arial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5514201" y="1779194"/>
              <a:ext cx="1448488" cy="1151574"/>
              <a:chOff x="3553561" y="4594285"/>
              <a:chExt cx="3349523" cy="2846542"/>
            </a:xfrm>
          </p:grpSpPr>
          <p:sp>
            <p:nvSpPr>
              <p:cNvPr id="23" name="Line 39"/>
              <p:cNvSpPr>
                <a:spLocks noChangeShapeType="1"/>
              </p:cNvSpPr>
              <p:nvPr/>
            </p:nvSpPr>
            <p:spPr bwMode="auto">
              <a:xfrm>
                <a:off x="4220938" y="5375362"/>
                <a:ext cx="638348" cy="3603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40"/>
              <p:cNvSpPr>
                <a:spLocks noChangeShapeType="1"/>
              </p:cNvSpPr>
              <p:nvPr/>
            </p:nvSpPr>
            <p:spPr bwMode="auto">
              <a:xfrm flipH="1">
                <a:off x="4220938" y="5735723"/>
                <a:ext cx="638343" cy="946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auto">
              <a:xfrm>
                <a:off x="5364111" y="5735723"/>
                <a:ext cx="825423" cy="9469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auto">
              <a:xfrm>
                <a:off x="4859285" y="5735724"/>
                <a:ext cx="5048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43"/>
              <p:cNvSpPr>
                <a:spLocks noChangeShapeType="1"/>
              </p:cNvSpPr>
              <p:nvPr/>
            </p:nvSpPr>
            <p:spPr bwMode="auto">
              <a:xfrm flipV="1">
                <a:off x="5364113" y="5375359"/>
                <a:ext cx="380783" cy="3603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Rectangle 44"/>
              <p:cNvSpPr>
                <a:spLocks noChangeArrowheads="1"/>
              </p:cNvSpPr>
              <p:nvPr/>
            </p:nvSpPr>
            <p:spPr bwMode="auto">
              <a:xfrm>
                <a:off x="3553561" y="4675281"/>
                <a:ext cx="669140" cy="912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NZ" dirty="0" smtClean="0">
                    <a:latin typeface="Arial" charset="0"/>
                  </a:rPr>
                  <a:t>A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29" name="Rectangle 45"/>
              <p:cNvSpPr>
                <a:spLocks noChangeArrowheads="1"/>
              </p:cNvSpPr>
              <p:nvPr/>
            </p:nvSpPr>
            <p:spPr bwMode="auto">
              <a:xfrm>
                <a:off x="3642600" y="6527886"/>
                <a:ext cx="713448" cy="912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NZ" dirty="0" smtClean="0">
                    <a:latin typeface="Arial" charset="0"/>
                  </a:rPr>
                  <a:t>C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30" name="Rectangle 46"/>
              <p:cNvSpPr>
                <a:spLocks noChangeArrowheads="1"/>
              </p:cNvSpPr>
              <p:nvPr/>
            </p:nvSpPr>
            <p:spPr bwMode="auto">
              <a:xfrm>
                <a:off x="5911872" y="4594285"/>
                <a:ext cx="689596" cy="912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NZ" dirty="0" smtClean="0">
                    <a:latin typeface="Arial" charset="0"/>
                  </a:rPr>
                  <a:t>B</a:t>
                </a:r>
                <a:endParaRPr lang="en-NZ" dirty="0">
                  <a:latin typeface="Arial" charset="0"/>
                </a:endParaRPr>
              </a:p>
            </p:txBody>
          </p:sp>
          <p:sp>
            <p:nvSpPr>
              <p:cNvPr id="31" name="Rectangle 47"/>
              <p:cNvSpPr>
                <a:spLocks noChangeArrowheads="1"/>
              </p:cNvSpPr>
              <p:nvPr/>
            </p:nvSpPr>
            <p:spPr bwMode="auto">
              <a:xfrm>
                <a:off x="6189534" y="6492163"/>
                <a:ext cx="713550" cy="912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NZ" dirty="0" smtClean="0">
                    <a:latin typeface="Arial" charset="0"/>
                  </a:rPr>
                  <a:t>D</a:t>
                </a:r>
                <a:endParaRPr lang="en-NZ" dirty="0">
                  <a:latin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7081370" y="1886916"/>
              <a:ext cx="45660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37227" y="2838750"/>
              <a:ext cx="74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tree 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89483" y="2820031"/>
              <a:ext cx="741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tree 2</a:t>
              </a:r>
              <a:endParaRPr lang="en-US" dirty="0"/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452615"/>
              </p:ext>
            </p:extLst>
          </p:nvPr>
        </p:nvGraphicFramePr>
        <p:xfrm>
          <a:off x="248978" y="1945019"/>
          <a:ext cx="2511084" cy="1644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771"/>
                <a:gridCol w="627771"/>
                <a:gridCol w="627771"/>
                <a:gridCol w="627771"/>
              </a:tblGrid>
              <a:tr h="4111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97825" y="1560610"/>
            <a:ext cx="41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/>
              <a:t>d</a:t>
            </a:r>
            <a:r>
              <a:rPr lang="en-US" i="1" baseline="-25000" dirty="0" err="1" smtClean="0"/>
              <a:t>ij</a:t>
            </a:r>
            <a:endParaRPr lang="en-US" i="1" baseline="-25000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354827" y="4373594"/>
            <a:ext cx="8548914" cy="2302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1) Given the distance matrix data, a tree is assumed and a new distance matrix is determined based on the tree</a:t>
            </a:r>
          </a:p>
          <a:p>
            <a:pPr marL="0" indent="0">
              <a:buFont typeface="Arial"/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2) Determine Q values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3) Repeat 1 and 2 for all the possible trees</a:t>
            </a:r>
          </a:p>
          <a:p>
            <a:pPr marL="0" indent="0">
              <a:buFont typeface="Arial"/>
              <a:buNone/>
            </a:pPr>
            <a:r>
              <a:rPr lang="en-US" dirty="0"/>
              <a:t>4</a:t>
            </a:r>
            <a:r>
              <a:rPr lang="en-US" dirty="0" smtClean="0"/>
              <a:t>) The tree with the smallest Q score is the least squares estimate of the true tree. 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59176"/>
              </p:ext>
            </p:extLst>
          </p:nvPr>
        </p:nvGraphicFramePr>
        <p:xfrm>
          <a:off x="6871423" y="2683281"/>
          <a:ext cx="1692036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009"/>
                <a:gridCol w="423009"/>
                <a:gridCol w="423009"/>
                <a:gridCol w="423009"/>
              </a:tblGrid>
              <a:tr h="30253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25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582692" y="855229"/>
            <a:ext cx="2533536" cy="2222229"/>
            <a:chOff x="6582692" y="855229"/>
            <a:chExt cx="2533536" cy="2222229"/>
          </a:xfrm>
        </p:grpSpPr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6962733" y="1384237"/>
              <a:ext cx="360362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 flipH="1">
              <a:off x="6819858" y="1744599"/>
              <a:ext cx="503237" cy="792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7827920" y="1744599"/>
              <a:ext cx="1008063" cy="1152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7323095" y="1744599"/>
              <a:ext cx="5048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 flipV="1">
              <a:off x="7827920" y="1096899"/>
              <a:ext cx="647700" cy="647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6684380" y="1126546"/>
              <a:ext cx="35137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NZ" dirty="0" smtClean="0">
                  <a:latin typeface="Arial" charset="0"/>
                </a:rPr>
                <a:t>A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6582692" y="2460746"/>
              <a:ext cx="3386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NZ" dirty="0" smtClean="0">
                  <a:latin typeface="Arial" charset="0"/>
                </a:rPr>
                <a:t>B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8413496" y="855229"/>
              <a:ext cx="3513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NZ" dirty="0" smtClean="0">
                  <a:latin typeface="Arial" charset="0"/>
                </a:rPr>
                <a:t>C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8764862" y="2708126"/>
              <a:ext cx="3513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NZ" dirty="0" smtClean="0">
                  <a:latin typeface="Arial" charset="0"/>
                </a:rPr>
                <a:t>D</a:t>
              </a:r>
              <a:endParaRPr lang="en-NZ" dirty="0">
                <a:latin typeface="Arial" charset="0"/>
              </a:endParaRPr>
            </a:p>
          </p:txBody>
        </p:sp>
        <p:sp>
          <p:nvSpPr>
            <p:cNvPr id="51" name="Text Box 48"/>
            <p:cNvSpPr txBox="1">
              <a:spLocks noChangeArrowheads="1"/>
            </p:cNvSpPr>
            <p:nvPr/>
          </p:nvSpPr>
          <p:spPr bwMode="auto">
            <a:xfrm>
              <a:off x="7042660" y="1297408"/>
              <a:ext cx="279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1400" dirty="0">
                  <a:latin typeface="Arial" charset="0"/>
                </a:rPr>
                <a:t>1</a:t>
              </a:r>
            </a:p>
          </p:txBody>
        </p:sp>
        <p:sp>
          <p:nvSpPr>
            <p:cNvPr id="52" name="Text Box 49"/>
            <p:cNvSpPr txBox="1">
              <a:spLocks noChangeArrowheads="1"/>
            </p:cNvSpPr>
            <p:nvPr/>
          </p:nvSpPr>
          <p:spPr bwMode="auto">
            <a:xfrm>
              <a:off x="7396120" y="1457262"/>
              <a:ext cx="3063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NZ" sz="1400">
                  <a:latin typeface="Arial" charset="0"/>
                </a:rPr>
                <a:t>1</a:t>
              </a:r>
            </a:p>
          </p:txBody>
        </p:sp>
        <p:sp>
          <p:nvSpPr>
            <p:cNvPr id="53" name="Text Box 50"/>
            <p:cNvSpPr txBox="1">
              <a:spLocks noChangeArrowheads="1"/>
            </p:cNvSpPr>
            <p:nvPr/>
          </p:nvSpPr>
          <p:spPr bwMode="auto">
            <a:xfrm>
              <a:off x="7899358" y="1216997"/>
              <a:ext cx="279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1400">
                  <a:latin typeface="Arial" charset="0"/>
                </a:rPr>
                <a:t>2</a:t>
              </a:r>
            </a:p>
          </p:txBody>
        </p:sp>
        <p:sp>
          <p:nvSpPr>
            <p:cNvPr id="54" name="Text Box 51"/>
            <p:cNvSpPr txBox="1">
              <a:spLocks noChangeArrowheads="1"/>
            </p:cNvSpPr>
            <p:nvPr/>
          </p:nvSpPr>
          <p:spPr bwMode="auto">
            <a:xfrm>
              <a:off x="7043695" y="2031937"/>
              <a:ext cx="279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1400">
                  <a:latin typeface="Arial" charset="0"/>
                </a:rPr>
                <a:t>2</a:t>
              </a:r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8229695" y="2038839"/>
              <a:ext cx="279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00CCFF">
                          <a:gamma/>
                          <a:shade val="46275"/>
                          <a:invGamma/>
                        </a:srgbClr>
                      </a:gs>
                      <a:gs pos="50000">
                        <a:srgbClr val="00CCFF"/>
                      </a:gs>
                      <a:gs pos="100000">
                        <a:srgbClr val="00CCFF">
                          <a:gamma/>
                          <a:shade val="46275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NZ" sz="1400" dirty="0">
                  <a:latin typeface="Arial" charset="0"/>
                </a:rPr>
                <a:t>4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212966" y="3940974"/>
            <a:ext cx="966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8000"/>
                </a:solidFill>
              </a:rPr>
              <a:t>Q</a:t>
            </a:r>
            <a:r>
              <a:rPr lang="en-US" sz="2800" dirty="0" smtClean="0">
                <a:solidFill>
                  <a:srgbClr val="008000"/>
                </a:solidFill>
              </a:rPr>
              <a:t> = 2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73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method –minimum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820"/>
            <a:ext cx="8229600" cy="1658291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minimum evolution</a:t>
            </a:r>
          </a:p>
          <a:p>
            <a:pPr marL="0" indent="0">
              <a:buNone/>
            </a:pPr>
            <a:r>
              <a:rPr lang="en-US" dirty="0"/>
              <a:t>uses the tree length (which is the sum of branch lengths) instead of Q for tree </a:t>
            </a:r>
            <a:r>
              <a:rPr lang="en-US" dirty="0" smtClean="0"/>
              <a:t>selection. </a:t>
            </a:r>
            <a:r>
              <a:rPr lang="en-US" dirty="0"/>
              <a:t>Under </a:t>
            </a:r>
            <a:r>
              <a:rPr lang="en-US" b="1" dirty="0"/>
              <a:t>the minimum evolution criterion</a:t>
            </a:r>
            <a:r>
              <a:rPr lang="en-US" dirty="0"/>
              <a:t>, shorter trees are more likely to be correct than longer trees are.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6832" y="3388497"/>
            <a:ext cx="25535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sum of </a:t>
            </a:r>
            <a:r>
              <a:rPr lang="en-US" sz="3200" i="1" dirty="0" err="1"/>
              <a:t>d</a:t>
            </a:r>
            <a:r>
              <a:rPr lang="en-US" sz="3200" i="1" baseline="-25000" dirty="0" err="1"/>
              <a:t>ij</a:t>
            </a:r>
            <a:r>
              <a:rPr lang="en-US" sz="3200" dirty="0"/>
              <a:t>(hat)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06447"/>
              </p:ext>
            </p:extLst>
          </p:nvPr>
        </p:nvGraphicFramePr>
        <p:xfrm>
          <a:off x="582807" y="4307270"/>
          <a:ext cx="2511084" cy="1644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771"/>
                <a:gridCol w="627771"/>
                <a:gridCol w="627771"/>
                <a:gridCol w="627771"/>
              </a:tblGrid>
              <a:tr h="4111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18653"/>
              </p:ext>
            </p:extLst>
          </p:nvPr>
        </p:nvGraphicFramePr>
        <p:xfrm>
          <a:off x="3820610" y="4307270"/>
          <a:ext cx="2511084" cy="1644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771"/>
                <a:gridCol w="627771"/>
                <a:gridCol w="627771"/>
                <a:gridCol w="627771"/>
              </a:tblGrid>
              <a:tr h="411177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17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2807" y="5997595"/>
            <a:ext cx="2618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+ 4 + 6 + 5 + 7 + 6 = </a:t>
            </a:r>
            <a:r>
              <a:rPr lang="en-US" sz="3200" dirty="0" smtClean="0">
                <a:solidFill>
                  <a:srgbClr val="FF0000"/>
                </a:solidFill>
              </a:rPr>
              <a:t>31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76361" y="5997595"/>
            <a:ext cx="261862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+ 4 + 5 + 5 + 6 + 5 = </a:t>
            </a:r>
            <a:r>
              <a:rPr lang="en-US" sz="3200" dirty="0" smtClean="0">
                <a:solidFill>
                  <a:srgbClr val="FF0000"/>
                </a:solidFill>
              </a:rPr>
              <a:t>28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4333" y="6053658"/>
            <a:ext cx="36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089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Distance-based method – neighbor joining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35" y="1552783"/>
            <a:ext cx="8581648" cy="2329788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neighbor joining </a:t>
            </a:r>
            <a:r>
              <a:rPr lang="en-US" dirty="0" smtClean="0"/>
              <a:t>(the most popular algorithm)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- Find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 pair of leaves that are close to each other but far from other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leaves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/>
              <a:t>The algorithm operates </a:t>
            </a:r>
            <a:r>
              <a:rPr lang="en-US" sz="2000" dirty="0"/>
              <a:t>by starting with a star tree and successively choosing a pair of taxa to join together (based on the taxon distances), until a fully resolved tree is </a:t>
            </a:r>
            <a:r>
              <a:rPr lang="en-US" sz="2000" dirty="0" smtClean="0"/>
              <a:t>obtained.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586943" y="4413574"/>
            <a:ext cx="822816" cy="1088534"/>
            <a:chOff x="626441" y="3719171"/>
            <a:chExt cx="822816" cy="1088534"/>
          </a:xfrm>
        </p:grpSpPr>
        <p:sp>
          <p:nvSpPr>
            <p:cNvPr id="95" name="Oval 94"/>
            <p:cNvSpPr/>
            <p:nvPr/>
          </p:nvSpPr>
          <p:spPr>
            <a:xfrm>
              <a:off x="977288" y="4197469"/>
              <a:ext cx="131945" cy="131945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043260" y="3719171"/>
              <a:ext cx="0" cy="47829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043260" y="4329408"/>
              <a:ext cx="0" cy="47829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flipH="1">
              <a:off x="1109233" y="3916772"/>
              <a:ext cx="340024" cy="313685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26441" y="3916772"/>
              <a:ext cx="350847" cy="313687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 flipV="1">
              <a:off x="1106997" y="4304675"/>
              <a:ext cx="342260" cy="263564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626441" y="4312593"/>
              <a:ext cx="359094" cy="255646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1483982" y="4413574"/>
            <a:ext cx="1341368" cy="1088534"/>
            <a:chOff x="1456200" y="3918896"/>
            <a:chExt cx="1341368" cy="10885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1710848" y="3918896"/>
              <a:ext cx="1086720" cy="1088534"/>
              <a:chOff x="2172610" y="3801307"/>
              <a:chExt cx="1086720" cy="1088534"/>
            </a:xfrm>
          </p:grpSpPr>
          <p:sp>
            <p:nvSpPr>
              <p:cNvPr id="118" name="Oval 117"/>
              <p:cNvSpPr/>
              <p:nvPr/>
            </p:nvSpPr>
            <p:spPr>
              <a:xfrm>
                <a:off x="2787361" y="4279605"/>
                <a:ext cx="131945" cy="13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/>
              <p:cNvCxnSpPr/>
              <p:nvPr/>
            </p:nvCxnSpPr>
            <p:spPr>
              <a:xfrm>
                <a:off x="2853333" y="3801307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2853333" y="4411544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>
                <a:off x="2919306" y="3998908"/>
                <a:ext cx="340024" cy="313685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2172610" y="3998908"/>
                <a:ext cx="350847" cy="31368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 flipH="1" flipV="1">
                <a:off x="2917070" y="4386811"/>
                <a:ext cx="342260" cy="26356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172610" y="4394729"/>
                <a:ext cx="359094" cy="25564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/>
              <p:cNvSpPr/>
              <p:nvPr/>
            </p:nvSpPr>
            <p:spPr>
              <a:xfrm>
                <a:off x="2498719" y="4279611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6" name="Straight Connector 125"/>
              <p:cNvCxnSpPr/>
              <p:nvPr/>
            </p:nvCxnSpPr>
            <p:spPr>
              <a:xfrm flipH="1">
                <a:off x="2630664" y="4353817"/>
                <a:ext cx="156873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Straight Arrow Connector 116"/>
            <p:cNvCxnSpPr/>
            <p:nvPr/>
          </p:nvCxnSpPr>
          <p:spPr>
            <a:xfrm>
              <a:off x="1456200" y="4467289"/>
              <a:ext cx="25545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2921565" y="4211523"/>
            <a:ext cx="1575033" cy="1278215"/>
            <a:chOff x="2893783" y="3716845"/>
            <a:chExt cx="1575033" cy="1278215"/>
          </a:xfrm>
        </p:grpSpPr>
        <p:grpSp>
          <p:nvGrpSpPr>
            <p:cNvPr id="128" name="Group 127"/>
            <p:cNvGrpSpPr/>
            <p:nvPr/>
          </p:nvGrpSpPr>
          <p:grpSpPr>
            <a:xfrm>
              <a:off x="3126439" y="3716845"/>
              <a:ext cx="1342377" cy="1278215"/>
              <a:chOff x="3801245" y="3603708"/>
              <a:chExt cx="1342377" cy="1278215"/>
            </a:xfrm>
          </p:grpSpPr>
          <p:sp>
            <p:nvSpPr>
              <p:cNvPr id="130" name="Oval 129"/>
              <p:cNvSpPr/>
              <p:nvPr/>
            </p:nvSpPr>
            <p:spPr>
              <a:xfrm>
                <a:off x="4415996" y="4271687"/>
                <a:ext cx="131945" cy="13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1" name="Straight Connector 130"/>
              <p:cNvCxnSpPr/>
              <p:nvPr/>
            </p:nvCxnSpPr>
            <p:spPr>
              <a:xfrm>
                <a:off x="4737625" y="3603708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4481968" y="4403626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4803598" y="3801309"/>
                <a:ext cx="340024" cy="313685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801245" y="3990990"/>
                <a:ext cx="350847" cy="31368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H="1" flipV="1">
                <a:off x="4545705" y="4378893"/>
                <a:ext cx="342260" cy="26356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3801245" y="4386811"/>
                <a:ext cx="359094" cy="25564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/>
              <p:cNvSpPr/>
              <p:nvPr/>
            </p:nvSpPr>
            <p:spPr>
              <a:xfrm>
                <a:off x="4127354" y="4271693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/>
              <p:cNvCxnSpPr/>
              <p:nvPr/>
            </p:nvCxnSpPr>
            <p:spPr>
              <a:xfrm flipH="1">
                <a:off x="4259299" y="4345899"/>
                <a:ext cx="156873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/>
              <p:nvPr/>
            </p:nvSpPr>
            <p:spPr>
              <a:xfrm>
                <a:off x="4688147" y="4073770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/>
              <p:cNvCxnSpPr>
                <a:stCxn id="139" idx="3"/>
                <a:endCxn id="130" idx="7"/>
              </p:cNvCxnSpPr>
              <p:nvPr/>
            </p:nvCxnSpPr>
            <p:spPr>
              <a:xfrm flipH="1">
                <a:off x="4528618" y="4186392"/>
                <a:ext cx="178852" cy="104618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9" name="Straight Arrow Connector 128"/>
            <p:cNvCxnSpPr/>
            <p:nvPr/>
          </p:nvCxnSpPr>
          <p:spPr>
            <a:xfrm>
              <a:off x="2893783" y="4467289"/>
              <a:ext cx="25545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4507594" y="4228017"/>
            <a:ext cx="1957144" cy="1278215"/>
            <a:chOff x="4479812" y="3733339"/>
            <a:chExt cx="1957144" cy="1278215"/>
          </a:xfrm>
        </p:grpSpPr>
        <p:grpSp>
          <p:nvGrpSpPr>
            <p:cNvPr id="142" name="Group 141"/>
            <p:cNvGrpSpPr/>
            <p:nvPr/>
          </p:nvGrpSpPr>
          <p:grpSpPr>
            <a:xfrm>
              <a:off x="4797687" y="3733339"/>
              <a:ext cx="1639269" cy="1278215"/>
              <a:chOff x="5677294" y="3708095"/>
              <a:chExt cx="1639269" cy="127821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6292045" y="4376074"/>
                <a:ext cx="131945" cy="13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>
                <a:off x="6910566" y="3708095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6358017" y="4508013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6976539" y="3905696"/>
                <a:ext cx="340024" cy="313685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5677294" y="4095377"/>
                <a:ext cx="350847" cy="31368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H="1" flipV="1">
                <a:off x="6718646" y="4483280"/>
                <a:ext cx="342260" cy="26356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5677294" y="4491198"/>
                <a:ext cx="359094" cy="25564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/>
              <p:cNvSpPr/>
              <p:nvPr/>
            </p:nvSpPr>
            <p:spPr>
              <a:xfrm>
                <a:off x="6003403" y="4376080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2" name="Straight Connector 151"/>
              <p:cNvCxnSpPr/>
              <p:nvPr/>
            </p:nvCxnSpPr>
            <p:spPr>
              <a:xfrm flipH="1">
                <a:off x="6135348" y="4450286"/>
                <a:ext cx="156873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>
                <a:off x="6861088" y="4178157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4" name="Straight Connector 153"/>
              <p:cNvCxnSpPr>
                <a:stCxn id="153" idx="3"/>
              </p:cNvCxnSpPr>
              <p:nvPr/>
            </p:nvCxnSpPr>
            <p:spPr>
              <a:xfrm flipH="1">
                <a:off x="6701559" y="4290779"/>
                <a:ext cx="178852" cy="104618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Oval 154"/>
              <p:cNvSpPr/>
              <p:nvPr/>
            </p:nvSpPr>
            <p:spPr>
              <a:xfrm>
                <a:off x="6586701" y="4376068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 flipH="1">
                <a:off x="6423990" y="4450286"/>
                <a:ext cx="156873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Straight Arrow Connector 142"/>
            <p:cNvCxnSpPr/>
            <p:nvPr/>
          </p:nvCxnSpPr>
          <p:spPr>
            <a:xfrm>
              <a:off x="4479812" y="4467289"/>
              <a:ext cx="25545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6464738" y="4195029"/>
            <a:ext cx="2182564" cy="1459649"/>
            <a:chOff x="6436956" y="3700351"/>
            <a:chExt cx="2182564" cy="1459649"/>
          </a:xfrm>
        </p:grpSpPr>
        <p:grpSp>
          <p:nvGrpSpPr>
            <p:cNvPr id="158" name="Group 157"/>
            <p:cNvGrpSpPr/>
            <p:nvPr/>
          </p:nvGrpSpPr>
          <p:grpSpPr>
            <a:xfrm>
              <a:off x="6765829" y="3700351"/>
              <a:ext cx="1853691" cy="1459649"/>
              <a:chOff x="5451696" y="5328373"/>
              <a:chExt cx="1853691" cy="1459649"/>
            </a:xfrm>
          </p:grpSpPr>
          <p:sp>
            <p:nvSpPr>
              <p:cNvPr id="160" name="Oval 159"/>
              <p:cNvSpPr/>
              <p:nvPr/>
            </p:nvSpPr>
            <p:spPr>
              <a:xfrm>
                <a:off x="6280869" y="5996352"/>
                <a:ext cx="131945" cy="13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1" name="Straight Connector 160"/>
              <p:cNvCxnSpPr/>
              <p:nvPr/>
            </p:nvCxnSpPr>
            <p:spPr>
              <a:xfrm>
                <a:off x="6899390" y="5328373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132419" y="6309725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 flipH="1">
                <a:off x="6965363" y="5525974"/>
                <a:ext cx="340024" cy="313685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451696" y="5897089"/>
                <a:ext cx="350847" cy="31368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flipH="1" flipV="1">
                <a:off x="6707470" y="6103558"/>
                <a:ext cx="342260" cy="26356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V="1">
                <a:off x="5451696" y="6292910"/>
                <a:ext cx="359094" cy="25564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/>
              <p:cNvSpPr/>
              <p:nvPr/>
            </p:nvSpPr>
            <p:spPr>
              <a:xfrm>
                <a:off x="5777805" y="6177792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/>
              <p:cNvCxnSpPr/>
              <p:nvPr/>
            </p:nvCxnSpPr>
            <p:spPr>
              <a:xfrm flipH="1">
                <a:off x="5909750" y="6251998"/>
                <a:ext cx="156873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6849912" y="5798435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/>
              <p:cNvCxnSpPr>
                <a:stCxn id="169" idx="3"/>
              </p:cNvCxnSpPr>
              <p:nvPr/>
            </p:nvCxnSpPr>
            <p:spPr>
              <a:xfrm flipH="1">
                <a:off x="6690383" y="5911057"/>
                <a:ext cx="178852" cy="104618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Oval 170"/>
              <p:cNvSpPr/>
              <p:nvPr/>
            </p:nvSpPr>
            <p:spPr>
              <a:xfrm>
                <a:off x="6575525" y="5996346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 flipH="1">
                <a:off x="6412814" y="6070564"/>
                <a:ext cx="156873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Oval 172"/>
              <p:cNvSpPr/>
              <p:nvPr/>
            </p:nvSpPr>
            <p:spPr>
              <a:xfrm>
                <a:off x="6069375" y="6191125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4" name="Straight Connector 173"/>
              <p:cNvCxnSpPr>
                <a:stCxn id="160" idx="3"/>
                <a:endCxn id="173" idx="7"/>
              </p:cNvCxnSpPr>
              <p:nvPr/>
            </p:nvCxnSpPr>
            <p:spPr>
              <a:xfrm flipH="1">
                <a:off x="6181997" y="6108974"/>
                <a:ext cx="118195" cy="10147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9" name="Straight Arrow Connector 158"/>
            <p:cNvCxnSpPr/>
            <p:nvPr/>
          </p:nvCxnSpPr>
          <p:spPr>
            <a:xfrm>
              <a:off x="6436956" y="4459042"/>
              <a:ext cx="25545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5148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9415"/>
          </a:xfrm>
        </p:spPr>
        <p:txBody>
          <a:bodyPr/>
          <a:lstStyle/>
          <a:p>
            <a:r>
              <a:rPr lang="en-US" dirty="0"/>
              <a:t>neighbor </a:t>
            </a:r>
            <a:r>
              <a:rPr lang="en-US" dirty="0" smtClean="0"/>
              <a:t>joining (NJ) procedure -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92" y="3455182"/>
            <a:ext cx="8229600" cy="16546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Based on the current distance matrix calculate the matrix </a:t>
            </a:r>
            <a:r>
              <a:rPr lang="en-US" dirty="0" smtClean="0"/>
              <a:t>Q.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the pair of distinct taxa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 smtClean="0"/>
              <a:t>j</a:t>
            </a:r>
            <a:r>
              <a:rPr lang="en-US" dirty="0" smtClean="0"/>
              <a:t> </a:t>
            </a:r>
            <a:r>
              <a:rPr lang="en-US" dirty="0"/>
              <a:t>for which </a:t>
            </a:r>
            <a:r>
              <a:rPr lang="en-US" i="1" dirty="0" err="1" smtClean="0"/>
              <a:t>Q</a:t>
            </a:r>
            <a:r>
              <a:rPr lang="en-US" i="1" baseline="-25000" dirty="0" err="1" smtClean="0"/>
              <a:t>i</a:t>
            </a:r>
            <a:r>
              <a:rPr lang="en-US" i="1" baseline="-25000" dirty="0" err="1"/>
              <a:t>,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/>
              <a:t>has </a:t>
            </a:r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lowest</a:t>
            </a:r>
            <a:r>
              <a:rPr lang="en-US" dirty="0"/>
              <a:t> value. These taxa are joined to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 newly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node </a:t>
            </a:r>
            <a:r>
              <a:rPr lang="en-US" dirty="0" smtClean="0"/>
              <a:t>(e.g., AB), </a:t>
            </a:r>
            <a:r>
              <a:rPr lang="en-US" dirty="0"/>
              <a:t>which is connected to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the central node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4464" y="964053"/>
            <a:ext cx="164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Distance matrix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671" y="1054941"/>
            <a:ext cx="3539671" cy="4314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86743" y="1636172"/>
            <a:ext cx="37282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Q</a:t>
            </a:r>
            <a:r>
              <a:rPr lang="en-US" sz="1600" baseline="-25000" dirty="0" smtClean="0"/>
              <a:t>AB</a:t>
            </a:r>
            <a:r>
              <a:rPr lang="en-US" sz="1600" dirty="0" smtClean="0"/>
              <a:t> = (4-2)*2 - (2 + 4 + 6) - (2 + 3 + 7) = -20</a:t>
            </a:r>
          </a:p>
          <a:p>
            <a:r>
              <a:rPr lang="en-US" sz="1600" i="1" dirty="0" smtClean="0"/>
              <a:t>Q</a:t>
            </a:r>
            <a:r>
              <a:rPr lang="en-US" sz="1600" baseline="-25000" dirty="0" smtClean="0"/>
              <a:t>AC</a:t>
            </a:r>
            <a:r>
              <a:rPr lang="en-US" sz="1600" dirty="0" smtClean="0"/>
              <a:t> </a:t>
            </a:r>
            <a:r>
              <a:rPr lang="en-US" sz="1600" dirty="0"/>
              <a:t>= (4-2)</a:t>
            </a:r>
            <a:r>
              <a:rPr lang="en-US" sz="1600" dirty="0" smtClean="0"/>
              <a:t>*4 - (2+ 4 + 6) - (4 + 3 + 9) = -20</a:t>
            </a:r>
          </a:p>
          <a:p>
            <a:r>
              <a:rPr lang="en-US" sz="1600" i="1" dirty="0" smtClean="0"/>
              <a:t>Q</a:t>
            </a:r>
            <a:r>
              <a:rPr lang="en-US" sz="1600" baseline="-25000" dirty="0" smtClean="0"/>
              <a:t>AD</a:t>
            </a:r>
            <a:r>
              <a:rPr lang="en-US" sz="1600" dirty="0" smtClean="0"/>
              <a:t> = (4-2)*6 - (2 + 4 + 6) - (6 + 7 + 9) = -22</a:t>
            </a:r>
          </a:p>
          <a:p>
            <a:r>
              <a:rPr lang="en-US" sz="1600" i="1" dirty="0" smtClean="0"/>
              <a:t>Q</a:t>
            </a:r>
            <a:r>
              <a:rPr lang="en-US" sz="1600" baseline="-25000" dirty="0" smtClean="0"/>
              <a:t>BC</a:t>
            </a:r>
            <a:r>
              <a:rPr lang="en-US" sz="1600" dirty="0" smtClean="0"/>
              <a:t> = (4-2)*3 - (2 + 3 + 7) - (4 + 3 + 9) = -20</a:t>
            </a:r>
          </a:p>
          <a:p>
            <a:r>
              <a:rPr lang="en-US" sz="1600" i="1" dirty="0" smtClean="0"/>
              <a:t>Q</a:t>
            </a:r>
            <a:r>
              <a:rPr lang="en-US" sz="1600" baseline="-25000" dirty="0" smtClean="0"/>
              <a:t>BD</a:t>
            </a:r>
            <a:r>
              <a:rPr lang="en-US" sz="1600" dirty="0" smtClean="0"/>
              <a:t> </a:t>
            </a:r>
            <a:r>
              <a:rPr lang="en-US" sz="1600" dirty="0"/>
              <a:t>= (4-2)</a:t>
            </a:r>
            <a:r>
              <a:rPr lang="en-US" sz="1600" dirty="0" smtClean="0"/>
              <a:t>*7 - (2 </a:t>
            </a:r>
            <a:r>
              <a:rPr lang="en-US" sz="1600" dirty="0"/>
              <a:t>+ </a:t>
            </a:r>
            <a:r>
              <a:rPr lang="en-US" sz="1600" dirty="0" smtClean="0"/>
              <a:t>3 </a:t>
            </a:r>
            <a:r>
              <a:rPr lang="en-US" sz="1600" dirty="0"/>
              <a:t>+ 7) </a:t>
            </a:r>
            <a:r>
              <a:rPr lang="en-US" sz="1600" dirty="0" smtClean="0"/>
              <a:t>- (</a:t>
            </a:r>
            <a:r>
              <a:rPr lang="en-US" sz="1600" dirty="0"/>
              <a:t>6 + 7 + </a:t>
            </a:r>
            <a:r>
              <a:rPr lang="en-US" sz="1600" dirty="0" smtClean="0"/>
              <a:t>9) </a:t>
            </a:r>
            <a:r>
              <a:rPr lang="en-US" sz="1600" dirty="0"/>
              <a:t>= </a:t>
            </a:r>
            <a:r>
              <a:rPr lang="en-US" sz="1600" dirty="0" smtClean="0"/>
              <a:t>-20</a:t>
            </a:r>
            <a:endParaRPr lang="en-US" sz="1600" dirty="0"/>
          </a:p>
          <a:p>
            <a:r>
              <a:rPr lang="en-US" sz="1600" i="1" dirty="0" smtClean="0"/>
              <a:t>Q</a:t>
            </a:r>
            <a:r>
              <a:rPr lang="en-US" sz="1600" baseline="-25000" dirty="0" smtClean="0"/>
              <a:t>CD</a:t>
            </a:r>
            <a:r>
              <a:rPr lang="en-US" sz="1600" dirty="0" smtClean="0"/>
              <a:t> </a:t>
            </a:r>
            <a:r>
              <a:rPr lang="en-US" sz="1600" dirty="0"/>
              <a:t>= (4-2)</a:t>
            </a:r>
            <a:r>
              <a:rPr lang="en-US" sz="1600" dirty="0" smtClean="0"/>
              <a:t>*9 - (</a:t>
            </a:r>
            <a:r>
              <a:rPr lang="en-US" sz="1600" dirty="0"/>
              <a:t>4 + </a:t>
            </a:r>
            <a:r>
              <a:rPr lang="en-US" sz="1600" dirty="0" smtClean="0"/>
              <a:t>3 </a:t>
            </a:r>
            <a:r>
              <a:rPr lang="en-US" sz="1600" dirty="0"/>
              <a:t>+ 6</a:t>
            </a:r>
            <a:r>
              <a:rPr lang="en-US" sz="1600" dirty="0" smtClean="0"/>
              <a:t>) - (</a:t>
            </a:r>
            <a:r>
              <a:rPr lang="en-US" sz="1600" dirty="0"/>
              <a:t>6 + 7 + 6</a:t>
            </a:r>
            <a:r>
              <a:rPr lang="en-US" sz="1600" dirty="0" smtClean="0"/>
              <a:t>) </a:t>
            </a:r>
            <a:r>
              <a:rPr lang="en-US" sz="1600" dirty="0"/>
              <a:t>= </a:t>
            </a:r>
            <a:r>
              <a:rPr lang="en-US" sz="1600" dirty="0" smtClean="0"/>
              <a:t>-14</a:t>
            </a:r>
            <a:endParaRPr lang="en-US" sz="16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29752"/>
              </p:ext>
            </p:extLst>
          </p:nvPr>
        </p:nvGraphicFramePr>
        <p:xfrm>
          <a:off x="6845722" y="1389721"/>
          <a:ext cx="2240220" cy="1934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044"/>
                <a:gridCol w="448044"/>
                <a:gridCol w="448044"/>
                <a:gridCol w="448044"/>
                <a:gridCol w="448044"/>
              </a:tblGrid>
              <a:tr h="38681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-20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-22</a:t>
                      </a:r>
                      <a:endParaRPr 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-14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68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45722" y="976742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 matrix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269400" y="5074948"/>
            <a:ext cx="1571631" cy="1723324"/>
            <a:chOff x="697769" y="5102556"/>
            <a:chExt cx="1571631" cy="1723324"/>
          </a:xfrm>
        </p:grpSpPr>
        <p:grpSp>
          <p:nvGrpSpPr>
            <p:cNvPr id="10" name="Group 9"/>
            <p:cNvGrpSpPr/>
            <p:nvPr/>
          </p:nvGrpSpPr>
          <p:grpSpPr>
            <a:xfrm>
              <a:off x="957942" y="5411556"/>
              <a:ext cx="1052286" cy="1088534"/>
              <a:chOff x="538658" y="3719171"/>
              <a:chExt cx="990387" cy="1088534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977288" y="4197469"/>
                <a:ext cx="131945" cy="13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043260" y="3719171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43260" y="4329408"/>
                <a:ext cx="0" cy="47829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1109233" y="4259485"/>
                <a:ext cx="419812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38658" y="4259485"/>
                <a:ext cx="439620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97769" y="5759947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333535" y="64565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56494" y="57599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37998" y="5102556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</p:grp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20904"/>
              </p:ext>
            </p:extLst>
          </p:nvPr>
        </p:nvGraphicFramePr>
        <p:xfrm>
          <a:off x="234464" y="1377032"/>
          <a:ext cx="208056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113"/>
                <a:gridCol w="416113"/>
                <a:gridCol w="416113"/>
                <a:gridCol w="416113"/>
                <a:gridCol w="416113"/>
              </a:tblGrid>
              <a:tr h="31303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0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0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0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0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9" name="Group 68"/>
          <p:cNvGrpSpPr/>
          <p:nvPr/>
        </p:nvGrpSpPr>
        <p:grpSpPr>
          <a:xfrm>
            <a:off x="4102919" y="5373130"/>
            <a:ext cx="2080204" cy="1126960"/>
            <a:chOff x="2531288" y="5371651"/>
            <a:chExt cx="2080204" cy="1126960"/>
          </a:xfrm>
        </p:grpSpPr>
        <p:grpSp>
          <p:nvGrpSpPr>
            <p:cNvPr id="36" name="Group 35"/>
            <p:cNvGrpSpPr/>
            <p:nvPr/>
          </p:nvGrpSpPr>
          <p:grpSpPr>
            <a:xfrm>
              <a:off x="2531288" y="5585071"/>
              <a:ext cx="1767298" cy="651467"/>
              <a:chOff x="1030270" y="4116497"/>
              <a:chExt cx="1767298" cy="65146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710848" y="4116497"/>
                <a:ext cx="1086720" cy="651467"/>
                <a:chOff x="2172610" y="3998908"/>
                <a:chExt cx="1086720" cy="651467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2787361" y="4279605"/>
                  <a:ext cx="131945" cy="131945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2919306" y="3998908"/>
                  <a:ext cx="340024" cy="313685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2172610" y="3998908"/>
                  <a:ext cx="350847" cy="313687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 flipV="1">
                  <a:off x="2917070" y="4386811"/>
                  <a:ext cx="342260" cy="263564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 flipV="1">
                  <a:off x="2172610" y="4394729"/>
                  <a:ext cx="359094" cy="255646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Oval 45"/>
                <p:cNvSpPr/>
                <p:nvPr/>
              </p:nvSpPr>
              <p:spPr>
                <a:xfrm>
                  <a:off x="2498719" y="4279611"/>
                  <a:ext cx="131945" cy="131945"/>
                </a:xfrm>
                <a:prstGeom prst="ellipse">
                  <a:avLst/>
                </a:prstGeom>
                <a:solidFill>
                  <a:srgbClr val="C3D69B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 flipH="1">
                  <a:off x="2630664" y="4353817"/>
                  <a:ext cx="156873" cy="0"/>
                </a:xfrm>
                <a:prstGeom prst="line">
                  <a:avLst/>
                </a:prstGeom>
                <a:ln>
                  <a:solidFill>
                    <a:schemeClr val="accent3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Arrow Connector 37"/>
              <p:cNvCxnSpPr/>
              <p:nvPr/>
            </p:nvCxnSpPr>
            <p:spPr>
              <a:xfrm>
                <a:off x="1030270" y="4466809"/>
                <a:ext cx="255455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2894444" y="5371651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04671" y="6129279"/>
              <a:ext cx="3266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98586" y="53716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298586" y="612927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424175" y="5520466"/>
              <a:ext cx="460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534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j-lt"/>
              </a:rPr>
              <a:t>Alignment-based SNP discovery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46" y="1312046"/>
            <a:ext cx="8229600" cy="4917989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General procedure</a:t>
            </a:r>
          </a:p>
          <a:p>
            <a:r>
              <a:rPr lang="en-US" dirty="0" smtClean="0"/>
              <a:t>Reads cleanup (adaptor, quality trimming, e.g., </a:t>
            </a:r>
            <a:r>
              <a:rPr lang="en-US" dirty="0" err="1" smtClean="0"/>
              <a:t>trimmomatic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Reads aligned to the reference genome with aligners</a:t>
            </a:r>
          </a:p>
          <a:p>
            <a:pPr marL="0" indent="0">
              <a:buNone/>
            </a:pPr>
            <a:r>
              <a:rPr lang="en-US" dirty="0" smtClean="0"/>
              <a:t>	1. BWA, Bowtie (DNA-</a:t>
            </a:r>
            <a:r>
              <a:rPr lang="en-US" dirty="0" err="1" smtClean="0"/>
              <a:t>Seq</a:t>
            </a:r>
            <a:r>
              <a:rPr lang="en-US" dirty="0" smtClean="0"/>
              <a:t> reads)</a:t>
            </a:r>
          </a:p>
          <a:p>
            <a:pPr marL="0" indent="0">
              <a:buNone/>
            </a:pPr>
            <a:r>
              <a:rPr lang="en-US" dirty="0" smtClean="0"/>
              <a:t>	2. GSNAP, </a:t>
            </a:r>
            <a:r>
              <a:rPr lang="en-US" dirty="0" err="1" smtClean="0"/>
              <a:t>Tophat</a:t>
            </a:r>
            <a:r>
              <a:rPr lang="en-US" dirty="0" smtClean="0"/>
              <a:t>, star (RNA-</a:t>
            </a:r>
            <a:r>
              <a:rPr lang="en-US" dirty="0" err="1" smtClean="0"/>
              <a:t>Seq</a:t>
            </a:r>
            <a:r>
              <a:rPr lang="en-US" dirty="0" smtClean="0"/>
              <a:t> reads)</a:t>
            </a:r>
          </a:p>
          <a:p>
            <a:r>
              <a:rPr lang="en-US" dirty="0" smtClean="0"/>
              <a:t>Post-alignment filtering and convert SAM (</a:t>
            </a:r>
            <a:r>
              <a:rPr lang="en-US" dirty="0"/>
              <a:t>alignment </a:t>
            </a:r>
            <a:r>
              <a:rPr lang="en-US" dirty="0" smtClean="0"/>
              <a:t>file) </a:t>
            </a:r>
            <a:r>
              <a:rPr lang="en-US" dirty="0"/>
              <a:t>to </a:t>
            </a:r>
            <a:r>
              <a:rPr lang="en-US" dirty="0" smtClean="0"/>
              <a:t>BAM (</a:t>
            </a:r>
            <a:r>
              <a:rPr lang="en-US" dirty="0" err="1" smtClean="0"/>
              <a:t>samtools</a:t>
            </a:r>
            <a:r>
              <a:rPr lang="en-US" dirty="0" smtClean="0"/>
              <a:t> or others)</a:t>
            </a:r>
          </a:p>
          <a:p>
            <a:r>
              <a:rPr lang="en-US" dirty="0" smtClean="0"/>
              <a:t>SNP calling with software</a:t>
            </a:r>
            <a:r>
              <a:rPr lang="en-US" dirty="0"/>
              <a:t> </a:t>
            </a:r>
            <a:r>
              <a:rPr lang="en-US" dirty="0" smtClean="0"/>
              <a:t>packages: </a:t>
            </a:r>
            <a:r>
              <a:rPr lang="en-US" dirty="0" err="1" smtClean="0"/>
              <a:t>Samtools</a:t>
            </a:r>
            <a:r>
              <a:rPr lang="en-US" dirty="0" smtClean="0"/>
              <a:t>, </a:t>
            </a:r>
            <a:r>
              <a:rPr lang="en-US" dirty="0" smtClean="0"/>
              <a:t>GATK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 smtClean="0"/>
              <a:t>population information or some criteria to filter SNP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946" y="267730"/>
            <a:ext cx="81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402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 joining (NJ) procedure -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18114"/>
            <a:ext cx="8229600" cy="2388735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Based on the current distance matrix calculate the matrix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Q.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Find the pair of distinct taxa </a:t>
            </a:r>
            <a:r>
              <a:rPr lang="en-US" i="1" dirty="0" err="1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for which </a:t>
            </a:r>
            <a:r>
              <a:rPr lang="en-US" i="1" dirty="0" err="1" smtClean="0">
                <a:solidFill>
                  <a:schemeClr val="bg1">
                    <a:lumMod val="75000"/>
                  </a:schemeClr>
                </a:solidFill>
              </a:rPr>
              <a:t>Q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baseline="-25000" dirty="0" err="1">
                <a:solidFill>
                  <a:schemeClr val="bg1">
                    <a:lumMod val="75000"/>
                  </a:schemeClr>
                </a:solidFill>
              </a:rPr>
              <a:t>,</a:t>
            </a:r>
            <a:r>
              <a:rPr lang="en-US" baseline="-25000" dirty="0" err="1" smtClean="0">
                <a:solidFill>
                  <a:schemeClr val="bg1">
                    <a:lumMod val="75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has its lowest value. These taxa are joined to a newly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node (AD),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which is connected to the central node. </a:t>
            </a:r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the distance from each of the taxa in the pair to this new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the distance from each of the taxa outside of this pair to the new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Repeat until resolving 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4464" y="964053"/>
            <a:ext cx="24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Updated distance matrix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13" y="2071684"/>
            <a:ext cx="3539671" cy="43145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84533"/>
              </p:ext>
            </p:extLst>
          </p:nvPr>
        </p:nvGraphicFramePr>
        <p:xfrm>
          <a:off x="457200" y="1664430"/>
          <a:ext cx="2034936" cy="1613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734"/>
                <a:gridCol w="508734"/>
                <a:gridCol w="508734"/>
                <a:gridCol w="508734"/>
              </a:tblGrid>
              <a:tr h="516693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790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33385"/>
            <a:ext cx="2051536" cy="26285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873548" y="5400738"/>
            <a:ext cx="1717048" cy="1126960"/>
            <a:chOff x="5572330" y="5320113"/>
            <a:chExt cx="1717048" cy="1126960"/>
          </a:xfrm>
        </p:grpSpPr>
        <p:grpSp>
          <p:nvGrpSpPr>
            <p:cNvPr id="20" name="Group 19"/>
            <p:cNvGrpSpPr/>
            <p:nvPr/>
          </p:nvGrpSpPr>
          <p:grpSpPr>
            <a:xfrm>
              <a:off x="5889752" y="5533533"/>
              <a:ext cx="1086720" cy="651467"/>
              <a:chOff x="2172610" y="3998908"/>
              <a:chExt cx="1086720" cy="651467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2787361" y="4279605"/>
                <a:ext cx="131945" cy="13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flipH="1">
                <a:off x="2919306" y="3998908"/>
                <a:ext cx="340024" cy="313685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2172610" y="3998908"/>
                <a:ext cx="350847" cy="313687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2917070" y="4386811"/>
                <a:ext cx="342260" cy="263564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172610" y="4394729"/>
                <a:ext cx="359094" cy="25564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2498719" y="4279611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2630664" y="4353817"/>
                <a:ext cx="156873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572330" y="5320113"/>
              <a:ext cx="1717048" cy="1126960"/>
              <a:chOff x="5572330" y="5320113"/>
              <a:chExt cx="1717048" cy="112696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572330" y="5320113"/>
                <a:ext cx="3182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582557" y="6077741"/>
                <a:ext cx="326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76472" y="532011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76472" y="607774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13045" y="5468959"/>
                <a:ext cx="460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AD</a:t>
                </a:r>
                <a:endParaRPr lang="en-US" dirty="0"/>
              </a:p>
            </p:txBody>
          </p:sp>
        </p:grpSp>
      </p:grpSp>
      <p:grpSp>
        <p:nvGrpSpPr>
          <p:cNvPr id="44" name="Group 43"/>
          <p:cNvGrpSpPr/>
          <p:nvPr/>
        </p:nvGrpSpPr>
        <p:grpSpPr>
          <a:xfrm>
            <a:off x="5941133" y="5614158"/>
            <a:ext cx="1928920" cy="888240"/>
            <a:chOff x="2487383" y="4077622"/>
            <a:chExt cx="1928920" cy="888240"/>
          </a:xfrm>
        </p:grpSpPr>
        <p:grpSp>
          <p:nvGrpSpPr>
            <p:cNvPr id="45" name="Group 44"/>
            <p:cNvGrpSpPr/>
            <p:nvPr/>
          </p:nvGrpSpPr>
          <p:grpSpPr>
            <a:xfrm>
              <a:off x="3041393" y="4077622"/>
              <a:ext cx="1374910" cy="888240"/>
              <a:chOff x="3716199" y="3964485"/>
              <a:chExt cx="1374910" cy="88824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699552" y="4524238"/>
                <a:ext cx="131945" cy="131945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endCxn id="56" idx="7"/>
              </p:cNvCxnSpPr>
              <p:nvPr/>
            </p:nvCxnSpPr>
            <p:spPr>
              <a:xfrm flipH="1">
                <a:off x="4587252" y="3964485"/>
                <a:ext cx="404702" cy="326531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3716199" y="3964485"/>
                <a:ext cx="435893" cy="34019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endCxn id="47" idx="5"/>
              </p:cNvCxnSpPr>
              <p:nvPr/>
            </p:nvCxnSpPr>
            <p:spPr>
              <a:xfrm flipH="1" flipV="1">
                <a:off x="4812174" y="4636860"/>
                <a:ext cx="278935" cy="215865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3716199" y="4386811"/>
                <a:ext cx="444140" cy="269372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4127354" y="4271693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stCxn id="56" idx="2"/>
                <a:endCxn id="54" idx="6"/>
              </p:cNvCxnSpPr>
              <p:nvPr/>
            </p:nvCxnSpPr>
            <p:spPr>
              <a:xfrm flipH="1">
                <a:off x="4259299" y="4337666"/>
                <a:ext cx="215331" cy="0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/>
              <p:cNvSpPr/>
              <p:nvPr/>
            </p:nvSpPr>
            <p:spPr>
              <a:xfrm>
                <a:off x="4474630" y="4271693"/>
                <a:ext cx="131945" cy="131945"/>
              </a:xfrm>
              <a:prstGeom prst="ellipse">
                <a:avLst/>
              </a:prstGeom>
              <a:solidFill>
                <a:srgbClr val="C3D69B"/>
              </a:solidFill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7" name="Straight Connector 56"/>
              <p:cNvCxnSpPr>
                <a:stCxn id="56" idx="5"/>
                <a:endCxn id="47" idx="1"/>
              </p:cNvCxnSpPr>
              <p:nvPr/>
            </p:nvCxnSpPr>
            <p:spPr>
              <a:xfrm>
                <a:off x="4587252" y="4384315"/>
                <a:ext cx="131623" cy="159246"/>
              </a:xfrm>
              <a:prstGeom prst="line">
                <a:avLst/>
              </a:prstGeom>
              <a:ln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/>
            <p:cNvCxnSpPr/>
            <p:nvPr/>
          </p:nvCxnSpPr>
          <p:spPr>
            <a:xfrm>
              <a:off x="2487383" y="4460436"/>
              <a:ext cx="255455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/>
          <p:cNvSpPr txBox="1"/>
          <p:nvPr/>
        </p:nvSpPr>
        <p:spPr>
          <a:xfrm>
            <a:off x="6251402" y="5401232"/>
            <a:ext cx="31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6261629" y="6158860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735479" y="5350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858849" y="63058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792117" y="5550078"/>
            <a:ext cx="4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</a:t>
            </a:r>
            <a:endParaRPr 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7385519" y="5802673"/>
            <a:ext cx="58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61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UPGMA (</a:t>
            </a:r>
            <a:r>
              <a:rPr lang="en-US" dirty="0" err="1"/>
              <a:t>unweighted</a:t>
            </a:r>
            <a:r>
              <a:rPr lang="en-US" dirty="0"/>
              <a:t> pair group method with arithmetic mean)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069524"/>
          </a:xfrm>
        </p:spPr>
        <p:txBody>
          <a:bodyPr/>
          <a:lstStyle/>
          <a:p>
            <a:r>
              <a:rPr lang="en-US" dirty="0" smtClean="0"/>
              <a:t>UPGMA is a </a:t>
            </a:r>
            <a:r>
              <a:rPr lang="en-US" dirty="0"/>
              <a:t>simple agglomerative (bottom-up) hierarchical clustering </a:t>
            </a:r>
            <a:r>
              <a:rPr lang="en-US" dirty="0" smtClean="0"/>
              <a:t>method, constructing </a:t>
            </a:r>
            <a:r>
              <a:rPr lang="en-US" dirty="0"/>
              <a:t>a rooted </a:t>
            </a:r>
            <a:r>
              <a:rPr lang="en-US" dirty="0" smtClean="0"/>
              <a:t>tree.</a:t>
            </a:r>
          </a:p>
          <a:p>
            <a:endParaRPr lang="en-US" dirty="0"/>
          </a:p>
          <a:p>
            <a:r>
              <a:rPr lang="en-US" dirty="0" smtClean="0"/>
              <a:t>Based on a </a:t>
            </a:r>
            <a:r>
              <a:rPr lang="en-US" dirty="0" smtClean="0"/>
              <a:t>(dis)similarity </a:t>
            </a:r>
            <a:r>
              <a:rPr lang="en-US" dirty="0" smtClean="0"/>
              <a:t>matrix, at </a:t>
            </a:r>
            <a:r>
              <a:rPr lang="en-US" dirty="0"/>
              <a:t>each step, the nearest two </a:t>
            </a:r>
            <a:r>
              <a:rPr lang="en-US" dirty="0" smtClean="0"/>
              <a:t>clusters </a:t>
            </a:r>
            <a:r>
              <a:rPr lang="en-US" dirty="0"/>
              <a:t>are combined into a higher-level cluster</a:t>
            </a:r>
            <a:r>
              <a:rPr lang="en-US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9888" y="3854450"/>
            <a:ext cx="1371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two </a:t>
            </a:r>
            <a:r>
              <a:rPr lang="en-US" dirty="0"/>
              <a:t>nearest </a:t>
            </a:r>
            <a:r>
              <a:rPr lang="en-US" dirty="0" smtClean="0"/>
              <a:t>clusters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86893" y="3854450"/>
            <a:ext cx="1268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similarity matrix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543" y="3854450"/>
            <a:ext cx="18396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Updated similarity </a:t>
            </a:r>
            <a:r>
              <a:rPr lang="en-US" dirty="0"/>
              <a:t>matrix</a:t>
            </a:r>
          </a:p>
        </p:txBody>
      </p:sp>
      <p:sp>
        <p:nvSpPr>
          <p:cNvPr id="8" name="Rectangle 7"/>
          <p:cNvSpPr/>
          <p:nvPr/>
        </p:nvSpPr>
        <p:spPr>
          <a:xfrm>
            <a:off x="3913658" y="4767660"/>
            <a:ext cx="764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tree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6" idx="3"/>
            <a:endCxn id="4" idx="1"/>
          </p:cNvCxnSpPr>
          <p:nvPr/>
        </p:nvCxnSpPr>
        <p:spPr>
          <a:xfrm>
            <a:off x="3155006" y="4177616"/>
            <a:ext cx="45488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4981661" y="4177616"/>
            <a:ext cx="67524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0"/>
          </p:cNvCxnSpPr>
          <p:nvPr/>
        </p:nvCxnSpPr>
        <p:spPr>
          <a:xfrm flipH="1" flipV="1">
            <a:off x="6349056" y="3639066"/>
            <a:ext cx="7294" cy="215384"/>
          </a:xfrm>
          <a:prstGeom prst="line">
            <a:avLst/>
          </a:prstGeom>
          <a:ln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295775" y="3639066"/>
            <a:ext cx="2053281" cy="0"/>
          </a:xfrm>
          <a:prstGeom prst="line">
            <a:avLst/>
          </a:prstGeom>
          <a:ln>
            <a:solidFill>
              <a:srgbClr val="A6A6A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95775" y="3632716"/>
            <a:ext cx="0" cy="22173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2"/>
          </p:cNvCxnSpPr>
          <p:nvPr/>
        </p:nvCxnSpPr>
        <p:spPr>
          <a:xfrm>
            <a:off x="4295775" y="4500781"/>
            <a:ext cx="0" cy="2668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7200" y="5315635"/>
            <a:ext cx="8077200" cy="824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en-US" sz="2400" dirty="0"/>
              <a:t>UPGMA assumption: the distances from the root to every branch tip are equal. </a:t>
            </a:r>
          </a:p>
        </p:txBody>
      </p:sp>
    </p:spTree>
    <p:extLst>
      <p:ext uri="{BB962C8B-B14F-4D97-AF65-F5344CB8AC3E}">
        <p14:creationId xmlns:p14="http://schemas.microsoft.com/office/powerpoint/2010/main" val="150435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Character-based methods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04190" y="1775375"/>
            <a:ext cx="3274074" cy="1347218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7375E"/>
                </a:solidFill>
              </a:rPr>
              <a:t>Character-based</a:t>
            </a:r>
            <a:endParaRPr lang="en-US" sz="2800" dirty="0">
              <a:solidFill>
                <a:srgbClr val="17375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20114" y="3673737"/>
            <a:ext cx="2243000" cy="1060595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7375E"/>
                </a:solidFill>
              </a:rPr>
              <a:t>maximum parsimony</a:t>
            </a:r>
            <a:endParaRPr lang="en-US" sz="2800" dirty="0">
              <a:solidFill>
                <a:srgbClr val="17375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35729" y="3673736"/>
            <a:ext cx="2416617" cy="1060596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7375E"/>
                </a:solidFill>
              </a:rPr>
              <a:t>maximum likelihood</a:t>
            </a:r>
            <a:endParaRPr lang="en-US" sz="2800" dirty="0">
              <a:solidFill>
                <a:srgbClr val="17375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900301" y="3680177"/>
            <a:ext cx="2280991" cy="1052451"/>
          </a:xfrm>
          <a:prstGeom prst="round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17375E"/>
                </a:solidFill>
              </a:rPr>
              <a:t>Bayesian inference</a:t>
            </a:r>
            <a:endParaRPr lang="en-US" sz="2800" dirty="0">
              <a:solidFill>
                <a:srgbClr val="17375E"/>
              </a:solidFill>
            </a:endParaRPr>
          </a:p>
        </p:txBody>
      </p:sp>
      <p:cxnSp>
        <p:nvCxnSpPr>
          <p:cNvPr id="20" name="Straight Connector 19"/>
          <p:cNvCxnSpPr>
            <a:stCxn id="7" idx="2"/>
            <a:endCxn id="12" idx="0"/>
          </p:cNvCxnSpPr>
          <p:nvPr/>
        </p:nvCxnSpPr>
        <p:spPr>
          <a:xfrm>
            <a:off x="4541227" y="3122593"/>
            <a:ext cx="2811" cy="551143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2"/>
            <a:endCxn id="13" idx="0"/>
          </p:cNvCxnSpPr>
          <p:nvPr/>
        </p:nvCxnSpPr>
        <p:spPr>
          <a:xfrm>
            <a:off x="4541227" y="3122593"/>
            <a:ext cx="2499570" cy="55758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2"/>
            <a:endCxn id="11" idx="0"/>
          </p:cNvCxnSpPr>
          <p:nvPr/>
        </p:nvCxnSpPr>
        <p:spPr>
          <a:xfrm flipH="1">
            <a:off x="2041614" y="3122593"/>
            <a:ext cx="2499613" cy="551144"/>
          </a:xfrm>
          <a:prstGeom prst="line">
            <a:avLst/>
          </a:prstGeom>
          <a:ln w="12700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06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0507"/>
          </a:xfrm>
        </p:spPr>
        <p:txBody>
          <a:bodyPr/>
          <a:lstStyle/>
          <a:p>
            <a:r>
              <a:rPr lang="en-US" dirty="0" smtClean="0"/>
              <a:t>character-based method - maximum parsimony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1232" y="1208824"/>
            <a:ext cx="3712204" cy="1693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latin typeface="Courier"/>
                <a:cs typeface="Courier"/>
              </a:rPr>
              <a:t>(</a:t>
            </a:r>
            <a:r>
              <a:rPr lang="en-US" sz="1200" dirty="0">
                <a:latin typeface="Courier"/>
                <a:cs typeface="Courier"/>
              </a:rPr>
              <a:t>1)  GGA         ACA (3)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\1        1/       </a:t>
            </a:r>
            <a:r>
              <a:rPr lang="en-US" sz="1200" dirty="0" smtClean="0">
                <a:latin typeface="Courier"/>
                <a:cs typeface="Courier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Tree score</a:t>
            </a:r>
            <a:endParaRPr lang="en-US" sz="1200" b="1" dirty="0">
              <a:solidFill>
                <a:schemeClr val="tx2">
                  <a:lumMod val="7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\    2   /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GGG --- ACG       </a:t>
            </a:r>
            <a:r>
              <a:rPr lang="en-US" sz="1200" dirty="0" smtClean="0">
                <a:latin typeface="Courier"/>
                <a:cs typeface="Courier"/>
              </a:rPr>
              <a:t> Tree </a:t>
            </a:r>
            <a:r>
              <a:rPr lang="en-US" sz="1200" dirty="0">
                <a:latin typeface="Courier"/>
                <a:cs typeface="Courier"/>
              </a:rPr>
              <a:t>I:   4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 /       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       /0        0\ 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(</a:t>
            </a:r>
            <a:r>
              <a:rPr lang="en-US" sz="1200" dirty="0" smtClean="0">
                <a:latin typeface="Courier"/>
                <a:cs typeface="Courier"/>
              </a:rPr>
              <a:t>2)  GGG         ACG (4)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91552" y="1433754"/>
            <a:ext cx="956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1 GGA </a:t>
            </a:r>
          </a:p>
          <a:p>
            <a:r>
              <a:rPr lang="en-US" sz="1600" dirty="0">
                <a:latin typeface="Courier"/>
                <a:cs typeface="Courier"/>
              </a:rPr>
              <a:t>2 GGG </a:t>
            </a:r>
          </a:p>
          <a:p>
            <a:r>
              <a:rPr lang="en-US" sz="1600" dirty="0">
                <a:latin typeface="Courier"/>
                <a:cs typeface="Courier"/>
              </a:rPr>
              <a:t>3 ACA </a:t>
            </a:r>
          </a:p>
          <a:p>
            <a:r>
              <a:rPr lang="en-US" sz="1600" dirty="0">
                <a:latin typeface="Courier"/>
                <a:cs typeface="Courier"/>
              </a:rPr>
              <a:t>4 </a:t>
            </a:r>
            <a:r>
              <a:rPr lang="en-US" sz="1600" dirty="0" smtClean="0">
                <a:latin typeface="Courier"/>
                <a:cs typeface="Courier"/>
              </a:rPr>
              <a:t>ACG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18586" y="6503192"/>
            <a:ext cx="3972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Optima"/>
                <a:cs typeface="Optima"/>
              </a:rPr>
              <a:t>http://</a:t>
            </a:r>
            <a:r>
              <a:rPr lang="en-US" sz="1200" dirty="0" err="1">
                <a:latin typeface="Optima"/>
                <a:cs typeface="Optima"/>
              </a:rPr>
              <a:t>www.icp.ucl.ac.be</a:t>
            </a:r>
            <a:r>
              <a:rPr lang="en-US" sz="1200" dirty="0">
                <a:latin typeface="Optima"/>
                <a:cs typeface="Optima"/>
              </a:rPr>
              <a:t>/~</a:t>
            </a:r>
            <a:r>
              <a:rPr lang="en-US" sz="1200" dirty="0" err="1">
                <a:latin typeface="Optima"/>
                <a:cs typeface="Optima"/>
              </a:rPr>
              <a:t>opperd</a:t>
            </a:r>
            <a:r>
              <a:rPr lang="en-US" sz="1200" dirty="0">
                <a:latin typeface="Optima"/>
                <a:cs typeface="Optima"/>
              </a:rPr>
              <a:t>/private/</a:t>
            </a:r>
            <a:r>
              <a:rPr lang="en-US" sz="1200" dirty="0" err="1">
                <a:latin typeface="Optima"/>
                <a:cs typeface="Optima"/>
              </a:rPr>
              <a:t>parsimony.html</a:t>
            </a:r>
            <a:endParaRPr lang="en-US" sz="1200" dirty="0">
              <a:latin typeface="Optima"/>
              <a:cs typeface="Optim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955" y="1057066"/>
            <a:ext cx="43554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17375E"/>
                </a:solidFill>
              </a:rPr>
              <a:t>maximum parsimony </a:t>
            </a:r>
            <a:r>
              <a:rPr lang="en-US" sz="2400" dirty="0"/>
              <a:t>method minimizes the number of changes on a phylogenetic tree by assigning character states to interior nodes on the </a:t>
            </a:r>
            <a:r>
              <a:rPr lang="en-US" sz="2400" dirty="0" smtClean="0"/>
              <a:t>tree.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17375E"/>
                </a:solidFill>
              </a:rPr>
              <a:t>character </a:t>
            </a:r>
            <a:r>
              <a:rPr lang="en-US" sz="2400" b="1" dirty="0" smtClean="0">
                <a:solidFill>
                  <a:srgbClr val="17375E"/>
                </a:solidFill>
              </a:rPr>
              <a:t>length </a:t>
            </a:r>
            <a:r>
              <a:rPr lang="en-US" sz="2400" dirty="0"/>
              <a:t>is the minimum number of changes required for that site, whereas 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tree score </a:t>
            </a:r>
            <a:r>
              <a:rPr lang="en-US" sz="2400" dirty="0"/>
              <a:t>is the sum of </a:t>
            </a:r>
            <a:r>
              <a:rPr lang="en-US" sz="2400" dirty="0">
                <a:solidFill>
                  <a:srgbClr val="17375E"/>
                </a:solidFill>
              </a:rPr>
              <a:t>character lengths over all sites. The </a:t>
            </a:r>
            <a:r>
              <a:rPr lang="en-US" sz="2400" b="1" dirty="0">
                <a:solidFill>
                  <a:srgbClr val="17375E"/>
                </a:solidFill>
              </a:rPr>
              <a:t>maximum parsimony tree </a:t>
            </a:r>
            <a:r>
              <a:rPr lang="en-US" sz="2400" dirty="0"/>
              <a:t>is the tree that minimizes the tree score.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71674" y="2902158"/>
            <a:ext cx="3712204" cy="3417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(1)  GGA         GGG (2) 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\1        1/            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 \    1   /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 GCA --- GCG        Tree II:  5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 /        \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/1        1\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(3)  ACA         ACG (4)  </a:t>
            </a:r>
          </a:p>
          <a:p>
            <a:pPr marL="0" indent="0">
              <a:buFont typeface="Arial"/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(1)  GGA         GGG (2) 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\2        1/              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 \    0   /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 GCG --- GCG        Tree III: 6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 /        \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       /1        2\ </a:t>
            </a:r>
          </a:p>
          <a:p>
            <a:pPr marL="0" indent="0">
              <a:buFont typeface="Arial"/>
              <a:buNone/>
            </a:pPr>
            <a:r>
              <a:rPr lang="en-US" sz="1200" dirty="0" smtClean="0">
                <a:latin typeface="Courier"/>
                <a:cs typeface="Courier"/>
              </a:rPr>
              <a:t>(4)  ACG         ACA (3)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853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03" y="907872"/>
            <a:ext cx="8229600" cy="5763861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maximum likelihood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The maximum likelihood estimates (MLEs</a:t>
            </a:r>
            <a:r>
              <a:rPr lang="en-US" dirty="0" smtClean="0"/>
              <a:t>) of </a:t>
            </a:r>
            <a:r>
              <a:rPr lang="en-US" dirty="0"/>
              <a:t>parameters are the parameter values that maximize the likelihood.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From a statistical point of view, the tree is a model, whereas branch lengths on the given tree and substitution parameters are parameters in the 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probability or likelihood </a:t>
            </a:r>
            <a:r>
              <a:rPr lang="en-US" dirty="0"/>
              <a:t>of observing the data </a:t>
            </a:r>
            <a:r>
              <a:rPr lang="en-US" dirty="0" smtClean="0"/>
              <a:t>given the model:  </a:t>
            </a:r>
            <a:r>
              <a:rPr lang="en-US" dirty="0"/>
              <a:t>P(</a:t>
            </a:r>
            <a:r>
              <a:rPr lang="en-US" dirty="0" err="1" smtClean="0"/>
              <a:t>Data|Model</a:t>
            </a:r>
            <a:r>
              <a:rPr lang="en-US" dirty="0" smtClean="0"/>
              <a:t>) or P(D|M)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1. optimization </a:t>
            </a:r>
            <a:r>
              <a:rPr lang="en-US" dirty="0"/>
              <a:t>of branch lengths to calculate the tree </a:t>
            </a:r>
            <a:r>
              <a:rPr lang="en-US" dirty="0" smtClean="0"/>
              <a:t>likelihood, P</a:t>
            </a:r>
            <a:r>
              <a:rPr lang="en-US" dirty="0"/>
              <a:t>(D|M</a:t>
            </a:r>
            <a:r>
              <a:rPr lang="en-US" dirty="0" smtClean="0"/>
              <a:t>), for </a:t>
            </a:r>
            <a:r>
              <a:rPr lang="en-US" dirty="0"/>
              <a:t>each </a:t>
            </a:r>
            <a:r>
              <a:rPr lang="en-US" dirty="0" smtClean="0"/>
              <a:t>candidate tree</a:t>
            </a:r>
          </a:p>
          <a:p>
            <a:pPr marL="0" indent="0">
              <a:buNone/>
            </a:pPr>
            <a:r>
              <a:rPr lang="en-US" dirty="0" smtClean="0"/>
              <a:t>2. a </a:t>
            </a:r>
            <a:r>
              <a:rPr lang="en-US" dirty="0"/>
              <a:t>search in the tree space for the </a:t>
            </a:r>
            <a:r>
              <a:rPr lang="en-US" dirty="0" smtClean="0"/>
              <a:t>tree with the maximum likelihood.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2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7701"/>
            <a:ext cx="8229600" cy="5370794"/>
          </a:xfrm>
        </p:spPr>
        <p:txBody>
          <a:bodyPr/>
          <a:lstStyle/>
          <a:p>
            <a:r>
              <a:rPr lang="en-US" b="1" dirty="0" smtClean="0">
                <a:solidFill>
                  <a:srgbClr val="17375E"/>
                </a:solidFill>
              </a:rPr>
              <a:t>Bayesian inference methods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where </a:t>
            </a:r>
            <a:r>
              <a:rPr lang="en-US" dirty="0"/>
              <a:t>P(</a:t>
            </a:r>
            <a:r>
              <a:rPr lang="en-US" dirty="0" err="1"/>
              <a:t>T,θ</a:t>
            </a:r>
            <a:r>
              <a:rPr lang="en-US" dirty="0"/>
              <a:t>) is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prior probability </a:t>
            </a:r>
            <a:r>
              <a:rPr lang="en-US" dirty="0"/>
              <a:t>for tree T </a:t>
            </a:r>
            <a:r>
              <a:rPr lang="en-US" dirty="0" smtClean="0"/>
              <a:t>and parameter </a:t>
            </a:r>
            <a:r>
              <a:rPr lang="en-US" dirty="0" err="1"/>
              <a:t>θ</a:t>
            </a:r>
            <a:r>
              <a:rPr lang="en-US" dirty="0"/>
              <a:t>, P(</a:t>
            </a:r>
            <a:r>
              <a:rPr lang="en-US" dirty="0" err="1"/>
              <a:t>D|T,θ</a:t>
            </a:r>
            <a:r>
              <a:rPr lang="en-US" dirty="0"/>
              <a:t>) is the likelihood or </a:t>
            </a:r>
            <a:r>
              <a:rPr lang="en-US" dirty="0" smtClean="0"/>
              <a:t>probability of </a:t>
            </a:r>
            <a:r>
              <a:rPr lang="en-US" dirty="0"/>
              <a:t>the data given the tree and parameter, and P(</a:t>
            </a:r>
            <a:r>
              <a:rPr lang="en-US" dirty="0" err="1"/>
              <a:t>T,θ|D</a:t>
            </a:r>
            <a:r>
              <a:rPr lang="en-US" dirty="0" smtClean="0"/>
              <a:t>) is </a:t>
            </a:r>
            <a:r>
              <a:rPr lang="en-US" dirty="0"/>
              <a:t>the </a:t>
            </a:r>
            <a:r>
              <a:rPr lang="en-US" b="1" dirty="0">
                <a:solidFill>
                  <a:srgbClr val="17375E"/>
                </a:solidFill>
              </a:rPr>
              <a:t>posterior probability</a:t>
            </a:r>
            <a:r>
              <a:rPr lang="en-US" dirty="0"/>
              <a:t>. The denominator P(D) </a:t>
            </a:r>
            <a:r>
              <a:rPr lang="en-US" dirty="0" smtClean="0"/>
              <a:t>is a </a:t>
            </a:r>
            <a:r>
              <a:rPr lang="en-US" dirty="0"/>
              <a:t>normalizing constant, as its role is to ensure </a:t>
            </a:r>
            <a:r>
              <a:rPr lang="en-US" dirty="0" smtClean="0"/>
              <a:t>that P</a:t>
            </a:r>
            <a:r>
              <a:rPr lang="en-US" dirty="0"/>
              <a:t>(</a:t>
            </a:r>
            <a:r>
              <a:rPr lang="en-US" dirty="0" err="1"/>
              <a:t>T,θ|D</a:t>
            </a:r>
            <a:r>
              <a:rPr lang="en-US" dirty="0"/>
              <a:t>) sums over the trees and integrates over the</a:t>
            </a:r>
          </a:p>
          <a:p>
            <a:pPr marL="0" indent="0">
              <a:buNone/>
            </a:pPr>
            <a:r>
              <a:rPr lang="en-US" dirty="0"/>
              <a:t>parameters to one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posterior probability of a tree is simply the probability that the tree is </a:t>
            </a:r>
            <a:r>
              <a:rPr lang="en-US" b="1" dirty="0" smtClean="0">
                <a:solidFill>
                  <a:srgbClr val="FF0000"/>
                </a:solidFill>
              </a:rPr>
              <a:t>correct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5-03-31 at 5.39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412" y="1664763"/>
            <a:ext cx="4299459" cy="11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33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3999"/>
          </a:xfrm>
        </p:spPr>
        <p:txBody>
          <a:bodyPr/>
          <a:lstStyle/>
          <a:p>
            <a:r>
              <a:rPr lang="en-US" dirty="0" smtClean="0"/>
              <a:t>Strengths and weaknesses</a:t>
            </a:r>
            <a:endParaRPr lang="en-US" dirty="0"/>
          </a:p>
        </p:txBody>
      </p:sp>
      <p:pic>
        <p:nvPicPr>
          <p:cNvPr id="4" name="Picture 3" descr="Screen Shot 2015-03-31 at 5.05.2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32" y="948165"/>
            <a:ext cx="7596731" cy="573761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933450" y="3429000"/>
            <a:ext cx="28702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39800" y="3600450"/>
            <a:ext cx="20066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736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hich tree is correct?</a:t>
            </a:r>
            <a:endParaRPr lang="en-US" dirty="0"/>
          </a:p>
        </p:txBody>
      </p:sp>
      <p:pic>
        <p:nvPicPr>
          <p:cNvPr id="5" name="Picture 4" descr="Screen Shot 2015-03-28 at 11.2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48" y="1856709"/>
            <a:ext cx="8576492" cy="35662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3931" y="6153671"/>
            <a:ext cx="39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Baum et al., 2005, Science. 310: 979-978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99846" y="55163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768" y="5509846"/>
            <a:ext cx="8435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more recently species share a common ancestor, the more closely related they are.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0848" y="979578"/>
            <a:ext cx="8654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“</a:t>
            </a:r>
            <a:r>
              <a:rPr lang="en-US" dirty="0"/>
              <a:t>just </a:t>
            </a:r>
            <a:r>
              <a:rPr lang="en-US" dirty="0" smtClean="0"/>
              <a:t>as beginning </a:t>
            </a:r>
            <a:r>
              <a:rPr lang="en-US" dirty="0"/>
              <a:t>students in geography need to </a:t>
            </a:r>
            <a:r>
              <a:rPr lang="en-US" dirty="0" smtClean="0"/>
              <a:t>be taught </a:t>
            </a:r>
            <a:r>
              <a:rPr lang="en-US" dirty="0"/>
              <a:t>how to read maps, so beginning </a:t>
            </a:r>
            <a:r>
              <a:rPr lang="en-US" dirty="0" smtClean="0"/>
              <a:t>students in </a:t>
            </a:r>
            <a:r>
              <a:rPr lang="en-US" dirty="0"/>
              <a:t>biology should be taught how to </a:t>
            </a:r>
            <a:r>
              <a:rPr lang="en-US" dirty="0" smtClean="0"/>
              <a:t>read trees </a:t>
            </a:r>
            <a:r>
              <a:rPr lang="en-US" dirty="0"/>
              <a:t>and to understand what </a:t>
            </a:r>
            <a:r>
              <a:rPr lang="en-US" dirty="0" smtClean="0"/>
              <a:t>trees communicate</a:t>
            </a:r>
            <a:r>
              <a:rPr lang="en-US" dirty="0"/>
              <a:t>.</a:t>
            </a:r>
            <a:r>
              <a:rPr lang="en-US" dirty="0" smtClean="0"/>
              <a:t>” - </a:t>
            </a:r>
            <a:r>
              <a:rPr lang="en-US" dirty="0"/>
              <a:t>Robert O’Hara </a:t>
            </a:r>
          </a:p>
        </p:txBody>
      </p:sp>
    </p:spTree>
    <p:extLst>
      <p:ext uri="{BB962C8B-B14F-4D97-AF65-F5344CB8AC3E}">
        <p14:creationId xmlns:p14="http://schemas.microsoft.com/office/powerpoint/2010/main" val="4210561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of a tree</a:t>
            </a:r>
            <a:endParaRPr lang="en-US" dirty="0"/>
          </a:p>
        </p:txBody>
      </p:sp>
      <p:pic>
        <p:nvPicPr>
          <p:cNvPr id="5" name="Picture 4" descr="Screen Shot 2015-03-28 at 11.25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769" y="1451420"/>
            <a:ext cx="6564971" cy="27298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9846" y="550984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4587" y="4578514"/>
            <a:ext cx="8294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correct way to read a tree is as a set of hierarchically nested groups, known as </a:t>
            </a:r>
            <a:r>
              <a:rPr lang="en-US" sz="2400" b="1" i="1" dirty="0" smtClean="0"/>
              <a:t>clades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589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file formats for phylogenetic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5210"/>
            <a:ext cx="8229600" cy="493576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Newick</a:t>
            </a:r>
            <a:r>
              <a:rPr lang="en-US" dirty="0" smtClean="0"/>
              <a:t>: </a:t>
            </a:r>
            <a:r>
              <a:rPr lang="en-US" dirty="0" err="1"/>
              <a:t>N</a:t>
            </a:r>
            <a:r>
              <a:rPr lang="en-US" dirty="0" err="1" smtClean="0"/>
              <a:t>ewick</a:t>
            </a:r>
            <a:r>
              <a:rPr lang="en-US" dirty="0" smtClean="0"/>
              <a:t> </a:t>
            </a:r>
            <a:r>
              <a:rPr lang="en-US" dirty="0"/>
              <a:t>files are simply text files that consist of one or more tree descriptions in the </a:t>
            </a:r>
            <a:r>
              <a:rPr lang="en-US" dirty="0" err="1"/>
              <a:t>Newick</a:t>
            </a:r>
            <a:r>
              <a:rPr lang="en-US" dirty="0"/>
              <a:t> notation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17375E"/>
                </a:solidFill>
              </a:rPr>
              <a:t>Nexus</a:t>
            </a:r>
            <a:r>
              <a:rPr lang="en-US" dirty="0" smtClean="0"/>
              <a:t>: Nexus </a:t>
            </a:r>
            <a:r>
              <a:rPr lang="en-US" dirty="0"/>
              <a:t>is widely used in </a:t>
            </a:r>
            <a:r>
              <a:rPr lang="en-US" dirty="0" err="1"/>
              <a:t>phylogenetics</a:t>
            </a:r>
            <a:r>
              <a:rPr lang="en-US" dirty="0"/>
              <a:t> and can contain trees in </a:t>
            </a:r>
            <a:r>
              <a:rPr lang="en-US" dirty="0" err="1"/>
              <a:t>N</a:t>
            </a:r>
            <a:r>
              <a:rPr lang="en-US" dirty="0" err="1" smtClean="0"/>
              <a:t>ewick</a:t>
            </a:r>
            <a:r>
              <a:rPr lang="en-US" dirty="0" smtClean="0"/>
              <a:t> </a:t>
            </a:r>
            <a:r>
              <a:rPr lang="en-US" dirty="0"/>
              <a:t>notation and furthermore also information about taxa and phylogenetic data sets such as sequence alignments. </a:t>
            </a:r>
          </a:p>
          <a:p>
            <a:endParaRPr lang="en-US" dirty="0"/>
          </a:p>
          <a:p>
            <a:r>
              <a:rPr lang="en-US" b="1" dirty="0" err="1" smtClean="0">
                <a:solidFill>
                  <a:srgbClr val="17375E"/>
                </a:solidFill>
              </a:rPr>
              <a:t>phyloXML</a:t>
            </a:r>
            <a:r>
              <a:rPr lang="en-US" dirty="0" smtClean="0"/>
              <a:t>: </a:t>
            </a:r>
            <a:r>
              <a:rPr lang="en-US" dirty="0" err="1" smtClean="0"/>
              <a:t>phyloXML</a:t>
            </a:r>
            <a:r>
              <a:rPr lang="en-US" dirty="0" smtClean="0"/>
              <a:t> </a:t>
            </a:r>
            <a:r>
              <a:rPr lang="en-US" dirty="0"/>
              <a:t>is a XML format for the analysis, exchange, and storage of phylogenetic trees (or networks) and associated data</a:t>
            </a:r>
            <a:r>
              <a:rPr lang="en-US" dirty="0" smtClean="0"/>
              <a:t>. It </a:t>
            </a:r>
            <a:r>
              <a:rPr lang="en-US" dirty="0"/>
              <a:t>allows to store much more information about the tree nodes.</a:t>
            </a:r>
          </a:p>
        </p:txBody>
      </p:sp>
    </p:spTree>
    <p:extLst>
      <p:ext uri="{BB962C8B-B14F-4D97-AF65-F5344CB8AC3E}">
        <p14:creationId xmlns:p14="http://schemas.microsoft.com/office/powerpoint/2010/main" val="2760994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67" y="933471"/>
            <a:ext cx="6147290" cy="4527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85738"/>
            <a:ext cx="8229600" cy="723900"/>
          </a:xfrm>
        </p:spPr>
        <p:txBody>
          <a:bodyPr/>
          <a:lstStyle/>
          <a:p>
            <a:r>
              <a:rPr lang="en-US" dirty="0" smtClean="0"/>
              <a:t>Genomic</a:t>
            </a:r>
            <a:r>
              <a:rPr lang="en-US" baseline="0" dirty="0" smtClean="0"/>
              <a:t> variants (polymorphism)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229" y="2959100"/>
            <a:ext cx="115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 INDEL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229" y="1255067"/>
            <a:ext cx="115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SNP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4904" y="5551960"/>
            <a:ext cx="5952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3. genomic structural variation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copy number variation (presence-absence variation)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other re-arrangements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946" y="267730"/>
            <a:ext cx="81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19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the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25" y="1467688"/>
            <a:ext cx="4748875" cy="1626526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9173" y="3777444"/>
            <a:ext cx="3946553" cy="219968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(,,(,))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(A,B,(C,D))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(A,B,(C,D)E)F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(:0.1,:0.2,(:0.3,:0.4):0.5)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(:0.1,:0.2,(:0.3,:0.4):0.5):0.0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(A:0.1,B:0.2,(C:0.3,D:0.4):0.5)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(A:0.1,B:0.2,(C:0.3,D:0.4)E:0.5)F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((B:0.2,(C:0.3,D:0.4)E:0.5)F:0.1)</a:t>
            </a:r>
            <a:r>
              <a:rPr lang="en-US" sz="1400" dirty="0" smtClean="0">
                <a:latin typeface="Courier"/>
                <a:cs typeface="Courier"/>
              </a:rPr>
              <a:t>A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155726" y="3779870"/>
            <a:ext cx="4872658" cy="2197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 smtClean="0">
                <a:latin typeface="Courier"/>
                <a:cs typeface="Courier"/>
              </a:rPr>
              <a:t>no nodes are named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urier"/>
                <a:cs typeface="Courier"/>
              </a:rPr>
              <a:t>leaf nodes are named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urier"/>
                <a:cs typeface="Courier"/>
              </a:rPr>
              <a:t>all nodes are named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urier"/>
                <a:cs typeface="Courier"/>
              </a:rPr>
              <a:t>all but root node have a distance to parent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urier"/>
                <a:cs typeface="Courier"/>
              </a:rPr>
              <a:t>all have a distance to parent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urier"/>
                <a:cs typeface="Courier"/>
              </a:rPr>
              <a:t>distances and leaf names (popular)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urier"/>
                <a:cs typeface="Courier"/>
              </a:rPr>
              <a:t>distances and all names</a:t>
            </a:r>
          </a:p>
          <a:p>
            <a:pPr marL="0" indent="0">
              <a:buFont typeface="Arial"/>
              <a:buNone/>
            </a:pPr>
            <a:r>
              <a:rPr lang="en-US" sz="1400" dirty="0" smtClean="0">
                <a:latin typeface="Courier"/>
                <a:cs typeface="Courier"/>
              </a:rPr>
              <a:t>a tree rooted on a leaf node (rare)</a:t>
            </a:r>
            <a:endParaRPr lang="en-US" sz="1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173" y="3361274"/>
            <a:ext cx="12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Newick</a:t>
            </a:r>
            <a:r>
              <a:rPr lang="en-US" dirty="0" smtClean="0"/>
              <a:t> file: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55726" y="3438702"/>
            <a:ext cx="79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43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Outgroup</a:t>
            </a:r>
            <a:r>
              <a:rPr lang="en-US" dirty="0" smtClean="0"/>
              <a:t> rooting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8" y="1446476"/>
            <a:ext cx="7772402" cy="4112495"/>
          </a:xfrm>
        </p:spPr>
        <p:txBody>
          <a:bodyPr>
            <a:normAutofit/>
          </a:bodyPr>
          <a:lstStyle/>
          <a:p>
            <a:r>
              <a:rPr lang="en-US" dirty="0" smtClean="0"/>
              <a:t>Many methods (NJ) construct </a:t>
            </a:r>
            <a:r>
              <a:rPr lang="en-US" dirty="0" err="1" smtClean="0"/>
              <a:t>unrooted</a:t>
            </a:r>
            <a:r>
              <a:rPr lang="en-US" dirty="0" smtClean="0"/>
              <a:t> tree. An </a:t>
            </a:r>
            <a:r>
              <a:rPr lang="en-US" dirty="0" err="1" smtClean="0"/>
              <a:t>outgroup</a:t>
            </a:r>
            <a:r>
              <a:rPr lang="en-US" dirty="0" smtClean="0"/>
              <a:t> can be introduced to identify the “root”. Although </a:t>
            </a:r>
            <a:r>
              <a:rPr lang="en-US" dirty="0"/>
              <a:t>the inferred tree for all species is </a:t>
            </a:r>
            <a:r>
              <a:rPr lang="en-US" dirty="0" smtClean="0"/>
              <a:t>still </a:t>
            </a:r>
            <a:r>
              <a:rPr lang="en-US" dirty="0" err="1" smtClean="0"/>
              <a:t>unrooted</a:t>
            </a:r>
            <a:r>
              <a:rPr lang="en-US" dirty="0"/>
              <a:t>, the root is believed to be located along the branch that leads to the </a:t>
            </a:r>
            <a:r>
              <a:rPr lang="en-US" dirty="0" err="1"/>
              <a:t>outgroup</a:t>
            </a:r>
            <a:r>
              <a:rPr lang="en-US" dirty="0"/>
              <a:t> so that the tree for the </a:t>
            </a:r>
            <a:r>
              <a:rPr lang="en-US" dirty="0" err="1"/>
              <a:t>ingroup</a:t>
            </a:r>
            <a:r>
              <a:rPr lang="en-US" dirty="0"/>
              <a:t> species is rooted. This strategy is called </a:t>
            </a:r>
            <a:r>
              <a:rPr lang="en-US" dirty="0" err="1"/>
              <a:t>outgroup</a:t>
            </a:r>
            <a:r>
              <a:rPr lang="en-US" dirty="0"/>
              <a:t> rooting.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 good </a:t>
            </a:r>
            <a:r>
              <a:rPr lang="en-US" dirty="0" err="1" smtClean="0"/>
              <a:t>outgroup</a:t>
            </a:r>
            <a:r>
              <a:rPr lang="en-US" dirty="0" smtClean="0"/>
              <a:t> needs to satisfy: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not a member of the </a:t>
            </a:r>
            <a:r>
              <a:rPr lang="en-US" dirty="0" err="1" smtClean="0"/>
              <a:t>ingroup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close related </a:t>
            </a:r>
            <a:r>
              <a:rPr lang="en-US" dirty="0"/>
              <a:t>to the </a:t>
            </a:r>
            <a:r>
              <a:rPr lang="en-US" dirty="0" err="1" smtClean="0"/>
              <a:t>ingroup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674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evaluation: Bootstrap analysis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43" y="1565729"/>
            <a:ext cx="4726213" cy="363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874986" y="6401934"/>
            <a:ext cx="2919186" cy="255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200" dirty="0">
                <a:latin typeface="Arial" charset="0"/>
              </a:rPr>
              <a:t>Bradley </a:t>
            </a:r>
            <a:r>
              <a:rPr lang="en-GB" sz="1200" dirty="0" err="1">
                <a:latin typeface="Arial" charset="0"/>
              </a:rPr>
              <a:t>Efron</a:t>
            </a:r>
            <a:r>
              <a:rPr lang="en-GB" sz="1200" dirty="0">
                <a:latin typeface="Arial" charset="0"/>
              </a:rPr>
              <a:t> et al. PNAS 1996;93:13429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44" y="5493658"/>
            <a:ext cx="328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B </a:t>
            </a:r>
            <a:r>
              <a:rPr lang="en-US" dirty="0"/>
              <a:t>= 200 bootstrap replications.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3999" y="1741717"/>
            <a:ext cx="328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Boostrapping</a:t>
            </a:r>
            <a:r>
              <a:rPr lang="en-US" dirty="0"/>
              <a:t> measures how </a:t>
            </a:r>
            <a:r>
              <a:rPr lang="en-US" dirty="0" smtClean="0"/>
              <a:t>consistently the </a:t>
            </a:r>
            <a:r>
              <a:rPr lang="en-US" dirty="0"/>
              <a:t>data support </a:t>
            </a:r>
            <a:r>
              <a:rPr lang="en-US" dirty="0" smtClean="0"/>
              <a:t>given </a:t>
            </a:r>
            <a:r>
              <a:rPr lang="en-US" dirty="0"/>
              <a:t>taxon </a:t>
            </a:r>
            <a:r>
              <a:rPr lang="en-US" dirty="0" smtClean="0"/>
              <a:t>bipartitions (</a:t>
            </a:r>
            <a:r>
              <a:rPr lang="en-US" dirty="0"/>
              <a:t>Hedges, 1992).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3830" y="3352799"/>
            <a:ext cx="30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Plo6 and Pga11 are grouped together in 99% bootstrap replicates.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14800" y="3229429"/>
            <a:ext cx="1219199" cy="1284514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71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R package - 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284633" cy="8539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Analysis of </a:t>
            </a:r>
            <a:r>
              <a:rPr lang="en-US" dirty="0" err="1"/>
              <a:t>Phylogenetics</a:t>
            </a:r>
            <a:r>
              <a:rPr lang="en-US" dirty="0"/>
              <a:t> and Evolution </a:t>
            </a:r>
            <a:r>
              <a:rPr lang="en-US" dirty="0" smtClean="0"/>
              <a:t>("ape") is an R </a:t>
            </a:r>
            <a:r>
              <a:rPr lang="en-US" dirty="0"/>
              <a:t>software package </a:t>
            </a:r>
            <a:r>
              <a:rPr lang="en-US" dirty="0" smtClean="0"/>
              <a:t>for </a:t>
            </a:r>
            <a:r>
              <a:rPr lang="en-US" dirty="0"/>
              <a:t>use in molecular evolution and </a:t>
            </a:r>
            <a:r>
              <a:rPr lang="en-US" dirty="0" err="1"/>
              <a:t>phylogenetics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Screen Shot 2015-04-08 at 6.03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80" y="1901568"/>
            <a:ext cx="3737144" cy="472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79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892" y="1356470"/>
            <a:ext cx="7410287" cy="35778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Yang </a:t>
            </a:r>
            <a:r>
              <a:rPr lang="en-US" i="1" dirty="0" smtClean="0"/>
              <a:t>et al</a:t>
            </a:r>
            <a:r>
              <a:rPr lang="en-US" dirty="0" smtClean="0"/>
              <a:t>., 2012, </a:t>
            </a:r>
            <a:r>
              <a:rPr lang="en-US" dirty="0"/>
              <a:t>Molecular </a:t>
            </a:r>
            <a:r>
              <a:rPr lang="en-US" dirty="0" err="1"/>
              <a:t>phylogenetics</a:t>
            </a:r>
            <a:r>
              <a:rPr lang="en-US" dirty="0"/>
              <a:t>: principles and </a:t>
            </a:r>
            <a:r>
              <a:rPr lang="en-US" dirty="0" smtClean="0"/>
              <a:t>practice, Nature </a:t>
            </a:r>
            <a:r>
              <a:rPr lang="en-US" dirty="0"/>
              <a:t>Reviews </a:t>
            </a:r>
            <a:r>
              <a:rPr lang="en-US" dirty="0" smtClean="0"/>
              <a:t>Genetics, 13: </a:t>
            </a:r>
            <a:r>
              <a:rPr lang="en-US" dirty="0"/>
              <a:t>303-</a:t>
            </a:r>
            <a:r>
              <a:rPr lang="en-US" dirty="0" smtClean="0"/>
              <a:t>314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Paradis</a:t>
            </a:r>
            <a:r>
              <a:rPr lang="en-US" dirty="0" smtClean="0"/>
              <a:t> </a:t>
            </a:r>
            <a:r>
              <a:rPr lang="en-US" i="1" dirty="0"/>
              <a:t>et al</a:t>
            </a:r>
            <a:r>
              <a:rPr lang="en-US" dirty="0"/>
              <a:t>.</a:t>
            </a:r>
            <a:r>
              <a:rPr lang="en-US" dirty="0" smtClean="0"/>
              <a:t>, 2004, APE</a:t>
            </a:r>
            <a:r>
              <a:rPr lang="en-US" dirty="0"/>
              <a:t>: Analyses of </a:t>
            </a:r>
            <a:r>
              <a:rPr lang="en-US" dirty="0" err="1"/>
              <a:t>Phylogenetics</a:t>
            </a:r>
            <a:r>
              <a:rPr lang="en-US" dirty="0"/>
              <a:t> and Evolution in R </a:t>
            </a:r>
            <a:r>
              <a:rPr lang="en-US" dirty="0" smtClean="0"/>
              <a:t>language, Bioinformatics, 20 </a:t>
            </a:r>
            <a:r>
              <a:rPr lang="en-US" dirty="0"/>
              <a:t>(2): 289-</a:t>
            </a:r>
            <a:r>
              <a:rPr lang="en-US" dirty="0" smtClean="0"/>
              <a:t>290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Baum </a:t>
            </a:r>
            <a:r>
              <a:rPr lang="en-US" i="1" dirty="0"/>
              <a:t>et al</a:t>
            </a:r>
            <a:r>
              <a:rPr lang="en-US" dirty="0" smtClean="0"/>
              <a:t>. The tree-thinking challenge, 2005, Science, 310:979-980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867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384" y="1709778"/>
            <a:ext cx="6392382" cy="250655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Background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Algorithms to build phylogeny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Interpretation of phylogenic trees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6889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of life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45" y="1361831"/>
            <a:ext cx="3687327" cy="40079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39206" y="5424482"/>
            <a:ext cx="354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page from Darwin's Notebook B showing his sketch of the tree of </a:t>
            </a:r>
            <a:r>
              <a:rPr lang="en-US" dirty="0" smtClean="0"/>
              <a:t>life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7570" y="6487125"/>
            <a:ext cx="1074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 smtClean="0"/>
              <a:t>theguardian.com</a:t>
            </a:r>
            <a:endParaRPr 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263985" y="1361831"/>
            <a:ext cx="4446883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17375E"/>
                </a:solidFill>
              </a:rPr>
              <a:t>tree of life</a:t>
            </a:r>
            <a:r>
              <a:rPr lang="en-US" dirty="0">
                <a:solidFill>
                  <a:srgbClr val="17375E"/>
                </a:solidFill>
              </a:rPr>
              <a:t> </a:t>
            </a:r>
            <a:r>
              <a:rPr lang="en-US" dirty="0"/>
              <a:t>is </a:t>
            </a:r>
            <a:r>
              <a:rPr lang="en-US" dirty="0" smtClean="0"/>
              <a:t>used </a:t>
            </a:r>
            <a:r>
              <a:rPr lang="en-US" dirty="0"/>
              <a:t>to describe the relationships between </a:t>
            </a:r>
            <a:r>
              <a:rPr lang="en-US" dirty="0" smtClean="0"/>
              <a:t>organisms. </a:t>
            </a:r>
            <a:r>
              <a:rPr lang="en-US" dirty="0"/>
              <a:t>Its use dates back to at least the early 1800s. It was employed by </a:t>
            </a:r>
            <a:r>
              <a:rPr lang="en-US" b="1" i="1" dirty="0"/>
              <a:t>Charles Darwin</a:t>
            </a:r>
            <a:r>
              <a:rPr lang="en-US" dirty="0"/>
              <a:t> to express the concept of the branching divergence of varieties and then species in a process of </a:t>
            </a:r>
            <a:r>
              <a:rPr lang="en-US" dirty="0" smtClean="0"/>
              <a:t>descent </a:t>
            </a:r>
            <a:r>
              <a:rPr lang="en-US" dirty="0"/>
              <a:t>from </a:t>
            </a:r>
            <a:r>
              <a:rPr lang="en-US" dirty="0" smtClean="0"/>
              <a:t>common ancestors.</a:t>
            </a:r>
          </a:p>
          <a:p>
            <a:endParaRPr lang="en-US" dirty="0"/>
          </a:p>
          <a:p>
            <a:r>
              <a:rPr lang="en-US" b="1" i="1" dirty="0" smtClean="0"/>
              <a:t>Ernst </a:t>
            </a:r>
            <a:r>
              <a:rPr lang="en-US" b="1" i="1" dirty="0"/>
              <a:t>Haeckel </a:t>
            </a:r>
            <a:r>
              <a:rPr lang="en-US" dirty="0"/>
              <a:t>coined the term </a:t>
            </a:r>
            <a:r>
              <a:rPr lang="en-US" b="1" dirty="0">
                <a:solidFill>
                  <a:srgbClr val="17375E"/>
                </a:solidFill>
              </a:rPr>
              <a:t>phylogeny</a:t>
            </a:r>
            <a:r>
              <a:rPr lang="en-US" dirty="0"/>
              <a:t> for the evolutionary relationships of species through time, and went further than Darwin in proposing phylogenic histories of life. The modern development of this idea is called the </a:t>
            </a:r>
            <a:r>
              <a:rPr lang="en-US" b="1" dirty="0">
                <a:solidFill>
                  <a:srgbClr val="17375E"/>
                </a:solidFill>
              </a:rPr>
              <a:t>phylogenetic tree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- </a:t>
            </a:r>
            <a:r>
              <a:rPr lang="en-US" dirty="0" err="1" smtClean="0"/>
              <a:t>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and Phylogeny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6" y="1520343"/>
            <a:ext cx="7992534" cy="3525791"/>
          </a:xfrm>
        </p:spPr>
        <p:txBody>
          <a:bodyPr>
            <a:noAutofit/>
          </a:bodyPr>
          <a:lstStyle/>
          <a:p>
            <a:r>
              <a:rPr lang="en-US" dirty="0" smtClean="0"/>
              <a:t>Evolution is a process of change. At the molecular level, evolution is a process of mutation with selection.</a:t>
            </a:r>
          </a:p>
          <a:p>
            <a:endParaRPr lang="en-US" dirty="0"/>
          </a:p>
          <a:p>
            <a:r>
              <a:rPr lang="en-US" dirty="0" smtClean="0"/>
              <a:t>Molecular evolution is the study of changes in genes and proteins throughout different braches of the tree of life.</a:t>
            </a:r>
          </a:p>
          <a:p>
            <a:endParaRPr lang="en-US" dirty="0"/>
          </a:p>
          <a:p>
            <a:r>
              <a:rPr lang="en-US" dirty="0" smtClean="0"/>
              <a:t>Phylogeny is </a:t>
            </a:r>
            <a:r>
              <a:rPr lang="en-US" b="1" dirty="0" smtClean="0"/>
              <a:t>the inference </a:t>
            </a:r>
            <a:r>
              <a:rPr lang="en-US" dirty="0" smtClean="0"/>
              <a:t>of evolutionary relationships, providing </a:t>
            </a:r>
            <a:r>
              <a:rPr lang="en-US" b="1" dirty="0" smtClean="0"/>
              <a:t>hypotheses</a:t>
            </a:r>
            <a:r>
              <a:rPr lang="en-US" dirty="0" smtClean="0"/>
              <a:t> of past biological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666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phylogenic trees (examples)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5032" y="1483461"/>
            <a:ext cx="786046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to represent the relationships among species/isolates/varieties/genotypes/lines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to describe relationships among homologs in a gene family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to infer the evolutionary and epidemiological dynamics of pathogens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 smtClean="0"/>
              <a:t>to classify </a:t>
            </a:r>
            <a:r>
              <a:rPr lang="en-US" sz="2400" dirty="0" err="1" smtClean="0"/>
              <a:t>metagenomic</a:t>
            </a:r>
            <a:r>
              <a:rPr lang="en-US" sz="2400" dirty="0" smtClean="0"/>
              <a:t> sequences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4849178"/>
            <a:ext cx="76117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Nowadays, every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biologist needs to know something about phylogenetic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inference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01332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077" y="1299624"/>
            <a:ext cx="4885284" cy="4854533"/>
          </a:xfrm>
        </p:spPr>
        <p:txBody>
          <a:bodyPr/>
          <a:lstStyle/>
          <a:p>
            <a:r>
              <a:rPr lang="en-US" dirty="0" smtClean="0"/>
              <a:t>A phylogeny is a tree containing </a:t>
            </a:r>
            <a:r>
              <a:rPr lang="en-US" b="1" dirty="0" smtClean="0">
                <a:solidFill>
                  <a:srgbClr val="17375E"/>
                </a:solidFill>
              </a:rPr>
              <a:t>nodes</a:t>
            </a:r>
            <a:r>
              <a:rPr lang="en-US" dirty="0" smtClean="0"/>
              <a:t> that are connected by </a:t>
            </a:r>
            <a:r>
              <a:rPr lang="en-US" b="1" dirty="0" smtClean="0">
                <a:solidFill>
                  <a:srgbClr val="17375E"/>
                </a:solidFill>
              </a:rPr>
              <a:t>braches</a:t>
            </a:r>
            <a:r>
              <a:rPr lang="en-US" dirty="0"/>
              <a:t>. The </a:t>
            </a:r>
            <a:r>
              <a:rPr lang="en-US" dirty="0" smtClean="0"/>
              <a:t>pattern </a:t>
            </a:r>
            <a:r>
              <a:rPr lang="en-US" dirty="0"/>
              <a:t>of branching determines the tree's </a:t>
            </a:r>
            <a:r>
              <a:rPr lang="en-US" b="1" dirty="0" smtClean="0">
                <a:solidFill>
                  <a:srgbClr val="17375E"/>
                </a:solidFill>
              </a:rPr>
              <a:t>topology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17375E"/>
                </a:solidFill>
              </a:rPr>
              <a:t>Root</a:t>
            </a:r>
            <a:r>
              <a:rPr lang="en-US" dirty="0" smtClean="0"/>
              <a:t> represents </a:t>
            </a:r>
            <a:r>
              <a:rPr lang="en-US" dirty="0"/>
              <a:t>a common ancestor of all taxa shown in the tree. </a:t>
            </a:r>
            <a:endParaRPr lang="en-US" dirty="0" smtClean="0"/>
          </a:p>
          <a:p>
            <a:r>
              <a:rPr lang="en-US" b="1" dirty="0" smtClean="0">
                <a:solidFill>
                  <a:srgbClr val="17375E"/>
                </a:solidFill>
              </a:rPr>
              <a:t>Rooted </a:t>
            </a:r>
            <a:r>
              <a:rPr lang="en-US" b="1" dirty="0">
                <a:solidFill>
                  <a:srgbClr val="17375E"/>
                </a:solidFill>
              </a:rPr>
              <a:t>trees </a:t>
            </a:r>
            <a:r>
              <a:rPr lang="en-US" dirty="0"/>
              <a:t>are thus directional, since all taxa evolved from the root</a:t>
            </a:r>
            <a:r>
              <a:rPr lang="en-US" dirty="0" smtClean="0"/>
              <a:t>.</a:t>
            </a:r>
          </a:p>
          <a:p>
            <a:r>
              <a:rPr lang="en-US" b="1" dirty="0" err="1" smtClean="0">
                <a:solidFill>
                  <a:schemeClr val="tx2">
                    <a:lumMod val="75000"/>
                  </a:schemeClr>
                </a:solidFill>
              </a:rPr>
              <a:t>Unrooted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trees </a:t>
            </a:r>
            <a:r>
              <a:rPr lang="en-US" dirty="0"/>
              <a:t>illustrate relationships </a:t>
            </a:r>
            <a:r>
              <a:rPr lang="en-US" dirty="0" smtClean="0"/>
              <a:t>only.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701" y="1212325"/>
            <a:ext cx="3086149" cy="2098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47" y="3547335"/>
            <a:ext cx="3097241" cy="2554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4593" y="6336035"/>
            <a:ext cx="2689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/>
              <a:t>www.talkorigins.org</a:t>
            </a:r>
            <a:r>
              <a:rPr lang="en-US" sz="1000" dirty="0"/>
              <a:t>/</a:t>
            </a:r>
            <a:r>
              <a:rPr lang="en-US" sz="1000" dirty="0" err="1"/>
              <a:t>faqs</a:t>
            </a:r>
            <a:r>
              <a:rPr lang="en-US" sz="1000" dirty="0"/>
              <a:t>/</a:t>
            </a:r>
            <a:r>
              <a:rPr lang="en-US" sz="1000" dirty="0" err="1"/>
              <a:t>comdesc</a:t>
            </a:r>
            <a:r>
              <a:rPr lang="en-US" sz="1000" dirty="0"/>
              <a:t>/</a:t>
            </a:r>
            <a:r>
              <a:rPr lang="en-US" sz="1000" dirty="0" err="1"/>
              <a:t>phylo.html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8027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 smtClean="0"/>
              <a:t>unrooted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5" name="Picture 4" descr="Screenshot 2017-03-13 21.59.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17" y="1327151"/>
            <a:ext cx="7444316" cy="531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33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17953</TotalTime>
  <Words>2756</Words>
  <Application>Microsoft Macintosh PowerPoint</Application>
  <PresentationFormat>On-screen Show (4:3)</PresentationFormat>
  <Paragraphs>570</Paragraphs>
  <Slides>34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Phylogeny   Bioinformatics Applications (PLPTH813)</vt:lpstr>
      <vt:lpstr>Alignment-based SNP discovery</vt:lpstr>
      <vt:lpstr>Genomic variants (polymorphism)</vt:lpstr>
      <vt:lpstr>Outline</vt:lpstr>
      <vt:lpstr>Tree of life</vt:lpstr>
      <vt:lpstr>Evolution and Phylogeny</vt:lpstr>
      <vt:lpstr>Applications of phylogenic trees (examples)</vt:lpstr>
      <vt:lpstr>Tree components</vt:lpstr>
      <vt:lpstr>An unrooted tree</vt:lpstr>
      <vt:lpstr>Approaches to construct phylogenic trees</vt:lpstr>
      <vt:lpstr>Distance-based method</vt:lpstr>
      <vt:lpstr>Distance between DNA sequences</vt:lpstr>
      <vt:lpstr>From distance matrix to a tree</vt:lpstr>
      <vt:lpstr>Distance-based method – least squares</vt:lpstr>
      <vt:lpstr>Distance-based method – least squares</vt:lpstr>
      <vt:lpstr>Distance-based method – least squares</vt:lpstr>
      <vt:lpstr>Distance-based method –minimum evolution</vt:lpstr>
      <vt:lpstr>Distance-based method – neighbor joining</vt:lpstr>
      <vt:lpstr>neighbor joining (NJ) procedure - I</vt:lpstr>
      <vt:lpstr>neighbor joining (NJ) procedure - II</vt:lpstr>
      <vt:lpstr>UPGMA (unweighted pair group method with arithmetic mean)</vt:lpstr>
      <vt:lpstr>Character-based methods</vt:lpstr>
      <vt:lpstr>character-based method - maximum parsimony</vt:lpstr>
      <vt:lpstr>maximum likelihood</vt:lpstr>
      <vt:lpstr>Bayesian inference methods</vt:lpstr>
      <vt:lpstr>Strengths and weaknesses</vt:lpstr>
      <vt:lpstr>Which tree is correct?</vt:lpstr>
      <vt:lpstr>Interpretation of a tree</vt:lpstr>
      <vt:lpstr>Flat file formats for phylogenetic trees</vt:lpstr>
      <vt:lpstr>an example of the Newick format</vt:lpstr>
      <vt:lpstr>Outgroup rooting</vt:lpstr>
      <vt:lpstr>Tree evaluation: Bootstrap analysis</vt:lpstr>
      <vt:lpstr>An R package - ape</vt:lpstr>
      <vt:lpstr>citations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125</cp:revision>
  <dcterms:created xsi:type="dcterms:W3CDTF">2014-12-15T18:58:14Z</dcterms:created>
  <dcterms:modified xsi:type="dcterms:W3CDTF">2019-02-28T16:09:07Z</dcterms:modified>
</cp:coreProperties>
</file>