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6" r:id="rId2"/>
    <p:sldId id="324" r:id="rId3"/>
    <p:sldId id="380" r:id="rId4"/>
    <p:sldId id="381" r:id="rId5"/>
    <p:sldId id="257" r:id="rId6"/>
    <p:sldId id="384" r:id="rId7"/>
    <p:sldId id="364" r:id="rId8"/>
    <p:sldId id="367" r:id="rId9"/>
    <p:sldId id="369" r:id="rId10"/>
    <p:sldId id="387" r:id="rId11"/>
    <p:sldId id="389" r:id="rId12"/>
    <p:sldId id="342" r:id="rId13"/>
    <p:sldId id="370" r:id="rId14"/>
    <p:sldId id="344" r:id="rId15"/>
    <p:sldId id="371" r:id="rId16"/>
    <p:sldId id="350" r:id="rId17"/>
    <p:sldId id="383" r:id="rId18"/>
    <p:sldId id="352" r:id="rId19"/>
    <p:sldId id="345" r:id="rId20"/>
    <p:sldId id="390" r:id="rId21"/>
    <p:sldId id="347" r:id="rId22"/>
    <p:sldId id="327" r:id="rId23"/>
    <p:sldId id="348" r:id="rId24"/>
    <p:sldId id="388" r:id="rId25"/>
    <p:sldId id="305" r:id="rId26"/>
    <p:sldId id="317" r:id="rId27"/>
    <p:sldId id="376" r:id="rId28"/>
    <p:sldId id="377" r:id="rId29"/>
    <p:sldId id="391" r:id="rId30"/>
    <p:sldId id="328" r:id="rId31"/>
    <p:sldId id="299" r:id="rId32"/>
    <p:sldId id="392" r:id="rId33"/>
    <p:sldId id="386" r:id="rId34"/>
    <p:sldId id="330" r:id="rId35"/>
    <p:sldId id="393" r:id="rId36"/>
    <p:sldId id="378" r:id="rId37"/>
    <p:sldId id="32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2F7"/>
    <a:srgbClr val="4BDEE3"/>
    <a:srgbClr val="43E3E3"/>
    <a:srgbClr val="1453E3"/>
    <a:srgbClr val="1947FB"/>
    <a:srgbClr val="C12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74882" autoAdjust="0"/>
  </p:normalViewPr>
  <p:slideViewPr>
    <p:cSldViewPr snapToGrid="0" snapToObjects="1" showGuides="1">
      <p:cViewPr>
        <p:scale>
          <a:sx n="97" d="100"/>
          <a:sy n="97" d="100"/>
        </p:scale>
        <p:origin x="-3608" y="-888"/>
      </p:cViewPr>
      <p:guideLst>
        <p:guide orient="horz" pos="4230"/>
        <p:guide pos="575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2774-186A-AB48-9F36-82FDB6A83C3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B5D3-E038-3040-A133-92630B3E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62-610F-7E41-93EF-79170C8340C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4D48-21AB-6546-9E79-9D680E89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3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colors;</a:t>
            </a:r>
            <a:r>
              <a:rPr lang="en-US" baseline="0" dirty="0" smtClean="0"/>
              <a:t> shape; size;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 smtClean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 smtClean="0">
                <a:solidFill>
                  <a:srgbClr val="000000"/>
                </a:solidFill>
              </a:rPr>
              <a:t>1. </a:t>
            </a:r>
            <a:r>
              <a:rPr lang="en-IN" sz="1200" dirty="0" smtClean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 smtClean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Hor</a:t>
            </a:r>
            <a:r>
              <a:rPr lang="en-US" dirty="0" smtClean="0"/>
              <a:t> </a:t>
            </a:r>
            <a:r>
              <a:rPr lang="en-US" dirty="0" err="1" smtClean="0"/>
              <a:t>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 smtClean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 smtClean="0">
                <a:solidFill>
                  <a:srgbClr val="000000"/>
                </a:solidFill>
              </a:rPr>
              <a:t>1. </a:t>
            </a:r>
            <a:r>
              <a:rPr lang="en-IN" sz="1200" dirty="0" smtClean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 smtClean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likelihood</a:t>
            </a:r>
            <a:r>
              <a:rPr lang="en-US" baseline="0" dirty="0" smtClean="0"/>
              <a:t> of a QTL at a location is 1000 times as that of no QTLs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 population 1 were</a:t>
            </a:r>
            <a:r>
              <a:rPr lang="en-US" baseline="0" dirty="0" smtClean="0"/>
              <a:t> represented at a higher proportion in the group of "early flowering".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structure and kinship are both confounding factors in GWAS since they produce covariance between individuals' phenotype values. Yet the dimensionality of these two processes are different. Population structure is a low dimensional process embedded in a high dimensional space so that a relatively small number of principal components represent the underlying population genetics [2], [27], [30]. Therefore, a small number of principal components can be adequate to account for population structure in GWAS datasets [3], [1]. Conversely, kinship is a high dimensional process since small sets of individuals are very closely related while being unrelated to the remaining individuals. Consider an idealized example of independent parent-offspring duos so that the coefficient of </a:t>
            </a:r>
            <a:r>
              <a:rPr lang="en-US" dirty="0" err="1" smtClean="0"/>
              <a:t>coancestry</a:t>
            </a:r>
            <a:r>
              <a:rPr lang="en-US" dirty="0" smtClean="0"/>
              <a:t> between parent and offspring is 0.5, and 0 between all other individuals. It follows directly that the corresponding </a:t>
            </a:r>
            <a:r>
              <a:rPr lang="en-US" dirty="0" err="1" smtClean="0"/>
              <a:t>coancestry</a:t>
            </a:r>
            <a:r>
              <a:rPr lang="en-US" dirty="0" smtClean="0"/>
              <a:t> matrix is block diagonal and the </a:t>
            </a:r>
            <a:r>
              <a:rPr lang="en-US" dirty="0" err="1" smtClean="0"/>
              <a:t>eigen</a:t>
            </a:r>
            <a:r>
              <a:rPr lang="en-US" dirty="0" smtClean="0"/>
              <a:t>-spectrum has a long tail so that all </a:t>
            </a:r>
            <a:r>
              <a:rPr lang="en-US" dirty="0" err="1" smtClean="0"/>
              <a:t>eigen</a:t>
            </a:r>
            <a:r>
              <a:rPr lang="en-US" dirty="0" smtClean="0"/>
              <a:t>-values are nonzero. Thus kinship is a high-dimensional process that cannot be captured by a small number of principal components.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4EF3-0DAA-714F-90CE-4047899F238F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5259-BD41-7644-8239-9C6BA2210306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EFC-E6AB-2947-A6D2-5B231F6001E8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7841-5AC3-314E-B511-702A63E29FFA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125-C793-CF40-AB85-5C580211B255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BC11-D26C-9545-8066-AD887DC40162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1DA-39EA-654F-9C1C-79D5A957E68F}" type="datetime1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EB1-7C20-1A41-8500-9C13ED8CAD7B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8EA-94AC-6B47-B055-F8BDD6933FD2}" type="datetime1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899-45CA-A542-9B98-BED806E245BD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76BE-35F3-B741-9D24-92BEBB725E1A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96-9FD4-4C49-83A0-4D35B418F31C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QTL mapping and GWAS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9628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 smtClean="0"/>
          </a:p>
          <a:p>
            <a:r>
              <a:rPr lang="en-US" sz="2800" dirty="0"/>
              <a:t>3</a:t>
            </a:r>
            <a:r>
              <a:rPr lang="en-US" sz="2800" dirty="0" smtClean="0"/>
              <a:t>/19/2019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populations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55003"/>
            <a:ext cx="4326826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F1, F2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Recombinant Inbred Lines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Double </a:t>
            </a:r>
            <a:r>
              <a:rPr lang="en-US" sz="2800" dirty="0"/>
              <a:t>haploid (DH) </a:t>
            </a:r>
            <a:r>
              <a:rPr lang="en-US" sz="2800" dirty="0" smtClean="0"/>
              <a:t>lines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5057058" y="3349012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4126821" y="3334696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3965982" y="3334694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5209458" y="3349178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1676" y="5272010"/>
            <a:ext cx="269873" cy="725878"/>
            <a:chOff x="4118306" y="2810142"/>
            <a:chExt cx="269873" cy="725878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3814104" y="3114345"/>
              <a:ext cx="725877" cy="117473"/>
              <a:chOff x="5528733" y="2791016"/>
              <a:chExt cx="2887137" cy="11853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3966504" y="3114344"/>
              <a:ext cx="725877" cy="117473"/>
              <a:chOff x="5528733" y="2791016"/>
              <a:chExt cx="2887137" cy="1185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4751" y="5272011"/>
            <a:ext cx="270935" cy="711559"/>
            <a:chOff x="2882893" y="2810143"/>
            <a:chExt cx="270935" cy="7115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2586381" y="3106655"/>
              <a:ext cx="711559" cy="118535"/>
              <a:chOff x="5528733" y="2580422"/>
              <a:chExt cx="2887133" cy="11853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6200000">
              <a:off x="2738781" y="3106655"/>
              <a:ext cx="711559" cy="118535"/>
              <a:chOff x="5528733" y="2580422"/>
              <a:chExt cx="2887133" cy="1185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54468" y="5272010"/>
            <a:ext cx="270938" cy="698748"/>
            <a:chOff x="5962610" y="2810142"/>
            <a:chExt cx="270938" cy="698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2610" y="2810142"/>
              <a:ext cx="118538" cy="698748"/>
              <a:chOff x="5962610" y="2980134"/>
              <a:chExt cx="118538" cy="698748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5827971" y="3425704"/>
                <a:ext cx="387818" cy="118537"/>
                <a:chOff x="5528737" y="2580422"/>
                <a:chExt cx="1573562" cy="118535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 rot="16200000">
                <a:off x="5858670" y="3084074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15010" y="2810142"/>
              <a:ext cx="118538" cy="698748"/>
              <a:chOff x="6115010" y="2991776"/>
              <a:chExt cx="118538" cy="698748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5980371" y="3437346"/>
                <a:ext cx="387818" cy="118537"/>
                <a:chOff x="5528737" y="2580422"/>
                <a:chExt cx="1573562" cy="1185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 rot="16200000">
                <a:off x="6011070" y="3095716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327539" y="5272010"/>
            <a:ext cx="270938" cy="722959"/>
            <a:chOff x="4968866" y="2810142"/>
            <a:chExt cx="270938" cy="72295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8866" y="2810142"/>
              <a:ext cx="118538" cy="722959"/>
              <a:chOff x="4968866" y="2986203"/>
              <a:chExt cx="118538" cy="722959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4760385" y="31946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 rot="16200000">
                <a:off x="4892653" y="35144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21266" y="2810142"/>
              <a:ext cx="118538" cy="722959"/>
              <a:chOff x="5121266" y="3138603"/>
              <a:chExt cx="118538" cy="722959"/>
            </a:xfrm>
          </p:grpSpPr>
          <p:grpSp>
            <p:nvGrpSpPr>
              <p:cNvPr id="38" name="Group 37"/>
              <p:cNvGrpSpPr/>
              <p:nvPr/>
            </p:nvGrpSpPr>
            <p:grpSpPr>
              <a:xfrm rot="16200000">
                <a:off x="4912785" y="33470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 rot="16200000">
                <a:off x="5045053" y="36668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768041" y="3052749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4806761" y="4001853"/>
            <a:ext cx="309393" cy="4430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4806761" y="4609708"/>
            <a:ext cx="309393" cy="4053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3958" y="3068215"/>
            <a:ext cx="129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Parents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523958" y="5340722"/>
            <a:ext cx="138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DH lines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7130578" y="5294257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5165706" y="4001853"/>
            <a:ext cx="2995057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haploid induction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genome doubling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84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378760" y="997570"/>
            <a:ext cx="8308040" cy="1974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8760" y="1255886"/>
            <a:ext cx="4303306" cy="830997"/>
            <a:chOff x="378760" y="1255886"/>
            <a:chExt cx="4303306" cy="830997"/>
          </a:xfrm>
        </p:grpSpPr>
        <p:sp>
          <p:nvSpPr>
            <p:cNvPr id="6" name="Rounded Rectangle 5"/>
            <p:cNvSpPr/>
            <p:nvPr/>
          </p:nvSpPr>
          <p:spPr>
            <a:xfrm>
              <a:off x="1794933" y="1531499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4933" y="1743165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760" y="1531499"/>
              <a:ext cx="141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Optima"/>
                  <a:cs typeface="Optima"/>
                </a:rPr>
                <a:t>Chromosome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599" y="1255886"/>
              <a:ext cx="355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1</a:t>
              </a:r>
            </a:p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0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Optima"/>
                <a:cs typeface="Optim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48" y="200796"/>
            <a:ext cx="8486836" cy="55509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Optima"/>
                <a:cs typeface="Optima"/>
              </a:rPr>
              <a:t>Mapping a </a:t>
            </a:r>
            <a:r>
              <a:rPr lang="en-US" sz="2800" dirty="0" smtClean="0">
                <a:solidFill>
                  <a:srgbClr val="008000"/>
                </a:solidFill>
                <a:latin typeface="Optima"/>
                <a:cs typeface="Optima"/>
              </a:rPr>
              <a:t>causal genetic controlling component (X)</a:t>
            </a:r>
            <a:endParaRPr lang="en-US" sz="2800" dirty="0">
              <a:solidFill>
                <a:srgbClr val="008000"/>
              </a:solidFill>
              <a:latin typeface="Optima"/>
              <a:cs typeface="Opti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059125"/>
            <a:ext cx="126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tima"/>
                <a:cs typeface="Optima"/>
              </a:rPr>
              <a:t>Map/Marker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18865" y="3480251"/>
            <a:ext cx="1133644" cy="3186973"/>
            <a:chOff x="5580401" y="3503379"/>
            <a:chExt cx="1133644" cy="3186973"/>
          </a:xfrm>
        </p:grpSpPr>
        <p:sp>
          <p:nvSpPr>
            <p:cNvPr id="83" name="TextBox 82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Phenotype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45300" y="374368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45300" y="4472819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45300" y="4108253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5300" y="4837385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45300" y="556651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5300" y="5201951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45300" y="5931084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29948" y="3503379"/>
              <a:ext cx="35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endParaRPr lang="en-US" sz="1800" dirty="0" smtClean="0">
                <a:solidFill>
                  <a:srgbClr val="007700"/>
                </a:solidFill>
                <a:latin typeface="Optima"/>
                <a:cs typeface="Optim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069" y="4234445"/>
            <a:ext cx="2210862" cy="1230292"/>
            <a:chOff x="6610840" y="4217968"/>
            <a:chExt cx="2210862" cy="1230292"/>
          </a:xfrm>
        </p:grpSpPr>
        <p:sp>
          <p:nvSpPr>
            <p:cNvPr id="94" name="TextBox 93"/>
            <p:cNvSpPr txBox="1"/>
            <p:nvPr/>
          </p:nvSpPr>
          <p:spPr>
            <a:xfrm>
              <a:off x="6890589" y="4863484"/>
              <a:ext cx="16513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Optima"/>
                  <a:cs typeface="Optima"/>
                </a:rPr>
                <a:t>A B </a:t>
              </a:r>
              <a:r>
                <a:rPr lang="en-US" sz="3200" dirty="0" smtClean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r>
                <a:rPr lang="en-US" dirty="0" smtClean="0">
                  <a:latin typeface="Optima"/>
                  <a:cs typeface="Optima"/>
                </a:rPr>
                <a:t> C D</a:t>
              </a:r>
              <a:endParaRPr lang="en-US" dirty="0">
                <a:latin typeface="Optima"/>
                <a:cs typeface="Optim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0840" y="4217968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Optima"/>
                  <a:cs typeface="Optima"/>
                </a:rPr>
                <a:t>Mapping result</a:t>
              </a:r>
              <a:endParaRPr lang="en-US" dirty="0">
                <a:latin typeface="Optima"/>
                <a:cs typeface="Optima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760" y="3141697"/>
            <a:ext cx="2887134" cy="3103462"/>
            <a:chOff x="2366531" y="3125220"/>
            <a:chExt cx="2887134" cy="3103462"/>
          </a:xfrm>
        </p:grpSpPr>
        <p:sp>
          <p:nvSpPr>
            <p:cNvPr id="46" name="Rounded Rectangle 45"/>
            <p:cNvSpPr/>
            <p:nvPr/>
          </p:nvSpPr>
          <p:spPr>
            <a:xfrm>
              <a:off x="2366531" y="4284014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366531" y="3920465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6531" y="5026125"/>
              <a:ext cx="2887133" cy="119605"/>
              <a:chOff x="5528733" y="2791016"/>
              <a:chExt cx="2887133" cy="11960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66531" y="4662576"/>
              <a:ext cx="2887133" cy="118533"/>
              <a:chOff x="5528733" y="2580422"/>
              <a:chExt cx="2887133" cy="11853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66531" y="5405759"/>
              <a:ext cx="2887133" cy="118533"/>
              <a:chOff x="5528733" y="2580422"/>
              <a:chExt cx="2887133" cy="11853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151841" y="2580422"/>
                <a:ext cx="1264025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366532" y="5769308"/>
              <a:ext cx="2887133" cy="117471"/>
              <a:chOff x="5528733" y="2791016"/>
              <a:chExt cx="2353742" cy="11853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528733" y="2792088"/>
                <a:ext cx="235374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528733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66531" y="6110149"/>
              <a:ext cx="2887134" cy="118533"/>
              <a:chOff x="5528733" y="2791016"/>
              <a:chExt cx="2887134" cy="11853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28733" y="2792088"/>
                <a:ext cx="98636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447359" y="2791016"/>
                <a:ext cx="1968508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97364" y="3125220"/>
              <a:ext cx="1986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pPr algn="ctr"/>
              <a:r>
                <a:rPr lang="en-US" dirty="0" smtClean="0"/>
                <a:t>Mapping population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8733" y="1039905"/>
            <a:ext cx="2887133" cy="1726777"/>
            <a:chOff x="5528733" y="1039905"/>
            <a:chExt cx="2887133" cy="1726777"/>
          </a:xfrm>
        </p:grpSpPr>
        <p:sp>
          <p:nvSpPr>
            <p:cNvPr id="27" name="Rounded Rectangle 26"/>
            <p:cNvSpPr/>
            <p:nvPr/>
          </p:nvSpPr>
          <p:spPr>
            <a:xfrm>
              <a:off x="5528733" y="1759142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8733" y="1547476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28733" y="2647077"/>
              <a:ext cx="2887133" cy="119605"/>
              <a:chOff x="5528733" y="2791016"/>
              <a:chExt cx="2887133" cy="11960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8733" y="2436483"/>
              <a:ext cx="2887133" cy="118533"/>
              <a:chOff x="5528733" y="2580422"/>
              <a:chExt cx="2887133" cy="1185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Down Arrow 36"/>
            <p:cNvSpPr/>
            <p:nvPr/>
          </p:nvSpPr>
          <p:spPr>
            <a:xfrm>
              <a:off x="6891873" y="2004680"/>
              <a:ext cx="118534" cy="25559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6009" y="1039905"/>
              <a:ext cx="153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/>
                <a:t>Recombination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620007" y="1553570"/>
              <a:ext cx="26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X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91280" y="1059125"/>
            <a:ext cx="789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A</a:t>
            </a:r>
            <a:r>
              <a:rPr lang="en-US" sz="1600" dirty="0" smtClean="0">
                <a:latin typeface="Optima"/>
                <a:cs typeface="Optima"/>
              </a:rPr>
              <a:t>      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9081" y="1059125"/>
            <a:ext cx="82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C</a:t>
            </a:r>
            <a:r>
              <a:rPr lang="en-US" sz="1600" dirty="0" smtClean="0">
                <a:latin typeface="Optima"/>
                <a:cs typeface="Optima"/>
              </a:rPr>
              <a:t>      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025" y="3506323"/>
            <a:ext cx="2417501" cy="3182069"/>
            <a:chOff x="2675796" y="3489846"/>
            <a:chExt cx="2417501" cy="3182069"/>
          </a:xfrm>
        </p:grpSpPr>
        <p:sp>
          <p:nvSpPr>
            <p:cNvPr id="82" name="TextBox 81"/>
            <p:cNvSpPr txBox="1"/>
            <p:nvPr/>
          </p:nvSpPr>
          <p:spPr>
            <a:xfrm>
              <a:off x="3269041" y="6333361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Genotype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5796" y="3489846"/>
              <a:ext cx="241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Optima"/>
                  <a:cs typeface="Optima"/>
                </a:rPr>
                <a:t>A</a:t>
              </a:r>
              <a:r>
                <a:rPr lang="en-US" sz="1800" dirty="0" smtClean="0">
                  <a:latin typeface="Optima"/>
                  <a:cs typeface="Optima"/>
                </a:rPr>
                <a:t>      B           C       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06903" y="3761600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endPara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6903" y="4125226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          0       0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6903" y="448885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       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06903" y="485953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endPara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6903" y="523727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1     1          0       0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6903" y="5600898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1     0          0       0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06903" y="594335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0     1   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</a:t>
              </a:r>
              <a:endPara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12165" y="3903879"/>
            <a:ext cx="118534" cy="2370320"/>
            <a:chOff x="531912" y="3824453"/>
            <a:chExt cx="118534" cy="2370320"/>
          </a:xfrm>
        </p:grpSpPr>
        <p:sp>
          <p:nvSpPr>
            <p:cNvPr id="100" name="Oval 99"/>
            <p:cNvSpPr/>
            <p:nvPr/>
          </p:nvSpPr>
          <p:spPr>
            <a:xfrm>
              <a:off x="531912" y="382445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912" y="4573620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1912" y="531680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31912" y="601793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12" y="1387569"/>
            <a:ext cx="4150154" cy="1584579"/>
            <a:chOff x="531912" y="1387569"/>
            <a:chExt cx="4150154" cy="1584579"/>
          </a:xfrm>
        </p:grpSpPr>
        <p:sp>
          <p:nvSpPr>
            <p:cNvPr id="20" name="TextBox 19"/>
            <p:cNvSpPr txBox="1"/>
            <p:nvPr/>
          </p:nvSpPr>
          <p:spPr>
            <a:xfrm>
              <a:off x="531912" y="2385666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Optima"/>
                  <a:cs typeface="Optima"/>
                </a:rPr>
                <a:t>Genotype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933" y="1894930"/>
              <a:ext cx="28871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…1…1… …1…1…</a:t>
              </a:r>
            </a:p>
            <a:p>
              <a:pPr>
                <a:defRPr/>
              </a:pP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r>
                <a:rPr lang="en-US" sz="3200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 </a:t>
              </a: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43670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6271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99936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2537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833931" y="3480251"/>
            <a:ext cx="1133644" cy="3186973"/>
            <a:chOff x="5580401" y="3503379"/>
            <a:chExt cx="1133644" cy="3186973"/>
          </a:xfrm>
        </p:grpSpPr>
        <p:sp>
          <p:nvSpPr>
            <p:cNvPr id="98" name="TextBox 97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Phenotype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ea typeface="ＭＳ Ｐゴシック" charset="-128"/>
                  <a:cs typeface="ＭＳ Ｐゴシック" charset="-128"/>
                </a:rPr>
                <a:t>3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45300" y="556651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45300" y="5201951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5300" y="5931084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70699" y="3503379"/>
              <a:ext cx="49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7700"/>
                  </a:solidFill>
                  <a:latin typeface="Optima"/>
                  <a:cs typeface="Optima"/>
                </a:rPr>
                <a:t>X’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Approach 1: t-test or ANOVA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8" y="1227345"/>
            <a:ext cx="7291011" cy="22671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Based on the genotype data, individuals are divided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Perform t-test or ANOVA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for all markers</a:t>
            </a:r>
          </a:p>
          <a:p>
            <a:pPr marL="0" indent="0">
              <a:buNone/>
            </a:pPr>
            <a:r>
              <a:rPr lang="en-US" sz="2400" dirty="0" smtClean="0"/>
              <a:t>(use t-test if only two groups exist)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3586304"/>
            <a:ext cx="5912452" cy="277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1" dirty="0" smtClean="0"/>
              <a:t>Pros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Simple</a:t>
            </a:r>
          </a:p>
          <a:p>
            <a:r>
              <a:rPr lang="en-US" sz="2400" dirty="0" smtClean="0"/>
              <a:t>No genetic map required</a:t>
            </a:r>
          </a:p>
          <a:p>
            <a:pPr marL="0" indent="0">
              <a:buFont typeface="Arial"/>
              <a:buNone/>
            </a:pPr>
            <a:r>
              <a:rPr lang="en-US" sz="2400" b="1" i="1" dirty="0" smtClean="0"/>
              <a:t>Cons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Individuals with missing data are excluded</a:t>
            </a:r>
          </a:p>
          <a:p>
            <a:r>
              <a:rPr lang="en-US" sz="2400" dirty="0" smtClean="0"/>
              <a:t>Suffers in low density markers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41071" y="1796410"/>
            <a:ext cx="1133644" cy="3011173"/>
            <a:chOff x="5580401" y="3444307"/>
            <a:chExt cx="1133644" cy="3011173"/>
          </a:xfrm>
        </p:grpSpPr>
        <p:sp>
          <p:nvSpPr>
            <p:cNvPr id="7" name="Rectangle 6"/>
            <p:cNvSpPr/>
            <p:nvPr/>
          </p:nvSpPr>
          <p:spPr>
            <a:xfrm>
              <a:off x="5945300" y="3743687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00" y="4472819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5300" y="4108253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5300" y="483738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5300" y="5721581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5300" y="535701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5300" y="6086148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401" y="3444307"/>
              <a:ext cx="113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tima"/>
                  <a:cs typeface="Optima"/>
                </a:rPr>
                <a:t>genotype</a:t>
              </a:r>
              <a:endParaRPr lang="en-US" sz="1800" dirty="0" smtClean="0">
                <a:latin typeface="Optima"/>
                <a:cs typeface="Optim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4715" y="1796410"/>
            <a:ext cx="1351248" cy="3025941"/>
            <a:chOff x="5510095" y="3444307"/>
            <a:chExt cx="1351248" cy="3025941"/>
          </a:xfrm>
        </p:grpSpPr>
        <p:sp>
          <p:nvSpPr>
            <p:cNvPr id="17" name="Rectangle 16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ea typeface="ＭＳ Ｐゴシック" charset="-128"/>
                  <a:cs typeface="ＭＳ Ｐゴシック" charset="-128"/>
                </a:rPr>
                <a:t>24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5300" y="573634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5300" y="537178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3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5300" y="6100916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0095" y="3444307"/>
              <a:ext cx="135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Optima"/>
                  <a:cs typeface="Optima"/>
                </a:rPr>
                <a:t>phenotype</a:t>
              </a:r>
              <a:endParaRPr lang="en-US" sz="1800" dirty="0" smtClean="0">
                <a:solidFill>
                  <a:srgbClr val="000000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Approach 2: Interval mapping (IM)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314329" y="2209114"/>
            <a:ext cx="6866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3364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3185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4092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490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901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027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3511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8124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933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059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323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506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315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41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202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011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137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03991" y="2303845"/>
            <a:ext cx="556563" cy="443447"/>
            <a:chOff x="1203991" y="2303845"/>
            <a:chExt cx="556563" cy="443447"/>
          </a:xfrm>
        </p:grpSpPr>
        <p:sp>
          <p:nvSpPr>
            <p:cNvPr id="9" name="TextBox 8"/>
            <p:cNvSpPr txBox="1"/>
            <p:nvPr/>
          </p:nvSpPr>
          <p:spPr>
            <a:xfrm>
              <a:off x="1203991" y="23779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QTL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421824" y="2303845"/>
              <a:ext cx="120897" cy="1402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14329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938834" y="3305684"/>
            <a:ext cx="7571780" cy="2367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Assume a single QTL model (QTL at a certain genetic position)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Determine the </a:t>
            </a:r>
            <a:r>
              <a:rPr lang="en-US" sz="2800" b="1" i="1" dirty="0" smtClean="0"/>
              <a:t>confidence</a:t>
            </a:r>
            <a:r>
              <a:rPr lang="en-US" sz="2800" dirty="0" smtClean="0"/>
              <a:t> of each QTL model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Scan the whole genome (interval by interval)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116 L 0.72855 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2273" y="2236195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Interval mapping – estimate genotypes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75" y="5441186"/>
            <a:ext cx="5398956" cy="9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Assume a single QTL model (QTL at a certain genetic position)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0412" y="1720078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1782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11324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39061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273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8250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3042" y="17973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5375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58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err="1" smtClean="0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6316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  <a:endParaRPr lang="en-US" dirty="0" smtClean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8231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39304" y="2236195"/>
            <a:ext cx="15449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 smtClean="0"/>
              <a:t>0 w/high </a:t>
            </a:r>
            <a:r>
              <a:rPr lang="en-US" b="1" dirty="0" err="1" smtClean="0"/>
              <a:t>prob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1 w/high </a:t>
            </a:r>
            <a:r>
              <a:rPr lang="en-US" b="1" dirty="0" err="1" smtClean="0"/>
              <a:t>prob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 smtClean="0"/>
              <a:t>prob</a:t>
            </a:r>
            <a:endParaRPr lang="en-US" b="1" dirty="0" smtClean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274" y="2326674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4503" y="2035436"/>
            <a:ext cx="41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Estimate genotypes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each estimated genotype is associated with a certain probability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Genetic </a:t>
            </a:r>
            <a:r>
              <a:rPr lang="en-US" sz="2800" dirty="0" smtClean="0"/>
              <a:t>linkage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2760" y="2179470"/>
            <a:ext cx="1743398" cy="3058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370"/>
            <a:ext cx="8229600" cy="6793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Genetic linkage map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5555"/>
            <a:ext cx="7964121" cy="42759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Describe the </a:t>
            </a:r>
            <a:r>
              <a:rPr lang="en-US" sz="2400" dirty="0"/>
              <a:t>linear order of markers </a:t>
            </a:r>
            <a:r>
              <a:rPr lang="en-US" sz="2400" dirty="0" smtClean="0"/>
              <a:t>within </a:t>
            </a:r>
            <a:r>
              <a:rPr lang="en-US" sz="2400" dirty="0"/>
              <a:t>a linkage </a:t>
            </a:r>
            <a:r>
              <a:rPr lang="en-US" sz="2400" dirty="0" smtClean="0"/>
              <a:t>group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20674" y="1989613"/>
            <a:ext cx="62346" cy="1423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7083" y="2218214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7083" y="2390643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7083" y="2659828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7083" y="3097032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7083" y="3270165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861" y="20797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     0 1 0 1 1 1 0 1 0 0 1 1 ..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0926" y="239953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2cM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5340" y="216686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1cM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5340" y="2715478"/>
            <a:ext cx="576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2.5cM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2352" y="3034318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1cM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26233" y="2218214"/>
            <a:ext cx="15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 Group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03808"/>
            <a:ext cx="8550958" cy="264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rgbClr val="17375E"/>
                </a:solidFill>
              </a:rPr>
              <a:t>Recombination frequency</a:t>
            </a:r>
            <a:r>
              <a:rPr lang="en-IN" sz="2400" dirty="0" smtClean="0"/>
              <a:t>: the percentage of recombinant gametes produced in a cross</a:t>
            </a:r>
          </a:p>
          <a:p>
            <a:pPr marL="0" indent="0">
              <a:buFont typeface="Arial"/>
              <a:buNone/>
            </a:pPr>
            <a:r>
              <a:rPr lang="en-IN" sz="2400" dirty="0" smtClean="0"/>
              <a:t>     </a:t>
            </a:r>
            <a:r>
              <a:rPr lang="en-IN" sz="2400" b="1" dirty="0" smtClean="0">
                <a:solidFill>
                  <a:srgbClr val="660066"/>
                </a:solidFill>
              </a:rPr>
              <a:t>Recombination frequency (</a:t>
            </a:r>
            <a:r>
              <a:rPr lang="en-IN" sz="2400" b="1" i="1" dirty="0" smtClean="0">
                <a:solidFill>
                  <a:srgbClr val="660066"/>
                </a:solidFill>
              </a:rPr>
              <a:t>r</a:t>
            </a:r>
            <a:r>
              <a:rPr lang="en-IN" sz="2400" b="1" dirty="0" smtClean="0">
                <a:solidFill>
                  <a:srgbClr val="660066"/>
                </a:solidFill>
              </a:rPr>
              <a:t>) =  #recombinants / total x 100%</a:t>
            </a:r>
          </a:p>
          <a:p>
            <a:endParaRPr lang="en-IN" sz="2400" b="1" dirty="0" smtClean="0"/>
          </a:p>
          <a:p>
            <a:r>
              <a:rPr lang="en-IN" sz="2400" dirty="0" smtClean="0"/>
              <a:t>1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</a:rPr>
              <a:t>centimorgan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IN" sz="2400" dirty="0" smtClean="0"/>
              <a:t>apart on a genetic map indicates approximately 1% of recombination events.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64861" y="22321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M2     </a:t>
            </a:r>
            <a:r>
              <a:rPr lang="en-US" sz="1200" dirty="0"/>
              <a:t>0 1 0 1 1 1 0 1 0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 </a:t>
            </a:r>
            <a:r>
              <a:rPr lang="en-US" sz="1200" dirty="0"/>
              <a:t>1 1 ..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64861" y="2522232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M3     </a:t>
            </a:r>
            <a:r>
              <a:rPr lang="en-US" sz="1200" dirty="0"/>
              <a:t>0 1 0 1 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/>
              <a:t> </a:t>
            </a:r>
            <a:r>
              <a:rPr lang="en-US" sz="1200" dirty="0"/>
              <a:t>1 </a:t>
            </a:r>
            <a:r>
              <a:rPr lang="en-US" sz="1200" dirty="0" smtClean="0"/>
              <a:t>0 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/>
              <a:t> 0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 </a:t>
            </a:r>
            <a:r>
              <a:rPr lang="en-US" sz="1200" dirty="0"/>
              <a:t>1 1 ..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57647" y="2957026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M4     </a:t>
            </a:r>
            <a:r>
              <a:rPr lang="en-US" sz="1200" dirty="0"/>
              <a:t>0 1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 </a:t>
            </a:r>
            <a:r>
              <a:rPr lang="en-US" sz="1200" dirty="0"/>
              <a:t>1 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/>
              <a:t> 1 </a:t>
            </a:r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 </a:t>
            </a:r>
            <a:r>
              <a:rPr lang="en-US" sz="1200" dirty="0"/>
              <a:t>1 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/>
              <a:t> </a:t>
            </a:r>
            <a:r>
              <a:rPr lang="en-US" sz="1200" dirty="0"/>
              <a:t>..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464861" y="3134015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M5     </a:t>
            </a:r>
            <a:r>
              <a:rPr lang="en-US" sz="1200" dirty="0"/>
              <a:t>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7932" y="1682133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Marker distance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2957" y="1682133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Marker score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31806"/>
            <a:ext cx="7498080" cy="842898"/>
          </a:xfrm>
        </p:spPr>
        <p:txBody>
          <a:bodyPr>
            <a:normAutofit/>
          </a:bodyPr>
          <a:lstStyle/>
          <a:p>
            <a:r>
              <a:rPr lang="en-IN" sz="3200" dirty="0" smtClean="0">
                <a:effectLst/>
              </a:rPr>
              <a:t>Mapping</a:t>
            </a:r>
            <a:r>
              <a:rPr lang="en-IN" sz="3200" dirty="0" smtClean="0"/>
              <a:t> </a:t>
            </a:r>
            <a:r>
              <a:rPr lang="en-IN" sz="3200" dirty="0" smtClean="0">
                <a:effectLst/>
              </a:rPr>
              <a:t>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17" y="1176368"/>
            <a:ext cx="8403166" cy="2031670"/>
          </a:xfrm>
        </p:spPr>
        <p:txBody>
          <a:bodyPr>
            <a:noAutofit/>
          </a:bodyPr>
          <a:lstStyle/>
          <a:p>
            <a:r>
              <a:rPr lang="en-IN" sz="2800" dirty="0" smtClean="0"/>
              <a:t>Conversion </a:t>
            </a:r>
            <a:r>
              <a:rPr lang="en-IN" sz="2800" dirty="0"/>
              <a:t>between </a:t>
            </a:r>
            <a:r>
              <a:rPr lang="en-IN" sz="2800" dirty="0" smtClean="0"/>
              <a:t>recombination frequencies </a:t>
            </a:r>
            <a:r>
              <a:rPr lang="en-IN" sz="2800" dirty="0"/>
              <a:t>and genetic </a:t>
            </a:r>
            <a:r>
              <a:rPr lang="en-IN" sz="2800" dirty="0" smtClean="0"/>
              <a:t>distances</a:t>
            </a:r>
          </a:p>
          <a:p>
            <a:r>
              <a:rPr lang="en-IN" sz="2800" dirty="0" smtClean="0"/>
              <a:t>Different formula (Haldane and Kosambi)</a:t>
            </a:r>
          </a:p>
          <a:p>
            <a:r>
              <a:rPr lang="en-IN" sz="2800" dirty="0" smtClean="0"/>
              <a:t>Haldane’s </a:t>
            </a:r>
            <a:r>
              <a:rPr lang="en-IN" sz="2800" dirty="0"/>
              <a:t>mapping function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04157"/>
              </p:ext>
            </p:extLst>
          </p:nvPr>
        </p:nvGraphicFramePr>
        <p:xfrm>
          <a:off x="2822575" y="3313113"/>
          <a:ext cx="29321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4" imgW="1054100" imgH="800100" progId="Equation.3">
                  <p:embed/>
                </p:oleObj>
              </mc:Choice>
              <mc:Fallback>
                <p:oleObj name="Equation" r:id="rId4" imgW="1054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2575" y="3313113"/>
                        <a:ext cx="293211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0599" y="5610302"/>
            <a:ext cx="45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dirty="0" smtClean="0"/>
              <a:t> = recombination rate (0-0.5)</a:t>
            </a:r>
          </a:p>
          <a:p>
            <a:r>
              <a:rPr lang="en-US" sz="2400" i="1" dirty="0" smtClean="0"/>
              <a:t>d</a:t>
            </a:r>
            <a:r>
              <a:rPr lang="en-US" sz="2400" dirty="0" smtClean="0"/>
              <a:t> = distance in </a:t>
            </a:r>
            <a:r>
              <a:rPr lang="en-US" sz="2400" dirty="0" err="1" smtClean="0"/>
              <a:t>Morgans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16" y="2810322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Interval mapping – estimate genotypes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44455" y="2294205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825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5367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3104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6316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2293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7085" y="23714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9418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0201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err="1" smtClean="0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0359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  <a:endParaRPr lang="en-US" dirty="0" smtClean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52274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347" y="2810322"/>
            <a:ext cx="34888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 smtClean="0"/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 smtClean="0"/>
              <a:t>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3317" y="2900801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425" y="3434669"/>
            <a:ext cx="31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estimated genotype is associated with a certain probability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Estimate likelihood of a QTL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6" y="1562823"/>
            <a:ext cx="8590701" cy="3743221"/>
          </a:xfrm>
        </p:spPr>
        <p:txBody>
          <a:bodyPr>
            <a:noAutofit/>
          </a:bodyPr>
          <a:lstStyle/>
          <a:p>
            <a:r>
              <a:rPr lang="en-US" sz="2800" b="1" i="1" dirty="0"/>
              <a:t>Maximum likelihood </a:t>
            </a:r>
            <a:r>
              <a:rPr lang="en-US" sz="2800" b="1" i="1" dirty="0" smtClean="0"/>
              <a:t>estimates (MLE)</a:t>
            </a:r>
          </a:p>
          <a:p>
            <a:pPr marL="0" indent="0">
              <a:buNone/>
            </a:pPr>
            <a:r>
              <a:rPr lang="en-US" sz="2800" i="1" dirty="0" err="1" smtClean="0"/>
              <a:t>Prob</a:t>
            </a:r>
            <a:r>
              <a:rPr lang="en-US" sz="2800" dirty="0" smtClean="0"/>
              <a:t>(</a:t>
            </a:r>
            <a:r>
              <a:rPr lang="en-US" sz="2800" dirty="0" err="1" smtClean="0"/>
              <a:t>pheno</a:t>
            </a:r>
            <a:r>
              <a:rPr lang="en-US" sz="2800" dirty="0" smtClean="0"/>
              <a:t> data | </a:t>
            </a:r>
            <a:r>
              <a:rPr lang="en-US" sz="2800" dirty="0" err="1" smtClean="0"/>
              <a:t>geno</a:t>
            </a:r>
            <a:r>
              <a:rPr lang="en-US" sz="2800" dirty="0" smtClean="0"/>
              <a:t> data; a QTL at a given position)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e.g., EM </a:t>
            </a:r>
            <a:r>
              <a:rPr lang="en-US" sz="2800" dirty="0"/>
              <a:t>algorithm</a:t>
            </a:r>
            <a:r>
              <a:rPr lang="en-US" sz="2800" dirty="0" smtClean="0"/>
              <a:t>,</a:t>
            </a:r>
            <a:r>
              <a:rPr lang="en-US" sz="2800" dirty="0"/>
              <a:t> Haley-Knott </a:t>
            </a:r>
            <a:r>
              <a:rPr lang="en-US" sz="2800" dirty="0" smtClean="0"/>
              <a:t>regression (HK)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 smtClean="0"/>
              <a:t>No QTL Likelihood</a:t>
            </a:r>
          </a:p>
          <a:p>
            <a:pPr marL="0" indent="0">
              <a:buNone/>
            </a:pPr>
            <a:r>
              <a:rPr lang="en-US" sz="2800" i="1" dirty="0" err="1" smtClean="0"/>
              <a:t>Prob</a:t>
            </a:r>
            <a:r>
              <a:rPr lang="en-US" sz="2800" dirty="0" smtClean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</a:t>
            </a:r>
            <a:r>
              <a:rPr lang="en-US" sz="2800" dirty="0" smtClean="0"/>
              <a:t>no QTL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LOD (logarithm of the odds)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8" y="2694660"/>
            <a:ext cx="8229600" cy="109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LOD = </a:t>
            </a:r>
            <a:r>
              <a:rPr lang="en-US" sz="2400" b="1" i="1" dirty="0"/>
              <a:t>log</a:t>
            </a:r>
            <a:r>
              <a:rPr lang="en-US" sz="2400" b="1" baseline="-25000" dirty="0"/>
              <a:t>10</a:t>
            </a:r>
            <a:r>
              <a:rPr lang="en-US" sz="2400" b="1" dirty="0"/>
              <a:t> likelihood ratio</a:t>
            </a:r>
            <a:r>
              <a:rPr lang="en-US" sz="2400" dirty="0"/>
              <a:t>, comparing a single-QTL model to the “no QTL anywhere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61698" y="1383880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 smtClean="0"/>
              <a:t>Prob</a:t>
            </a:r>
            <a:r>
              <a:rPr lang="en-US" sz="2400" dirty="0" smtClean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 smtClean="0"/>
              <a:t>Prob</a:t>
            </a:r>
            <a:r>
              <a:rPr lang="en-US" sz="2400" dirty="0" smtClean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0977" y="1916551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33" y="1659530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LOD</a:t>
            </a:r>
            <a:r>
              <a:rPr lang="en-US" sz="2400" dirty="0" smtClean="0"/>
              <a:t> = </a:t>
            </a:r>
            <a:r>
              <a:rPr lang="en-US" sz="2400" i="1" dirty="0" smtClean="0"/>
              <a:t>log</a:t>
            </a:r>
            <a:r>
              <a:rPr lang="en-US" sz="2400" baseline="-25000" dirty="0" smtClean="0"/>
              <a:t>10</a:t>
            </a:r>
            <a:endParaRPr lang="en-US" sz="2400" baseline="-25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698" y="4009135"/>
            <a:ext cx="8229600" cy="9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LOD score </a:t>
            </a:r>
            <a:r>
              <a:rPr lang="en-US" sz="2400" dirty="0" smtClean="0"/>
              <a:t>is a measure of the strength of evidence for the presence of a QTL at a particular location.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98" y="5283411"/>
            <a:ext cx="76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LOD scores must </a:t>
            </a:r>
            <a:r>
              <a:rPr lang="en-US" sz="2400" dirty="0"/>
              <a:t>be closer to 3 before they will generally be deemed interesting</a:t>
            </a:r>
            <a:r>
              <a:rPr lang="en-US" sz="2400" dirty="0" smtClean="0"/>
              <a:t>.  </a:t>
            </a:r>
            <a:r>
              <a:rPr lang="en-US" sz="1600" dirty="0" smtClean="0"/>
              <a:t>-</a:t>
            </a:r>
            <a:r>
              <a:rPr lang="en-US" sz="1600" dirty="0"/>
              <a:t> </a:t>
            </a:r>
            <a:r>
              <a:rPr lang="en-US" sz="1600" dirty="0" smtClean="0"/>
              <a:t>Broman, Lab Animal, 30</a:t>
            </a:r>
            <a:r>
              <a:rPr lang="en-US" sz="1600" dirty="0"/>
              <a:t>(7):44–52, </a:t>
            </a:r>
            <a:r>
              <a:rPr lang="en-US" sz="1600" dirty="0" smtClean="0"/>
              <a:t>2001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78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Phylogenic trees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831238" y="3142047"/>
            <a:ext cx="3042472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Phylogenetic methods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74356" y="4053665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Distance-based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1817" y="4053665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Character-based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9359" y="5039635"/>
            <a:ext cx="93185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least square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8821" y="5039635"/>
            <a:ext cx="104483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minimum evolution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81266" y="5039635"/>
            <a:ext cx="99138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neighbor joining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50079" y="5039635"/>
            <a:ext cx="1165016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maximum parsimony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2707" y="5039635"/>
            <a:ext cx="1090408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maximum likelihood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67628" y="5046077"/>
            <a:ext cx="1049169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Bayesian inference</a:t>
            </a:r>
            <a:endParaRPr lang="en-US" sz="1600" dirty="0">
              <a:solidFill>
                <a:srgbClr val="17375E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5352474" y="3576873"/>
            <a:ext cx="1835501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3830514" y="3576873"/>
            <a:ext cx="1521960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8" idx="0"/>
          </p:cNvCxnSpPr>
          <p:nvPr/>
        </p:nvCxnSpPr>
        <p:spPr>
          <a:xfrm flipH="1">
            <a:off x="2815286" y="4488491"/>
            <a:ext cx="101522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 flipH="1">
            <a:off x="7187911" y="4488491"/>
            <a:ext cx="6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9" idx="0"/>
          </p:cNvCxnSpPr>
          <p:nvPr/>
        </p:nvCxnSpPr>
        <p:spPr>
          <a:xfrm>
            <a:off x="3830514" y="4488491"/>
            <a:ext cx="72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3" idx="0"/>
          </p:cNvCxnSpPr>
          <p:nvPr/>
        </p:nvCxnSpPr>
        <p:spPr>
          <a:xfrm>
            <a:off x="7187975" y="4488491"/>
            <a:ext cx="1104238" cy="557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 flipH="1">
            <a:off x="6032587" y="4488491"/>
            <a:ext cx="115538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10" idx="0"/>
          </p:cNvCxnSpPr>
          <p:nvPr/>
        </p:nvCxnSpPr>
        <p:spPr>
          <a:xfrm>
            <a:off x="3830514" y="4488491"/>
            <a:ext cx="104644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4" y="1238676"/>
            <a:ext cx="3227323" cy="2194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1149" y="3371463"/>
            <a:ext cx="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(tip)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391" y="3351659"/>
            <a:ext cx="78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LOD = 3?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Permutation tests to infer a </a:t>
            </a:r>
            <a:r>
              <a:rPr lang="en-US" sz="3200" i="1" dirty="0" smtClean="0"/>
              <a:t>LOD</a:t>
            </a:r>
            <a:r>
              <a:rPr lang="en-US" sz="3200" dirty="0" smtClean="0"/>
              <a:t> threshold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1263648"/>
            <a:ext cx="8612216" cy="1941085"/>
          </a:xfrm>
        </p:spPr>
        <p:txBody>
          <a:bodyPr>
            <a:normAutofit/>
          </a:bodyPr>
          <a:lstStyle/>
          <a:p>
            <a:r>
              <a:rPr lang="en-US" sz="2400" dirty="0"/>
              <a:t>Permute/shuffle the phenotypes; keep the genotype data intact.</a:t>
            </a:r>
          </a:p>
          <a:p>
            <a:r>
              <a:rPr lang="en-US" sz="2400" dirty="0" smtClean="0"/>
              <a:t>QTL analysis and get the max(LOD) (maxLOD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Repeat 1000 times to have (maxLOD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maxLOD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maxLOD</a:t>
            </a:r>
            <a:r>
              <a:rPr lang="en-US" sz="2400" baseline="-25000" dirty="0" smtClean="0"/>
              <a:t>1000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 95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 of </a:t>
            </a:r>
            <a:r>
              <a:rPr lang="en-US" sz="2400" dirty="0" err="1" smtClean="0"/>
              <a:t>MaxLOD</a:t>
            </a:r>
            <a:r>
              <a:rPr lang="en-US" sz="2400" dirty="0" smtClean="0"/>
              <a:t> </a:t>
            </a:r>
            <a:r>
              <a:rPr lang="en-US" sz="2400" dirty="0"/>
              <a:t>is a genome-wide LOD threshold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Screenshot 2016-04-03 15.4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7" y="3307011"/>
            <a:ext cx="5080238" cy="3428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1" y="2436126"/>
            <a:ext cx="7594251" cy="1155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perform a QTL study on a human population?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Genome-wide association </a:t>
            </a:r>
            <a:r>
              <a:rPr lang="en-US" sz="3200" dirty="0" smtClean="0"/>
              <a:t>study (GWAS)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88"/>
            <a:ext cx="8229600" cy="187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GWAS is the study to correlate a great number of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genomic variants </a:t>
            </a:r>
            <a:r>
              <a:rPr lang="en-US" sz="2800" dirty="0" smtClean="0"/>
              <a:t>with a </a:t>
            </a:r>
            <a:r>
              <a:rPr lang="en-US" sz="2800" dirty="0"/>
              <a:t>large number of individuals </a:t>
            </a:r>
            <a:r>
              <a:rPr lang="en-US" sz="2800" dirty="0" smtClean="0"/>
              <a:t>to identify variants </a:t>
            </a:r>
            <a:r>
              <a:rPr lang="en-US" sz="2800" dirty="0"/>
              <a:t>that are significantly </a:t>
            </a:r>
            <a:r>
              <a:rPr lang="en-US" sz="2800" dirty="0" smtClean="0"/>
              <a:t>associated </a:t>
            </a:r>
            <a:r>
              <a:rPr lang="en-US" sz="2800" dirty="0"/>
              <a:t>with </a:t>
            </a:r>
            <a:r>
              <a:rPr lang="en-US" sz="2800" b="1" dirty="0" smtClean="0">
                <a:solidFill>
                  <a:srgbClr val="17375E"/>
                </a:solidFill>
              </a:rPr>
              <a:t>the phenotype </a:t>
            </a:r>
            <a:r>
              <a:rPr lang="en-US" sz="2800" b="1" dirty="0">
                <a:solidFill>
                  <a:srgbClr val="17375E"/>
                </a:solidFill>
              </a:rPr>
              <a:t>of </a:t>
            </a:r>
            <a:r>
              <a:rPr lang="en-US" sz="2800" b="1" dirty="0" smtClean="0">
                <a:solidFill>
                  <a:srgbClr val="17375E"/>
                </a:solidFill>
              </a:rPr>
              <a:t>interest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43799" y="4222013"/>
            <a:ext cx="63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Goal: to identify causal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68"/>
            <a:ext cx="8229600" cy="838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Linkage disequilibrium (LD)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shot 2016-04-06 00.4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1" y="2851891"/>
            <a:ext cx="8543364" cy="288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402" y="6199443"/>
            <a:ext cx="484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Balding et al., Nature Review Genetics, 2006, 7:781 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0801" y="1164902"/>
            <a:ext cx="865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Linkage disequilibrium (LD):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a non-random association of alleles at different loci; genotyping data at two loci have some level of correlations</a:t>
            </a:r>
            <a:endParaRPr lang="en-US" sz="2800" baseline="30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99" y="1319328"/>
            <a:ext cx="8631905" cy="3054079"/>
          </a:xfrm>
        </p:spPr>
        <p:txBody>
          <a:bodyPr>
            <a:noAutofit/>
          </a:bodyPr>
          <a:lstStyle/>
          <a:p>
            <a:r>
              <a:rPr lang="en-US" sz="2800" dirty="0" smtClean="0"/>
              <a:t>Typically only bi-allelic </a:t>
            </a:r>
            <a:r>
              <a:rPr lang="en-US" sz="2800" dirty="0"/>
              <a:t>markers </a:t>
            </a:r>
            <a:r>
              <a:rPr lang="en-US" sz="2800" dirty="0" smtClean="0"/>
              <a:t>are used.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 two alleles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the allele with a smaller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frequency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is the minor allele. Its frequency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inor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allele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frequency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MAF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. A MAF cutoff is needed to filter SNPs (e.g., 1%).</a:t>
            </a:r>
          </a:p>
          <a:p>
            <a:r>
              <a:rPr lang="en-US" sz="2800" dirty="0"/>
              <a:t>Filter out markers with </a:t>
            </a:r>
            <a:r>
              <a:rPr lang="en-US" sz="2800" dirty="0" smtClean="0"/>
              <a:t>high missing </a:t>
            </a:r>
            <a:r>
              <a:rPr lang="en-US" sz="2800" dirty="0"/>
              <a:t>data </a:t>
            </a:r>
            <a:r>
              <a:rPr lang="en-US" sz="2800" dirty="0" smtClean="0"/>
              <a:t>(e.g., 30%).</a:t>
            </a:r>
            <a:endParaRPr lang="en-US" sz="28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800" dirty="0" smtClean="0"/>
              <a:t>Imputation can reduce missing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Genotyping data and filtering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61039" y="6025492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MAF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891512" y="4646706"/>
            <a:ext cx="0" cy="137878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1512" y="6025492"/>
            <a:ext cx="2390588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2053745" y="4787372"/>
            <a:ext cx="4034118" cy="2070628"/>
          </a:xfrm>
          <a:prstGeom prst="arc">
            <a:avLst/>
          </a:prstGeom>
          <a:ln>
            <a:solidFill>
              <a:srgbClr val="7F7F7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36953" y="4966665"/>
            <a:ext cx="11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</a:p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552365" y="941290"/>
            <a:ext cx="8324859" cy="22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Natural population</a:t>
            </a:r>
          </a:p>
          <a:p>
            <a:pPr marL="0" indent="0">
              <a:buNone/>
            </a:pPr>
            <a:r>
              <a:rPr lang="en-US" sz="2400" dirty="0" smtClean="0"/>
              <a:t>Diverse individual plant lines/animals/human beings.</a:t>
            </a:r>
            <a:endParaRPr lang="en-US" sz="2400" b="1" dirty="0" smtClean="0"/>
          </a:p>
          <a:p>
            <a:r>
              <a:rPr lang="en-US" sz="2400" b="1" dirty="0" smtClean="0"/>
              <a:t>Multi-parent crosses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Nested association mapping lines (NAM)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Multiparent</a:t>
            </a:r>
            <a:r>
              <a:rPr lang="en-US" sz="2400" dirty="0" smtClean="0"/>
              <a:t> </a:t>
            </a:r>
            <a:r>
              <a:rPr lang="en-US" sz="2400" dirty="0"/>
              <a:t>Advanced Generation Inter-Cross (MAGIC)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8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populations</a:t>
            </a:r>
            <a:endParaRPr lang="en-US" sz="3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82534"/>
            <a:ext cx="4397544" cy="3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6366" y="6643641"/>
            <a:ext cx="2617738" cy="1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 smtClean="0">
                <a:latin typeface="Arial" charset="0"/>
              </a:rPr>
              <a:t>Yu et al., Genetics </a:t>
            </a:r>
            <a:r>
              <a:rPr lang="en-GB" sz="1000" dirty="0">
                <a:latin typeface="Arial" charset="0"/>
              </a:rPr>
              <a:t>2008;178:539-551</a:t>
            </a:r>
          </a:p>
        </p:txBody>
      </p:sp>
      <p:pic>
        <p:nvPicPr>
          <p:cNvPr id="4" name="Picture 3" descr="Screenshot 2016-04-05 16.33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18" y="3329234"/>
            <a:ext cx="2986255" cy="329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1202" y="6611171"/>
            <a:ext cx="3259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Huang et al., Plant </a:t>
            </a:r>
            <a:r>
              <a:rPr lang="en-US" sz="1000" dirty="0"/>
              <a:t>Biotechnology Journal </a:t>
            </a:r>
            <a:r>
              <a:rPr lang="en-US" sz="1000" dirty="0" smtClean="0"/>
              <a:t>2012; 10:826</a:t>
            </a:r>
            <a:r>
              <a:rPr lang="en-US" sz="1000" dirty="0"/>
              <a:t>–839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each SNP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9649"/>
              </p:ext>
            </p:extLst>
          </p:nvPr>
        </p:nvGraphicFramePr>
        <p:xfrm>
          <a:off x="2730160" y="1997134"/>
          <a:ext cx="3458390" cy="71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160" y="1997134"/>
                        <a:ext cx="3458390" cy="71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5345" y="2919731"/>
            <a:ext cx="4619799" cy="1629164"/>
            <a:chOff x="3817685" y="3970788"/>
            <a:chExt cx="4619799" cy="1629164"/>
          </a:xfrm>
        </p:grpSpPr>
        <p:sp>
          <p:nvSpPr>
            <p:cNvPr id="5" name="TextBox 4"/>
            <p:cNvSpPr txBox="1"/>
            <p:nvPr/>
          </p:nvSpPr>
          <p:spPr>
            <a:xfrm>
              <a:off x="3817685" y="3970788"/>
              <a:ext cx="4619799" cy="16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i="1" dirty="0" smtClean="0"/>
                <a:t>y</a:t>
              </a:r>
              <a:r>
                <a:rPr lang="en-US" sz="2800" dirty="0" smtClean="0"/>
                <a:t>: trait data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 smtClean="0"/>
                <a:t>     : all non-variant fixed effect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 smtClean="0"/>
                <a:t>     : variant effects</a:t>
              </a:r>
              <a:endParaRPr lang="en-US" sz="2800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32504"/>
                </p:ext>
              </p:extLst>
            </p:nvPr>
          </p:nvGraphicFramePr>
          <p:xfrm>
            <a:off x="3837668" y="4687094"/>
            <a:ext cx="421138" cy="336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Equation" r:id="rId5" imgW="254000" imgH="203200" progId="Equation.3">
                    <p:embed/>
                  </p:oleObj>
                </mc:Choice>
                <mc:Fallback>
                  <p:oleObj name="Equation" r:id="rId5" imgW="254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37668" y="4687094"/>
                          <a:ext cx="421138" cy="336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26094"/>
                </p:ext>
              </p:extLst>
            </p:nvPr>
          </p:nvGraphicFramePr>
          <p:xfrm>
            <a:off x="3837668" y="5234496"/>
            <a:ext cx="397702" cy="28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Equation" r:id="rId7" imgW="228600" imgH="165100" progId="Equation.3">
                    <p:embed/>
                  </p:oleObj>
                </mc:Choice>
                <mc:Fallback>
                  <p:oleObj name="Equation" r:id="rId7" imgW="228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37668" y="5234496"/>
                          <a:ext cx="397702" cy="287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02290" y="5162305"/>
            <a:ext cx="822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 smtClean="0"/>
              <a:t>model </a:t>
            </a:r>
            <a:r>
              <a:rPr lang="en-US" sz="2800" dirty="0" smtClean="0"/>
              <a:t>is not sufficient to explain phenotypic data.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Spurious associations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41517" y="1170960"/>
            <a:ext cx="20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Early flowering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00862" y="1192010"/>
            <a:ext cx="207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Later flowering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7997" y="5106131"/>
            <a:ext cx="7214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Flowering time is confounded with Populations </a:t>
            </a:r>
            <a:endParaRPr lang="en-US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1427161" y="6140824"/>
            <a:ext cx="65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</a:t>
            </a:r>
            <a:r>
              <a:rPr lang="en-US" dirty="0" smtClean="0"/>
              <a:t>from Balding et al., Nature Review Genetics, 2006, 7:781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6375" y="1823801"/>
            <a:ext cx="2055431" cy="399986"/>
            <a:chOff x="2008570" y="1807089"/>
            <a:chExt cx="2055431" cy="399986"/>
          </a:xfrm>
        </p:grpSpPr>
        <p:sp>
          <p:nvSpPr>
            <p:cNvPr id="6" name="Oval 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6375" y="2417560"/>
            <a:ext cx="2055431" cy="399986"/>
            <a:chOff x="2008570" y="1807089"/>
            <a:chExt cx="2055431" cy="399986"/>
          </a:xfrm>
        </p:grpSpPr>
        <p:sp>
          <p:nvSpPr>
            <p:cNvPr id="16" name="Oval 1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375" y="3011319"/>
            <a:ext cx="2055431" cy="399986"/>
            <a:chOff x="2008570" y="1807089"/>
            <a:chExt cx="2055431" cy="399986"/>
          </a:xfrm>
        </p:grpSpPr>
        <p:sp>
          <p:nvSpPr>
            <p:cNvPr id="21" name="Oval 2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375" y="3605078"/>
            <a:ext cx="2055431" cy="399986"/>
            <a:chOff x="2008570" y="1807089"/>
            <a:chExt cx="2055431" cy="399986"/>
          </a:xfrm>
        </p:grpSpPr>
        <p:sp>
          <p:nvSpPr>
            <p:cNvPr id="26" name="Oval 2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96375" y="4198837"/>
            <a:ext cx="2055431" cy="399986"/>
            <a:chOff x="2008570" y="1807089"/>
            <a:chExt cx="2055431" cy="399986"/>
          </a:xfrm>
        </p:grpSpPr>
        <p:sp>
          <p:nvSpPr>
            <p:cNvPr id="31" name="Oval 3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0862" y="1823878"/>
            <a:ext cx="2055431" cy="399986"/>
            <a:chOff x="2008570" y="1807089"/>
            <a:chExt cx="2055431" cy="399986"/>
          </a:xfrm>
        </p:grpSpPr>
        <p:sp>
          <p:nvSpPr>
            <p:cNvPr id="36" name="Oval 3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00862" y="2417637"/>
            <a:ext cx="2055431" cy="399986"/>
            <a:chOff x="2008570" y="1807089"/>
            <a:chExt cx="2055431" cy="399986"/>
          </a:xfrm>
        </p:grpSpPr>
        <p:sp>
          <p:nvSpPr>
            <p:cNvPr id="41" name="Oval 4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00862" y="3011396"/>
            <a:ext cx="2055431" cy="399986"/>
            <a:chOff x="2008570" y="1807089"/>
            <a:chExt cx="2055431" cy="399986"/>
          </a:xfrm>
        </p:grpSpPr>
        <p:sp>
          <p:nvSpPr>
            <p:cNvPr id="46" name="Oval 4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862" y="3605155"/>
            <a:ext cx="2055431" cy="399986"/>
            <a:chOff x="2008570" y="1807089"/>
            <a:chExt cx="2055431" cy="399986"/>
          </a:xfrm>
        </p:grpSpPr>
        <p:sp>
          <p:nvSpPr>
            <p:cNvPr id="51" name="Oval 5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00862" y="4198914"/>
            <a:ext cx="2055431" cy="399986"/>
            <a:chOff x="2008570" y="1807089"/>
            <a:chExt cx="2055431" cy="399986"/>
          </a:xfrm>
        </p:grpSpPr>
        <p:sp>
          <p:nvSpPr>
            <p:cNvPr id="56" name="Oval 5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62051" y="2894848"/>
            <a:ext cx="5689123" cy="1198072"/>
            <a:chOff x="1862051" y="2894848"/>
            <a:chExt cx="5689123" cy="119807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62051" y="4084339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02322" y="2894848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10903" y="2903429"/>
              <a:ext cx="0" cy="1189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89300" y="2114918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89300" y="4581185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4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1" grpId="0"/>
      <p:bldP spid="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5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quantile-quantile</a:t>
            </a:r>
            <a:r>
              <a:rPr lang="en-US" sz="3200" dirty="0" smtClean="0"/>
              <a:t> (Q-Q) p-value plot</a:t>
            </a:r>
            <a:endParaRPr lang="en-US" sz="3200" dirty="0"/>
          </a:p>
        </p:txBody>
      </p:sp>
      <p:pic>
        <p:nvPicPr>
          <p:cNvPr id="5" name="Picture 4" descr="Screenshot 2016-04-05 23.2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9" y="1872446"/>
            <a:ext cx="3822944" cy="3260413"/>
          </a:xfrm>
          <a:prstGeom prst="rect">
            <a:avLst/>
          </a:prstGeom>
        </p:spPr>
      </p:pic>
      <p:pic>
        <p:nvPicPr>
          <p:cNvPr id="9" name="Picture 8" descr="Screenshot 2016-04-05 23.5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17638"/>
            <a:ext cx="4763998" cy="4358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882" y="6170706"/>
            <a:ext cx="50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Balding et al., Nature Review Genetics, 2006, 7:781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338"/>
            <a:ext cx="8229600" cy="70436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Outgroup</a:t>
            </a:r>
            <a:r>
              <a:rPr lang="en-US" sz="3200" dirty="0" smtClean="0"/>
              <a:t> rooting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36" y="1476249"/>
            <a:ext cx="8669862" cy="355186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Many methods (e.g., NJ) construct </a:t>
            </a:r>
            <a:r>
              <a:rPr lang="en-US" sz="2800" dirty="0" err="1" smtClean="0"/>
              <a:t>unrooted</a:t>
            </a:r>
            <a:r>
              <a:rPr lang="en-US" sz="2800" dirty="0" smtClean="0"/>
              <a:t> tree. An </a:t>
            </a:r>
            <a:r>
              <a:rPr lang="en-US" sz="2800" dirty="0" err="1" smtClean="0"/>
              <a:t>outgroup</a:t>
            </a:r>
            <a:r>
              <a:rPr lang="en-US" sz="2800" dirty="0" smtClean="0"/>
              <a:t> can be introduced to identify the “root”. This </a:t>
            </a:r>
            <a:r>
              <a:rPr lang="en-US" sz="2800" dirty="0"/>
              <a:t>strategy is called </a:t>
            </a:r>
            <a:r>
              <a:rPr lang="en-US" sz="2800" dirty="0" err="1"/>
              <a:t>outgroup</a:t>
            </a:r>
            <a:r>
              <a:rPr lang="en-US" sz="2800" dirty="0"/>
              <a:t> rooting.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A good </a:t>
            </a:r>
            <a:r>
              <a:rPr lang="en-US" sz="2800" dirty="0" err="1" smtClean="0"/>
              <a:t>outgroup</a:t>
            </a:r>
            <a:r>
              <a:rPr lang="en-US" sz="2800" dirty="0" smtClean="0"/>
              <a:t> needs to satisfy: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not a member of the </a:t>
            </a:r>
            <a:r>
              <a:rPr lang="en-US" sz="2800" dirty="0" err="1" smtClean="0"/>
              <a:t>ingroup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close related </a:t>
            </a:r>
            <a:r>
              <a:rPr lang="en-US" sz="2800" dirty="0"/>
              <a:t>to the </a:t>
            </a:r>
            <a:r>
              <a:rPr lang="en-US" sz="2800" dirty="0" err="1" smtClean="0"/>
              <a:t>ingroup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73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50" y="1353196"/>
            <a:ext cx="82261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Population </a:t>
            </a:r>
            <a:r>
              <a:rPr lang="en-US" sz="2800" b="1" dirty="0"/>
              <a:t>structure </a:t>
            </a:r>
            <a:r>
              <a:rPr lang="en-US" sz="2800" b="1" dirty="0" smtClean="0"/>
              <a:t>(Q)</a:t>
            </a:r>
          </a:p>
          <a:p>
            <a:r>
              <a:rPr lang="en-US" sz="2800" dirty="0"/>
              <a:t>Confounding structure leads to false positive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Define a set of markers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Population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Principal Component Analysis (PCA)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3366FF"/>
                </a:solidFill>
              </a:rPr>
              <a:t>EIGENSOFT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Distance-based cluster (</a:t>
            </a:r>
            <a:r>
              <a:rPr lang="en-US" sz="2800" dirty="0" smtClean="0">
                <a:solidFill>
                  <a:srgbClr val="3366FF"/>
                </a:solidFill>
              </a:rPr>
              <a:t>R/stats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Model-based clustering (</a:t>
            </a:r>
            <a:r>
              <a:rPr lang="en-US" sz="2800" dirty="0">
                <a:solidFill>
                  <a:srgbClr val="3366FF"/>
                </a:solidFill>
              </a:rPr>
              <a:t>STRUCTURE</a:t>
            </a:r>
            <a:r>
              <a:rPr lang="en-US" sz="2800" dirty="0"/>
              <a:t> </a:t>
            </a:r>
            <a:r>
              <a:rPr lang="en-US" sz="2800" dirty="0" smtClean="0"/>
              <a:t>) </a:t>
            </a:r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100"/>
              </p:ext>
            </p:extLst>
          </p:nvPr>
        </p:nvGraphicFramePr>
        <p:xfrm>
          <a:off x="2181225" y="4825049"/>
          <a:ext cx="44783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4" imgW="1282700" imgH="203200" progId="Equation.3">
                  <p:embed/>
                </p:oleObj>
              </mc:Choice>
              <mc:Fallback>
                <p:oleObj name="Equation" r:id="rId4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1225" y="4825049"/>
                        <a:ext cx="44783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9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Population structure (Q)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712438" y="5730974"/>
            <a:ext cx="163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Fixed effect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4414579" y="4304114"/>
            <a:ext cx="230914" cy="2532694"/>
          </a:xfrm>
          <a:prstGeom prst="leftBrace">
            <a:avLst>
              <a:gd name="adj1" fmla="val 85420"/>
              <a:gd name="adj2" fmla="val 50000"/>
            </a:avLst>
          </a:prstGeom>
          <a:ln w="12700" cmpd="sng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37" y="1119727"/>
            <a:ext cx="8756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Population </a:t>
            </a:r>
            <a:r>
              <a:rPr lang="en-US" sz="2800" b="1" dirty="0"/>
              <a:t>structure </a:t>
            </a:r>
            <a:r>
              <a:rPr lang="en-US" sz="2800" b="1" dirty="0" smtClean="0"/>
              <a:t>(Q)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Kinship </a:t>
            </a:r>
            <a:r>
              <a:rPr lang="en-US" sz="2800" b="1" dirty="0" smtClean="0"/>
              <a:t>(</a:t>
            </a:r>
            <a:r>
              <a:rPr lang="en-US" sz="2800" b="1" dirty="0" smtClean="0"/>
              <a:t>K</a:t>
            </a:r>
            <a:r>
              <a:rPr lang="en-US" sz="2800" b="1" dirty="0"/>
              <a:t>) - cryptic relatedness: </a:t>
            </a:r>
            <a:r>
              <a:rPr lang="en-US" sz="2800" dirty="0"/>
              <a:t>T</a:t>
            </a:r>
            <a:r>
              <a:rPr lang="en-US" sz="2800" dirty="0" smtClean="0"/>
              <a:t>he probability that two </a:t>
            </a:r>
            <a:r>
              <a:rPr lang="en-US" sz="2800" dirty="0" smtClean="0"/>
              <a:t>homologous genes </a:t>
            </a:r>
            <a:r>
              <a:rPr lang="en-US" sz="2800" dirty="0" smtClean="0"/>
              <a:t>are identical by descent, estimated </a:t>
            </a:r>
            <a:r>
              <a:rPr lang="en-US" sz="2800" dirty="0"/>
              <a:t>by using all genotyped </a:t>
            </a:r>
            <a:r>
              <a:rPr lang="en-US" sz="2800" dirty="0" smtClean="0"/>
              <a:t>markers.</a:t>
            </a:r>
            <a:endParaRPr lang="en-US" sz="28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/>
              <a:t>Q + K model explains more phenotypic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024" y="3753768"/>
            <a:ext cx="410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</a:rPr>
              <a:t>Mixed</a:t>
            </a:r>
            <a:r>
              <a:rPr lang="en-US" sz="2800" dirty="0" smtClean="0"/>
              <a:t> </a:t>
            </a:r>
            <a:r>
              <a:rPr lang="en-US" sz="2800" dirty="0"/>
              <a:t>linear model (MLM)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7258"/>
              </p:ext>
            </p:extLst>
          </p:nvPr>
        </p:nvGraphicFramePr>
        <p:xfrm>
          <a:off x="2017675" y="4475508"/>
          <a:ext cx="369887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7675" y="4475508"/>
                        <a:ext cx="3698876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73054" y="4467374"/>
            <a:ext cx="495784" cy="509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7107" y="5017284"/>
            <a:ext cx="201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Random effect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linear model (Q+</a:t>
            </a:r>
            <a:r>
              <a:rPr lang="en-US" dirty="0" smtClean="0"/>
              <a:t>K MLM)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 descr="Screenshot 2016-04-05 23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60" y="1520236"/>
            <a:ext cx="4831343" cy="394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00" y="5627059"/>
            <a:ext cx="684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mixed </a:t>
            </a:r>
            <a:r>
              <a:rPr lang="en-US" sz="2800" dirty="0" smtClean="0"/>
              <a:t>model (</a:t>
            </a:r>
            <a:r>
              <a:rPr lang="en-US" sz="2800" dirty="0" smtClean="0">
                <a:solidFill>
                  <a:srgbClr val="1453E3"/>
                </a:solidFill>
              </a:rPr>
              <a:t>blue</a:t>
            </a:r>
            <a:r>
              <a:rPr lang="en-US" sz="2800" dirty="0" smtClean="0"/>
              <a:t>) </a:t>
            </a:r>
            <a:r>
              <a:rPr lang="en-US" sz="2800" dirty="0"/>
              <a:t>dramatically reduces inflation </a:t>
            </a:r>
            <a:r>
              <a:rPr lang="en-US" sz="2800" dirty="0" smtClean="0"/>
              <a:t>of p</a:t>
            </a:r>
            <a:r>
              <a:rPr lang="en-US" sz="2800" dirty="0"/>
              <a:t>-values</a:t>
            </a:r>
          </a:p>
        </p:txBody>
      </p:sp>
    </p:spTree>
    <p:extLst>
      <p:ext uri="{BB962C8B-B14F-4D97-AF65-F5344CB8AC3E}">
        <p14:creationId xmlns:p14="http://schemas.microsoft.com/office/powerpoint/2010/main" val="358267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1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GWAS w/o accounting for population structure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 descr="gwas_no-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6" y="1526834"/>
            <a:ext cx="6294748" cy="444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471" y="6252882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Bernardo, 2010, Breeding for quantitative traits in plants</a:t>
            </a:r>
          </a:p>
          <a:p>
            <a:r>
              <a:rPr lang="en-US" sz="1200" dirty="0" err="1" smtClean="0"/>
              <a:t>Eathington</a:t>
            </a:r>
            <a:r>
              <a:rPr lang="en-US" sz="1200" dirty="0" smtClean="0"/>
              <a:t> </a:t>
            </a:r>
            <a:r>
              <a:rPr lang="en-US" sz="1200" i="1" dirty="0" smtClean="0"/>
              <a:t>et al</a:t>
            </a:r>
            <a:r>
              <a:rPr lang="en-US" sz="1200" dirty="0" smtClean="0"/>
              <a:t>., 2007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732997" y="2932374"/>
            <a:ext cx="2327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750 soybean inbred lines</a:t>
            </a:r>
          </a:p>
          <a:p>
            <a:endParaRPr lang="en-US" sz="2400" dirty="0"/>
          </a:p>
          <a:p>
            <a:r>
              <a:rPr lang="en-US" sz="2400" dirty="0" smtClean="0"/>
              <a:t>49 markers on 15 chromosomes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6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4-06 01.0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20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4818175"/>
            <a:ext cx="380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McCarthy et al., Nature Review Genetics, 2008: 9:356-369</a:t>
            </a: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Manhattan</a:t>
            </a:r>
            <a:r>
              <a:rPr lang="en-US" sz="3200" baseline="0" dirty="0" smtClean="0"/>
              <a:t> plot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841687" y="5436382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association does not imply causation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GWAS p-value threshold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96"/>
            <a:ext cx="8229600" cy="35057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5×10</a:t>
            </a:r>
            <a:r>
              <a:rPr lang="en-US" sz="2800" baseline="30000" dirty="0"/>
              <a:t>−8</a:t>
            </a:r>
            <a:r>
              <a:rPr lang="en-US" sz="2800" dirty="0"/>
              <a:t> has become a </a:t>
            </a:r>
            <a:r>
              <a:rPr lang="en-US" sz="2800" dirty="0" smtClean="0"/>
              <a:t>standard (Human GWAS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naive </a:t>
            </a:r>
            <a:r>
              <a:rPr lang="en-US" sz="2800" dirty="0" err="1"/>
              <a:t>Bonferroni</a:t>
            </a:r>
            <a:r>
              <a:rPr lang="en-US" sz="2800" dirty="0"/>
              <a:t> </a:t>
            </a:r>
            <a:r>
              <a:rPr lang="en-US" sz="2800" dirty="0" smtClean="0"/>
              <a:t>correction (conservative </a:t>
            </a:r>
            <a:r>
              <a:rPr lang="en-US" sz="2800" dirty="0"/>
              <a:t>due to the assumption that every genetic variant tested is independent of the rest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false </a:t>
            </a:r>
            <a:r>
              <a:rPr lang="en-US" sz="2800" dirty="0"/>
              <a:t>discovery rate </a:t>
            </a:r>
            <a:r>
              <a:rPr lang="en-US" sz="2800" dirty="0" smtClean="0"/>
              <a:t>procedures</a:t>
            </a:r>
            <a:endParaRPr lang="en-US" sz="2800" dirty="0"/>
          </a:p>
          <a:p>
            <a:r>
              <a:rPr lang="en-US" sz="2800" dirty="0" smtClean="0"/>
              <a:t>permutation </a:t>
            </a:r>
            <a:r>
              <a:rPr lang="en-US" sz="2800" dirty="0"/>
              <a:t>based-</a:t>
            </a:r>
            <a:r>
              <a:rPr lang="en-US" sz="2800" dirty="0" smtClean="0"/>
              <a:t>approaches</a:t>
            </a:r>
          </a:p>
          <a:p>
            <a:r>
              <a:rPr lang="en-US" sz="2800" dirty="0" smtClean="0"/>
              <a:t>Bayesian approaches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865" y="6152846"/>
            <a:ext cx="578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European Journal of Human Genetics, 24:1202–1205 (2016)</a:t>
            </a:r>
          </a:p>
        </p:txBody>
      </p:sp>
    </p:spTree>
    <p:extLst>
      <p:ext uri="{BB962C8B-B14F-4D97-AF65-F5344CB8AC3E}">
        <p14:creationId xmlns:p14="http://schemas.microsoft.com/office/powerpoint/2010/main" val="191500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956" y="2522582"/>
            <a:ext cx="821339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What is the difference between QTL and GWAS?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23033"/>
              </p:ext>
            </p:extLst>
          </p:nvPr>
        </p:nvGraphicFramePr>
        <p:xfrm>
          <a:off x="693913" y="1703916"/>
          <a:ext cx="7992887" cy="35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9837"/>
                <a:gridCol w="2472731"/>
                <a:gridCol w="2880319"/>
              </a:tblGrid>
              <a:tr h="682275"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QTL mapping 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Association genetics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7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Populations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from biparental lines; Limited recombination</a:t>
                      </a:r>
                      <a:endParaRPr lang="en-IN" sz="2000" b="0" i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diverse lines, taking advantage of historic recombination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6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latin typeface="+mn-lt"/>
                        </a:rPr>
                        <a:t>Markers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latin typeface="+mn-lt"/>
                        </a:rPr>
                        <a:t>for genome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latin typeface="+mn-lt"/>
                        </a:rPr>
                        <a:t>coverage</a:t>
                      </a:r>
                      <a:endParaRPr lang="en-IN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2243"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Resolution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Limited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 smtClean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</a:t>
            </a:r>
            <a:r>
              <a:rPr lang="en-US" sz="3200" baseline="0" dirty="0" smtClean="0"/>
              <a:t>n between QTL and GWAS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Tree evaluation: Bootstrap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3" y="1565729"/>
            <a:ext cx="4726213" cy="36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4986" y="6401934"/>
            <a:ext cx="2919186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200" dirty="0">
                <a:latin typeface="Arial" charset="0"/>
              </a:rPr>
              <a:t>Bradley </a:t>
            </a:r>
            <a:r>
              <a:rPr lang="en-GB" sz="1200" dirty="0" err="1">
                <a:latin typeface="Arial" charset="0"/>
              </a:rPr>
              <a:t>Efron</a:t>
            </a:r>
            <a:r>
              <a:rPr lang="en-GB" sz="1200" dirty="0">
                <a:latin typeface="Arial" charset="0"/>
              </a:rPr>
              <a:t> et al. PNAS 1996;93:13429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44" y="5493658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 </a:t>
            </a:r>
            <a:r>
              <a:rPr lang="en-US" dirty="0"/>
              <a:t>= 200 bootstrap replications.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9" y="1741717"/>
            <a:ext cx="367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Boostrapping</a:t>
            </a:r>
            <a:r>
              <a:rPr lang="en-US" sz="2400" dirty="0"/>
              <a:t> measures how </a:t>
            </a:r>
            <a:r>
              <a:rPr lang="en-US" sz="2400" dirty="0" smtClean="0"/>
              <a:t>consistently the </a:t>
            </a:r>
            <a:r>
              <a:rPr lang="en-US" sz="2400" dirty="0"/>
              <a:t>data support </a:t>
            </a:r>
            <a:r>
              <a:rPr lang="en-US" sz="2400" dirty="0" smtClean="0"/>
              <a:t>given </a:t>
            </a:r>
            <a:r>
              <a:rPr lang="en-US" sz="2400" dirty="0"/>
              <a:t>taxon </a:t>
            </a:r>
            <a:r>
              <a:rPr lang="en-US" sz="2400" dirty="0" smtClean="0"/>
              <a:t>bipartitions (</a:t>
            </a:r>
            <a:r>
              <a:rPr lang="en-US" sz="2400" dirty="0"/>
              <a:t>Hedges, 1992).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830" y="3977101"/>
            <a:ext cx="3594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Plo6 and Pga11 are grouped together in 99% bootstrap replicates.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14800" y="3229429"/>
            <a:ext cx="1219199" cy="128451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36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58" y="2153195"/>
            <a:ext cx="7691712" cy="1312812"/>
          </a:xfrm>
        </p:spPr>
        <p:txBody>
          <a:bodyPr>
            <a:normAutofit/>
          </a:bodyPr>
          <a:lstStyle/>
          <a:p>
            <a:r>
              <a:rPr lang="en-US" dirty="0" smtClean="0"/>
              <a:t>QTL mapping</a:t>
            </a:r>
          </a:p>
          <a:p>
            <a:r>
              <a:rPr lang="en-US" dirty="0" smtClean="0"/>
              <a:t>Genome</a:t>
            </a:r>
            <a:r>
              <a:rPr lang="en-US" dirty="0"/>
              <a:t>-wide association </a:t>
            </a:r>
            <a:r>
              <a:rPr lang="en-US" dirty="0" smtClean="0"/>
              <a:t>study (GWAS)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6320" y="5294875"/>
            <a:ext cx="595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Acknowledgements: some slides were prepared by Dr. Lei Li.   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6" y="2064408"/>
            <a:ext cx="7672646" cy="2400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What is the goal to perform QTL or GWAS?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QTL mapping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14930" y="2773008"/>
            <a:ext cx="2432956" cy="2922592"/>
            <a:chOff x="-9760" y="1760303"/>
            <a:chExt cx="2432956" cy="2922592"/>
          </a:xfrm>
        </p:grpSpPr>
        <p:sp>
          <p:nvSpPr>
            <p:cNvPr id="4" name="Rectangle 3"/>
            <p:cNvSpPr/>
            <p:nvPr/>
          </p:nvSpPr>
          <p:spPr>
            <a:xfrm>
              <a:off x="-9760" y="1760303"/>
              <a:ext cx="2432956" cy="57412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17375E"/>
                  </a:solidFill>
                </a:rPr>
                <a:t>Population</a:t>
              </a:r>
              <a:endParaRPr lang="en-US" sz="2800" b="1" dirty="0">
                <a:solidFill>
                  <a:srgbClr val="17375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-9760" y="3972179"/>
              <a:ext cx="2432956" cy="7107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17375E"/>
                  </a:solidFill>
                </a:rPr>
                <a:t>QTLs</a:t>
              </a:r>
              <a:endParaRPr lang="en-US" sz="2800" b="1" dirty="0">
                <a:solidFill>
                  <a:srgbClr val="17375E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1206718" y="2334426"/>
              <a:ext cx="0" cy="16377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57200" y="3762276"/>
            <a:ext cx="2167165" cy="849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traits of interest: </a:t>
            </a:r>
            <a:r>
              <a:rPr lang="en-US" sz="2000" b="1" dirty="0" err="1" smtClean="0">
                <a:solidFill>
                  <a:srgbClr val="404040"/>
                </a:solidFill>
                <a:latin typeface="Optima"/>
                <a:cs typeface="Optima"/>
              </a:rPr>
              <a:t>phenotyping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8449" y="3769534"/>
            <a:ext cx="2154465" cy="84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404040"/>
                </a:solidFill>
                <a:latin typeface="Optima"/>
                <a:cs typeface="Optima"/>
              </a:rPr>
              <a:t>Certain platform: </a:t>
            </a:r>
            <a:r>
              <a:rPr lang="en-US" sz="2000" b="1" dirty="0" smtClean="0">
                <a:solidFill>
                  <a:srgbClr val="404040"/>
                </a:solidFill>
                <a:latin typeface="Optima"/>
                <a:cs typeface="Optima"/>
              </a:rPr>
              <a:t>genotyping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425" y="1170960"/>
            <a:ext cx="857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Q</a:t>
            </a:r>
            <a:r>
              <a:rPr lang="en-US" sz="2800" dirty="0" smtClean="0"/>
              <a:t>uantitative </a:t>
            </a:r>
            <a:r>
              <a:rPr lang="en-US" sz="2800" b="1" dirty="0" smtClean="0"/>
              <a:t>T</a:t>
            </a:r>
            <a:r>
              <a:rPr lang="en-US" sz="2800" dirty="0" smtClean="0"/>
              <a:t>rait </a:t>
            </a:r>
            <a:r>
              <a:rPr lang="en-US" sz="2800" b="1" dirty="0" smtClean="0"/>
              <a:t>L</a:t>
            </a:r>
            <a:r>
              <a:rPr lang="en-US" sz="2800" dirty="0" smtClean="0"/>
              <a:t>ocus </a:t>
            </a:r>
            <a:r>
              <a:rPr lang="en-US" sz="2800" dirty="0"/>
              <a:t>(QTL) is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</a:rPr>
              <a:t>genomic locus </a:t>
            </a:r>
            <a:r>
              <a:rPr lang="en-US" sz="2800" dirty="0"/>
              <a:t>that </a:t>
            </a:r>
            <a:r>
              <a:rPr lang="en-US" sz="2800" dirty="0" smtClean="0"/>
              <a:t>genetically influence </a:t>
            </a:r>
            <a:r>
              <a:rPr lang="en-US" sz="2800" dirty="0"/>
              <a:t>variation in a </a:t>
            </a:r>
            <a:r>
              <a:rPr lang="en-US" sz="2800" dirty="0" smtClean="0"/>
              <a:t>phenotype of a quantitative trait.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8740" y="2903948"/>
            <a:ext cx="376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Genetic linkage map or a physical map would be helpful to identify QTLs and locate the QTL on a map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3"/>
          <p:cNvSpPr>
            <a:spLocks noGrp="1"/>
          </p:cNvSpPr>
          <p:nvPr>
            <p:ph type="title"/>
          </p:nvPr>
        </p:nvSpPr>
        <p:spPr>
          <a:xfrm>
            <a:off x="2293056" y="199915"/>
            <a:ext cx="6850944" cy="7239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Optima" charset="0"/>
                <a:ea typeface="ＭＳ Ｐゴシック" charset="0"/>
              </a:rPr>
              <a:t>Sequencing technology is an excellent tool to genotype many loci in parallel</a:t>
            </a:r>
            <a:endParaRPr lang="en-US" sz="2800" dirty="0">
              <a:latin typeface="Optima" charset="0"/>
              <a:ea typeface="ＭＳ Ｐゴシック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22857" y="1717045"/>
            <a:ext cx="1290108" cy="11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22857" y="1928711"/>
            <a:ext cx="1290109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67911" y="1573115"/>
            <a:ext cx="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400857"/>
            <a:ext cx="2274122" cy="18479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503" y="2250839"/>
            <a:ext cx="6341199" cy="40934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</a:p>
          <a:p>
            <a:pPr>
              <a:defRPr/>
            </a:pP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1</a:t>
            </a:r>
            <a:r>
              <a:rPr lang="en-US" sz="2000" dirty="0" smtClean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0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</a:t>
            </a: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0835" y="6299963"/>
            <a:ext cx="110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44060" y="5449479"/>
            <a:ext cx="183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Genotyping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450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Phenotyping</a:t>
            </a:r>
            <a:endParaRPr 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161" y="6233319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wikimedia.org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7859" y="4194795"/>
            <a:ext cx="765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agphd.com</a:t>
            </a:r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creenshot 2017-03-28 08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1173327"/>
            <a:ext cx="4504936" cy="2987316"/>
          </a:xfrm>
          <a:prstGeom prst="rect">
            <a:avLst/>
          </a:prstGeom>
        </p:spPr>
      </p:pic>
      <p:pic>
        <p:nvPicPr>
          <p:cNvPr id="6" name="Picture 5" descr="Screenshot 2017-03-28 08.4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327"/>
            <a:ext cx="3368298" cy="5056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619" y="5041203"/>
            <a:ext cx="5176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High-throughput </a:t>
            </a:r>
            <a:r>
              <a:rPr lang="en-US" sz="3200" dirty="0" err="1" smtClean="0"/>
              <a:t>phenotyping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746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58531</TotalTime>
  <Words>2105</Words>
  <Application>Microsoft Macintosh PowerPoint</Application>
  <PresentationFormat>On-screen Show (4:3)</PresentationFormat>
  <Paragraphs>413</Paragraphs>
  <Slides>37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QTL mapping and GWAS  Bioinformatics Applications (PLPTH813)</vt:lpstr>
      <vt:lpstr>Phylogenic trees</vt:lpstr>
      <vt:lpstr>Outgroup rooting</vt:lpstr>
      <vt:lpstr>Tree evaluation: Bootstrap analysis</vt:lpstr>
      <vt:lpstr>Outline</vt:lpstr>
      <vt:lpstr>What is the goal to perform QTL or GWAS?</vt:lpstr>
      <vt:lpstr>QTL mapping</vt:lpstr>
      <vt:lpstr>Sequencing technology is an excellent tool to genotype many loci in parallel</vt:lpstr>
      <vt:lpstr>Phenotyping</vt:lpstr>
      <vt:lpstr>Mapping populations</vt:lpstr>
      <vt:lpstr>Mapping a causal genetic controlling component (X)</vt:lpstr>
      <vt:lpstr>Approach 1: t-test or ANOVA</vt:lpstr>
      <vt:lpstr>Approach 2: Interval mapping (IM)</vt:lpstr>
      <vt:lpstr>Interval mapping – estimate genotypes</vt:lpstr>
      <vt:lpstr>Genetic linkage map</vt:lpstr>
      <vt:lpstr>Mapping function</vt:lpstr>
      <vt:lpstr>Interval mapping – estimate genotypes</vt:lpstr>
      <vt:lpstr>Estimate likelihood of a QTL model</vt:lpstr>
      <vt:lpstr>LOD (logarithm of the odds)</vt:lpstr>
      <vt:lpstr>PowerPoint Presentation</vt:lpstr>
      <vt:lpstr>Permutation tests to infer a LOD threshold</vt:lpstr>
      <vt:lpstr>Question</vt:lpstr>
      <vt:lpstr>Genome-wide association study (GWAS)</vt:lpstr>
      <vt:lpstr>Linkage disequilibrium (LD)</vt:lpstr>
      <vt:lpstr>Genotyping data and filtering</vt:lpstr>
      <vt:lpstr>Mapping populations</vt:lpstr>
      <vt:lpstr>Statistical test for each SNP</vt:lpstr>
      <vt:lpstr>Spurious associations</vt:lpstr>
      <vt:lpstr>quantile-quantile (Q-Q) p-value plot</vt:lpstr>
      <vt:lpstr>Population structure (Q)</vt:lpstr>
      <vt:lpstr>Q + K model explains more phenotypic variants</vt:lpstr>
      <vt:lpstr>Mixed linear model (Q+K MLM)</vt:lpstr>
      <vt:lpstr>GWAS w/o accounting for population structure</vt:lpstr>
      <vt:lpstr>Manhattan plot</vt:lpstr>
      <vt:lpstr>GWAS p-value threshold</vt:lpstr>
      <vt:lpstr>PowerPoint Presentation</vt:lpstr>
      <vt:lpstr>Comparison between QTL and GWAS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Sanzhen Liu</cp:lastModifiedBy>
  <cp:revision>317</cp:revision>
  <dcterms:created xsi:type="dcterms:W3CDTF">2015-03-09T02:12:47Z</dcterms:created>
  <dcterms:modified xsi:type="dcterms:W3CDTF">2019-03-21T15:21:19Z</dcterms:modified>
</cp:coreProperties>
</file>