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9" r:id="rId3"/>
    <p:sldId id="269" r:id="rId4"/>
    <p:sldId id="272" r:id="rId5"/>
    <p:sldId id="260" r:id="rId6"/>
    <p:sldId id="271" r:id="rId7"/>
    <p:sldId id="257" r:id="rId8"/>
    <p:sldId id="270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2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AF67D-D648-8E41-A874-1DDE99B2B822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69BC-E7A5-864B-9390-921EB9E08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Genome </a:t>
            </a:r>
            <a:r>
              <a:rPr lang="en-US" sz="3600" dirty="0" smtClean="0"/>
              <a:t>annotation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/2/</a:t>
            </a:r>
            <a:r>
              <a:rPr lang="en-US" sz="2800" dirty="0" smtClean="0"/>
              <a:t>2019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evidence and limitations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49078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full-length </a:t>
            </a:r>
            <a:r>
              <a:rPr lang="en-US" sz="2800" dirty="0" err="1" smtClean="0"/>
              <a:t>cDNA</a:t>
            </a:r>
            <a:r>
              <a:rPr lang="en-US" sz="2800" dirty="0" err="1"/>
              <a:t>s</a:t>
            </a:r>
            <a:endParaRPr lang="en-US" sz="2800" dirty="0" smtClean="0"/>
          </a:p>
          <a:p>
            <a:r>
              <a:rPr lang="en-US" sz="2800" dirty="0" smtClean="0"/>
              <a:t>Expression sequence tags (ESTs)</a:t>
            </a:r>
          </a:p>
          <a:p>
            <a:r>
              <a:rPr lang="en-US" sz="2800" dirty="0" smtClean="0"/>
              <a:t>RNA-</a:t>
            </a:r>
            <a:r>
              <a:rPr lang="en-US" sz="2800" dirty="0" err="1" smtClean="0"/>
              <a:t>Seq</a:t>
            </a:r>
            <a:r>
              <a:rPr lang="en-US" sz="2800" dirty="0" smtClean="0"/>
              <a:t> (de novo assembly and alignment-based)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Limitations:</a:t>
            </a:r>
          </a:p>
          <a:p>
            <a:r>
              <a:rPr lang="en-US" sz="2800" dirty="0" smtClean="0"/>
              <a:t>full-length </a:t>
            </a:r>
            <a:r>
              <a:rPr lang="en-US" sz="2800" dirty="0" err="1" smtClean="0"/>
              <a:t>cDNA</a:t>
            </a:r>
            <a:r>
              <a:rPr lang="en-US" sz="2800" dirty="0" smtClean="0"/>
              <a:t> databases are not available</a:t>
            </a:r>
          </a:p>
          <a:p>
            <a:r>
              <a:rPr lang="en-US" sz="2800" dirty="0" smtClean="0"/>
              <a:t>Not all genes are transcribed at sufficient levels at certain conditions</a:t>
            </a:r>
          </a:p>
          <a:p>
            <a:r>
              <a:rPr lang="en-US" sz="2800" dirty="0" smtClean="0"/>
              <a:t>alignments produce errors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59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annotation: </a:t>
            </a:r>
            <a:r>
              <a:rPr lang="en-US" sz="3200" i="1" dirty="0" err="1" smtClean="0"/>
              <a:t>ab</a:t>
            </a:r>
            <a:r>
              <a:rPr lang="en-US" sz="3200" i="1" dirty="0" smtClean="0"/>
              <a:t> initio </a:t>
            </a:r>
            <a:r>
              <a:rPr lang="en-US" sz="3200" dirty="0" smtClean="0"/>
              <a:t>prediction + evidence</a:t>
            </a:r>
            <a:endParaRPr lang="en-US" sz="3200" dirty="0"/>
          </a:p>
        </p:txBody>
      </p:sp>
      <p:pic>
        <p:nvPicPr>
          <p:cNvPr id="5" name="Picture 4" descr="Screenshot 2019-04-01 17.42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7" y="1521125"/>
            <a:ext cx="8954508" cy="4821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938" y="6447515"/>
            <a:ext cx="2960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Nature Reviews Genetics 13:329–342 (2012)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507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4789375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4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4789375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0554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4789375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59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4789375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507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4789375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41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4789375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Geib</a:t>
            </a:r>
            <a:r>
              <a:rPr lang="en-US" sz="1200" dirty="0" smtClean="0"/>
              <a:t> SM, Hall B, </a:t>
            </a:r>
            <a:r>
              <a:rPr lang="en-US" sz="1200" dirty="0" err="1" smtClean="0"/>
              <a:t>Derego</a:t>
            </a:r>
            <a:r>
              <a:rPr lang="en-US" sz="1200" dirty="0" smtClean="0"/>
              <a:t> T, Bremer FT, </a:t>
            </a:r>
            <a:r>
              <a:rPr lang="en-US" sz="1200" dirty="0" err="1" smtClean="0"/>
              <a:t>Cannoles</a:t>
            </a:r>
            <a:r>
              <a:rPr lang="en-US" sz="1200" dirty="0" smtClean="0"/>
              <a:t> K, </a:t>
            </a:r>
            <a:r>
              <a:rPr lang="en-US" sz="1200" dirty="0" err="1" smtClean="0"/>
              <a:t>Sim</a:t>
            </a:r>
            <a:r>
              <a:rPr lang="en-US" sz="1200" dirty="0" smtClean="0"/>
              <a:t> SB. Genome Annotation Generator: a simple tool for generating and correcting WGS annotation tables for NCBI submission. </a:t>
            </a:r>
            <a:r>
              <a:rPr lang="en-US" sz="1200" dirty="0" err="1" smtClean="0"/>
              <a:t>Gigascience</a:t>
            </a:r>
            <a:r>
              <a:rPr lang="en-US" sz="1200" dirty="0" smtClean="0"/>
              <a:t>. 2018;7(4):1-5.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1055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Nucleotide- and protein level annotation</a:t>
            </a:r>
            <a:endParaRPr lang="en-US" sz="3200" dirty="0"/>
          </a:p>
        </p:txBody>
      </p:sp>
      <p:pic>
        <p:nvPicPr>
          <p:cNvPr id="4" name="Picture 3" descr="Screenshot 2019-03-25 11.2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2" y="1289514"/>
            <a:ext cx="8686800" cy="1866218"/>
          </a:xfrm>
          <a:prstGeom prst="rect">
            <a:avLst/>
          </a:prstGeom>
        </p:spPr>
      </p:pic>
      <p:pic>
        <p:nvPicPr>
          <p:cNvPr id="5" name="Picture 4" descr="Screenshot 2019-03-25 11.2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3" y="3253954"/>
            <a:ext cx="7829742" cy="28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113"/>
          </a:xfrm>
        </p:spPr>
        <p:txBody>
          <a:bodyPr/>
          <a:lstStyle/>
          <a:p>
            <a:r>
              <a:rPr lang="en-US" dirty="0" smtClean="0"/>
              <a:t>Process-level annotation</a:t>
            </a:r>
            <a:endParaRPr lang="en-US" dirty="0"/>
          </a:p>
        </p:txBody>
      </p:sp>
      <p:pic>
        <p:nvPicPr>
          <p:cNvPr id="4" name="Picture 3" descr="Screenshot 2019-03-25 11.2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34" y="1332887"/>
            <a:ext cx="6911144" cy="47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4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Gene prediction in e</a:t>
            </a:r>
            <a:r>
              <a:rPr lang="en-US" sz="3200" dirty="0" smtClean="0"/>
              <a:t>ukaryotic genomes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97761"/>
            <a:ext cx="8229600" cy="1991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Gene prediction from genomic DNA sequences:</a:t>
            </a:r>
          </a:p>
          <a:p>
            <a:pPr marL="0" indent="0">
              <a:buNone/>
            </a:pPr>
            <a:r>
              <a:rPr lang="en-US" sz="2800" dirty="0" smtClean="0"/>
              <a:t>to predict the </a:t>
            </a:r>
            <a:r>
              <a:rPr lang="en-US" sz="2800" b="1" i="1" dirty="0" smtClean="0"/>
              <a:t>exon-intron </a:t>
            </a:r>
            <a:r>
              <a:rPr lang="en-US" sz="2800" dirty="0" smtClean="0"/>
              <a:t>structures of the protein-encoding portions of </a:t>
            </a:r>
            <a:r>
              <a:rPr lang="en-US" sz="2800" dirty="0"/>
              <a:t>t</a:t>
            </a:r>
            <a:r>
              <a:rPr lang="en-US" sz="2800" dirty="0" smtClean="0"/>
              <a:t>ranscripts (open reading frames or ORFs) and </a:t>
            </a:r>
            <a:r>
              <a:rPr lang="en-US" sz="2800" b="1" i="1" dirty="0" err="1" smtClean="0"/>
              <a:t>untranslated</a:t>
            </a:r>
            <a:r>
              <a:rPr lang="en-US" sz="2800" b="1" i="1" dirty="0" smtClean="0"/>
              <a:t> regions </a:t>
            </a:r>
            <a:r>
              <a:rPr lang="en-US" sz="2800" dirty="0" smtClean="0"/>
              <a:t>(UTR).</a:t>
            </a:r>
            <a:endParaRPr lang="en-US" sz="2800" dirty="0"/>
          </a:p>
        </p:txBody>
      </p:sp>
      <p:pic>
        <p:nvPicPr>
          <p:cNvPr id="5" name="Picture 4" descr="Screenshot 2019-03-25 11.23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8" y="1665244"/>
            <a:ext cx="8686800" cy="18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0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 prediction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788"/>
            <a:ext cx="8229600" cy="5110728"/>
          </a:xfrm>
        </p:spPr>
        <p:txBody>
          <a:bodyPr>
            <a:normAutofit/>
          </a:bodyPr>
          <a:lstStyle/>
          <a:p>
            <a:r>
              <a:rPr lang="en-US" sz="2800" i="1" dirty="0" err="1" smtClean="0"/>
              <a:t>ab</a:t>
            </a:r>
            <a:r>
              <a:rPr lang="en-US" sz="2800" i="1" dirty="0" smtClean="0"/>
              <a:t> initio</a:t>
            </a:r>
            <a:r>
              <a:rPr lang="en-US" sz="2800" dirty="0" smtClean="0"/>
              <a:t> gene prediction (Hidden Markov Model)</a:t>
            </a:r>
          </a:p>
          <a:p>
            <a:pPr marL="0" indent="0">
              <a:buNone/>
            </a:pPr>
            <a:r>
              <a:rPr lang="en-US" sz="2800" dirty="0" smtClean="0"/>
              <a:t>to assign probability scores to many potential coding exons, and then join consecutive high-scoring exons with consistent reading frames to form high-scoring  exon–intron structures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Evidence-based gene prediction (RNA sequencing)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5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25" y="1157246"/>
            <a:ext cx="6752206" cy="3336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4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Hidden Markov Model (HMM)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16851"/>
            <a:ext cx="8229600" cy="1330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HMM is a class of probabilistic graphical model that is used to predict a sequence of </a:t>
            </a:r>
            <a:r>
              <a:rPr lang="en-US" sz="2800" b="1" i="1" dirty="0" smtClean="0"/>
              <a:t>unknown</a:t>
            </a:r>
            <a:r>
              <a:rPr lang="en-US" sz="2800" dirty="0" smtClean="0"/>
              <a:t> (hidden) variables from </a:t>
            </a:r>
            <a:r>
              <a:rPr lang="en-US" sz="2800" b="1" i="1" dirty="0" smtClean="0"/>
              <a:t>observed</a:t>
            </a:r>
            <a:r>
              <a:rPr lang="en-US" sz="2800" dirty="0" smtClean="0"/>
              <a:t> variables.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412837" y="1003865"/>
            <a:ext cx="218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Hidden states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271" y="6385960"/>
            <a:ext cx="4572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medium.com</a:t>
            </a:r>
            <a:r>
              <a:rPr lang="en-US" sz="1000" dirty="0" smtClean="0"/>
              <a:t>/@</a:t>
            </a:r>
            <a:r>
              <a:rPr lang="en-US" sz="1000" dirty="0" err="1" smtClean="0"/>
              <a:t>postsanjay</a:t>
            </a:r>
            <a:r>
              <a:rPr lang="en-US" sz="1000" dirty="0" smtClean="0"/>
              <a:t>/hidden-markov-models-simplified-c3f58728caab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774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Exon-intron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2511"/>
            <a:ext cx="8229600" cy="118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Sequence logos representing weight matrices for the first six bases of an intron </a:t>
            </a:r>
            <a:r>
              <a:rPr lang="en-US" sz="2400" dirty="0" smtClean="0"/>
              <a:t>(left)</a:t>
            </a:r>
            <a:r>
              <a:rPr lang="en-US" sz="2400" dirty="0" smtClean="0"/>
              <a:t> and </a:t>
            </a:r>
            <a:r>
              <a:rPr lang="en-US" sz="2400" dirty="0" smtClean="0"/>
              <a:t>the last six bases of an intron </a:t>
            </a:r>
            <a:r>
              <a:rPr lang="en-US" sz="2400" dirty="0" smtClean="0"/>
              <a:t>(right). In plants and animals, ~99% of introns begin with GT.</a:t>
            </a:r>
            <a:endParaRPr lang="en-US" sz="2400" dirty="0"/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0630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0630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1788604" y="5231513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2872339" y="5231514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654216" y="5231581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986442" y="4777235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3808" y="4777235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0280" y="4777235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94290" y="51049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78092" y="5104972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781" y="5736264"/>
            <a:ext cx="804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genomic sequence  patterns: splice  donor  and  acceptor sites and translation initiation and termination sites.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35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Generalized Hidden Markov Model (GHMM)</a:t>
            </a:r>
            <a:endParaRPr lang="en-US" sz="3200" dirty="0"/>
          </a:p>
        </p:txBody>
      </p:sp>
      <p:pic>
        <p:nvPicPr>
          <p:cNvPr id="4" name="Picture 3" descr="Screenshot 2019-03-31 21.1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5" y="1528315"/>
            <a:ext cx="8791637" cy="45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2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Evidence-driven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5065"/>
            <a:ext cx="8229600" cy="984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Ideally, full-length </a:t>
            </a:r>
            <a:r>
              <a:rPr lang="en-US" sz="2800" dirty="0" err="1" smtClean="0"/>
              <a:t>cDNA</a:t>
            </a:r>
            <a:r>
              <a:rPr lang="en-US" sz="2800" dirty="0"/>
              <a:t> </a:t>
            </a:r>
            <a:r>
              <a:rPr lang="en-US" sz="2800" dirty="0" smtClean="0"/>
              <a:t>sequences of all genes are collected for evidence-based genome annotation.</a:t>
            </a:r>
            <a:endParaRPr lang="en-US" sz="2800" dirty="0"/>
          </a:p>
        </p:txBody>
      </p:sp>
      <p:pic>
        <p:nvPicPr>
          <p:cNvPr id="4" name="Picture 3" descr="Screenshot 2019-04-01 12.52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" y="1101355"/>
            <a:ext cx="8176431" cy="387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11569</TotalTime>
  <Words>375</Words>
  <Application>Microsoft Macintosh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Genome annotation   Bioinformatics Applications (PLPTH813)</vt:lpstr>
      <vt:lpstr>Nucleotide- and protein level annotation</vt:lpstr>
      <vt:lpstr>Process-level annotation</vt:lpstr>
      <vt:lpstr>Gene prediction in eukaryotic genomes</vt:lpstr>
      <vt:lpstr>Gene prediction approaches</vt:lpstr>
      <vt:lpstr>Hidden Markov Model (HMM)</vt:lpstr>
      <vt:lpstr>Exon-intron structure</vt:lpstr>
      <vt:lpstr>Generalized Hidden Markov Model (GHMM)</vt:lpstr>
      <vt:lpstr>Evidence-driven approaches</vt:lpstr>
      <vt:lpstr>evidence and limitations</vt:lpstr>
      <vt:lpstr>annotation: ab initio prediction + evidence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annotation</dc:title>
  <dc:creator>Sanzhen Liu</dc:creator>
  <cp:lastModifiedBy>Sanzhen Liu</cp:lastModifiedBy>
  <cp:revision>20</cp:revision>
  <dcterms:created xsi:type="dcterms:W3CDTF">2019-03-25T15:53:39Z</dcterms:created>
  <dcterms:modified xsi:type="dcterms:W3CDTF">2019-04-02T16:43:35Z</dcterms:modified>
</cp:coreProperties>
</file>