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02" r:id="rId25"/>
    <p:sldId id="403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0" r:id="rId36"/>
    <p:sldId id="401" r:id="rId37"/>
    <p:sldId id="33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99352" autoAdjust="0"/>
  </p:normalViewPr>
  <p:slideViewPr>
    <p:cSldViewPr snapToGrid="0" snapToObjects="1">
      <p:cViewPr>
        <p:scale>
          <a:sx n="100" d="100"/>
          <a:sy n="100" d="100"/>
        </p:scale>
        <p:origin x="-164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reads are relatively short (30 to 150 </a:t>
            </a:r>
            <a:r>
              <a:rPr lang="en-US" dirty="0" err="1" smtClean="0"/>
              <a:t>bp</a:t>
            </a:r>
            <a:r>
              <a:rPr lang="en-US" dirty="0" smtClean="0"/>
              <a:t>), making it hard to unambiguously assign them to a specific location in the genome, especially in the presence of sequencing errors and repeat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Differential Expression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4</a:t>
            </a:r>
            <a:r>
              <a:rPr lang="en-US" sz="2800" dirty="0" smtClean="0"/>
              <a:t>/</a:t>
            </a:r>
            <a:r>
              <a:rPr lang="en-US" sz="2800" dirty="0" smtClean="0"/>
              <a:t>30</a:t>
            </a:r>
            <a:r>
              <a:rPr lang="en-US" sz="2800" dirty="0" smtClean="0"/>
              <a:t>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Solutions to mitigate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Longer reads or Paired-end reads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Unique mapped 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ount matrix</a:t>
            </a:r>
            <a:br>
              <a:rPr lang="en-US" sz="3200" dirty="0" smtClean="0"/>
            </a:br>
            <a:r>
              <a:rPr lang="en-US" sz="3200" dirty="0" smtClean="0"/>
              <a:t>Read</a:t>
            </a:r>
            <a:r>
              <a:rPr lang="en-US" sz="3200" baseline="0" dirty="0" smtClean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 smtClean="0">
                <a:solidFill>
                  <a:srgbClr val="000000"/>
                </a:solidFill>
              </a:rPr>
              <a:t>lignment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read counts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q-values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significance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total RNA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mRNA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DNA library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sequencing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</a:t>
            </a:r>
            <a:r>
              <a:rPr lang="en-US" sz="2000" dirty="0" smtClean="0">
                <a:solidFill>
                  <a:srgbClr val="BFBFBF"/>
                </a:solidFill>
              </a:rPr>
              <a:t>eads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</a:t>
            </a:r>
            <a:r>
              <a:rPr lang="en-US" sz="2000" dirty="0" smtClean="0">
                <a:solidFill>
                  <a:srgbClr val="BFBFBF"/>
                </a:solidFill>
              </a:rPr>
              <a:t>lignment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read counts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</a:t>
            </a:r>
            <a:r>
              <a:rPr lang="en-US" sz="3200" dirty="0"/>
              <a:t>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RNA</a:t>
              </a:r>
            </a:p>
            <a:p>
              <a:pPr algn="ctr"/>
              <a:r>
                <a:rPr lang="en-US" dirty="0" smtClean="0"/>
                <a:t>Library</a:t>
              </a:r>
            </a:p>
            <a:p>
              <a:pPr algn="ctr"/>
              <a:r>
                <a:rPr lang="en-US" dirty="0" smtClean="0"/>
                <a:t>Sequencing</a:t>
              </a:r>
              <a:endParaRPr lang="en-US" dirty="0"/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N1 reads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N2 reads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Trimming</a:t>
              </a:r>
            </a:p>
            <a:p>
              <a:pPr algn="ctr"/>
              <a:r>
                <a:rPr lang="en-US" dirty="0" smtClean="0"/>
                <a:t>Alignment</a:t>
              </a:r>
            </a:p>
            <a:p>
              <a:pPr algn="ctr"/>
              <a:r>
                <a:rPr lang="en-US" dirty="0" smtClean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/>
                <a:gridCol w="909854"/>
                <a:gridCol w="909854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1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1 (salt)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38136"/>
              </p:ext>
            </p:extLst>
          </p:nvPr>
        </p:nvGraphicFramePr>
        <p:xfrm>
          <a:off x="5826028" y="1698066"/>
          <a:ext cx="2809815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581"/>
                <a:gridCol w="867617"/>
                <a:gridCol w="867617"/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Gene 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Control 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N1 – C1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TRT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N2</a:t>
                      </a:r>
                      <a:r>
                        <a:rPr lang="en-US" sz="1600" baseline="0" dirty="0" smtClean="0"/>
                        <a:t> – T1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826027" y="1338820"/>
            <a:ext cx="212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Table for Gene 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741230" y="3015284"/>
            <a:ext cx="3174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Fisher’s Exact Test </a:t>
            </a:r>
            <a:r>
              <a:rPr lang="en-US" dirty="0" smtClean="0"/>
              <a:t>or χ</a:t>
            </a:r>
            <a:r>
              <a:rPr lang="en-US" baseline="30000" dirty="0" smtClean="0"/>
              <a:t>2</a:t>
            </a:r>
            <a:r>
              <a:rPr lang="en-US" dirty="0" smtClean="0"/>
              <a:t> test on </a:t>
            </a:r>
            <a:r>
              <a:rPr lang="en-US" dirty="0"/>
              <a:t>Gene 1</a:t>
            </a:r>
          </a:p>
          <a:p>
            <a:r>
              <a:rPr lang="en-US" dirty="0">
                <a:solidFill>
                  <a:srgbClr val="0000FF"/>
                </a:solidFill>
              </a:rPr>
              <a:t>A p-value for Gene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Repeat </a:t>
            </a:r>
            <a:r>
              <a:rPr lang="en-US" dirty="0"/>
              <a:t>on all the </a:t>
            </a:r>
            <a:r>
              <a:rPr lang="en-US" dirty="0" smtClean="0"/>
              <a:t>genes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p-</a:t>
            </a:r>
            <a:r>
              <a:rPr lang="en-US" dirty="0" smtClean="0">
                <a:solidFill>
                  <a:srgbClr val="0000FF"/>
                </a:solidFill>
              </a:rPr>
              <a:t>values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Multiple testing correction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q-values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Declaration of significance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significant gene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376092"/>
                </a:solidFill>
              </a:rPr>
              <a:t>Dispersion issue</a:t>
            </a:r>
            <a:r>
              <a:rPr lang="en-US" sz="2400" dirty="0" smtClean="0"/>
              <a:t>: Using </a:t>
            </a:r>
            <a:r>
              <a:rPr lang="en-US" sz="2400" b="1" dirty="0" smtClean="0"/>
              <a:t>negative binomial GLM </a:t>
            </a:r>
            <a:r>
              <a:rPr lang="en-US" sz="2400" dirty="0" smtClean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experiment – source of variance</a:t>
            </a:r>
            <a:endParaRPr lang="en-US" sz="3200" dirty="0"/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/>
                <a:gridCol w="1278937"/>
                <a:gridCol w="1191308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1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1 (salt)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9570" y="1432478"/>
            <a:ext cx="413073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/>
              <a:t>: what would cause the difference between two values, </a:t>
            </a:r>
            <a:r>
              <a:rPr lang="en-US" sz="2400" dirty="0" smtClean="0">
                <a:solidFill>
                  <a:srgbClr val="FF0000"/>
                </a:solidFill>
              </a:rPr>
              <a:t>C1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T1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2126" y="4337050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interest:</a:t>
            </a:r>
          </a:p>
          <a:p>
            <a:r>
              <a:rPr lang="en-US" sz="2400" dirty="0" smtClean="0"/>
              <a:t>the effect of the </a:t>
            </a:r>
            <a:r>
              <a:rPr lang="en-US" sz="2400" dirty="0" smtClean="0">
                <a:solidFill>
                  <a:srgbClr val="FF0000"/>
                </a:solidFill>
              </a:rPr>
              <a:t>salt treatment </a:t>
            </a:r>
            <a:r>
              <a:rPr lang="en-US" sz="2400" dirty="0" smtClean="0"/>
              <a:t>on gene expression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5356" y="3089004"/>
            <a:ext cx="3197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ampling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TRT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other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Sample</a:t>
              </a:r>
              <a:endParaRPr lang="en-US" sz="14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of variance in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- sampling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 smtClean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molecules: 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</a:p>
          <a:p>
            <a:endParaRPr lang="en-US" sz="2400" dirty="0"/>
          </a:p>
          <a:p>
            <a:r>
              <a:rPr lang="en-US" sz="2400" dirty="0" smtClean="0"/>
              <a:t>gene X: 1000 molecules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sample 10</a:t>
            </a:r>
            <a:r>
              <a:rPr lang="en-US" baseline="30000" dirty="0" smtClean="0"/>
              <a:t>7</a:t>
            </a:r>
            <a:endParaRPr lang="en-US" baseline="30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/>
                <a:gridCol w="573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sample 10</a:t>
            </a:r>
            <a:r>
              <a:rPr lang="en-US" baseline="30000" dirty="0" smtClean="0"/>
              <a:t>8</a:t>
            </a:r>
            <a:endParaRPr lang="en-US" baseline="300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/>
                <a:gridCol w="573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Sequence depth (sampling number) matters.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Technical replication</a:t>
            </a:r>
            <a:endParaRPr lang="en-US" sz="3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2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2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between groups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Bio</a:t>
              </a:r>
            </a:p>
            <a:p>
              <a:r>
                <a:rPr lang="en-US" sz="1400" dirty="0" smtClean="0"/>
                <a:t>TRT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other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between groups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2344004" cy="1686153"/>
            <a:chOff x="6568588" y="3075336"/>
            <a:chExt cx="234400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4147" y="3261617"/>
              <a:ext cx="208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Compare to declare the significance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97111" y="3457799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Technical</a:t>
              </a:r>
            </a:p>
            <a:p>
              <a:pPr algn="ctr"/>
              <a:r>
                <a:rPr lang="en-US" sz="1600" dirty="0" smtClean="0"/>
                <a:t>replicate</a:t>
              </a:r>
              <a:endParaRPr lang="en-US" sz="16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9" y="3468487"/>
            <a:ext cx="269031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17375E"/>
                </a:solidFill>
              </a:rPr>
              <a:t>Technical replication</a:t>
            </a:r>
            <a:r>
              <a:rPr lang="en-US" sz="2000" i="1" dirty="0" smtClean="0"/>
              <a:t> </a:t>
            </a:r>
            <a:r>
              <a:rPr lang="en-US" sz="2000" dirty="0" smtClean="0"/>
              <a:t>refers to the sequencing of multiple libraries derived from </a:t>
            </a:r>
            <a:r>
              <a:rPr lang="en-US" sz="2000" b="1" dirty="0" smtClean="0">
                <a:solidFill>
                  <a:srgbClr val="17375E"/>
                </a:solidFill>
              </a:rPr>
              <a:t>the same biological sample</a:t>
            </a:r>
            <a:r>
              <a:rPr lang="en-US" sz="2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11737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Extra </a:t>
            </a:r>
            <a:r>
              <a:rPr lang="en-US" sz="2800" dirty="0" smtClean="0">
                <a:solidFill>
                  <a:srgbClr val="FF0000"/>
                </a:solidFill>
              </a:rPr>
              <a:t>power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Biological replication</a:t>
            </a:r>
            <a:endParaRPr lang="en-US" sz="3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1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1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2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 3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2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TRT 3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between groups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Bio</a:t>
              </a:r>
            </a:p>
            <a:p>
              <a:r>
                <a:rPr lang="en-US" sz="1400" dirty="0" smtClean="0"/>
                <a:t>TRT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other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between groups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2344004" cy="1686153"/>
            <a:chOff x="6568588" y="3075336"/>
            <a:chExt cx="234400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4147" y="3261617"/>
              <a:ext cx="208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Compare to declare the significance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0748" y="5572873"/>
            <a:ext cx="857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Use </a:t>
            </a:r>
            <a:r>
              <a:rPr lang="en-US" sz="2000" b="1" i="1" dirty="0" smtClean="0"/>
              <a:t>biological replication </a:t>
            </a:r>
            <a:r>
              <a:rPr lang="en-US" sz="2000" dirty="0" smtClean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More replicates increase the power to detect small treatment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097167" y="3468487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Technical</a:t>
              </a:r>
            </a:p>
            <a:p>
              <a:pPr algn="ctr"/>
              <a:r>
                <a:rPr lang="en-US" sz="1600" dirty="0" smtClean="0"/>
                <a:t>replicate</a:t>
              </a:r>
              <a:endParaRPr lang="en-US" sz="16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28072" y="2944902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other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Tech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within groups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Biological</a:t>
              </a:r>
            </a:p>
            <a:p>
              <a:pPr algn="ctr"/>
              <a:r>
                <a:rPr lang="en-US" sz="1600" dirty="0" smtClean="0"/>
                <a:t>replicate</a:t>
              </a:r>
              <a:endParaRPr lang="en-US" sz="16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9" y="3072533"/>
            <a:ext cx="259564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17375E"/>
                </a:solidFill>
              </a:rPr>
              <a:t>Biological replication</a:t>
            </a:r>
            <a:r>
              <a:rPr lang="en-US" sz="2000" b="1" dirty="0">
                <a:solidFill>
                  <a:srgbClr val="17375E"/>
                </a:solidFill>
              </a:rPr>
              <a:t> </a:t>
            </a:r>
            <a:r>
              <a:rPr lang="en-US" sz="2000" dirty="0"/>
              <a:t>refers to the sequencing of multiple libraries derived from </a:t>
            </a:r>
            <a:r>
              <a:rPr lang="en-US" sz="2000" b="1" dirty="0" smtClean="0">
                <a:solidFill>
                  <a:srgbClr val="17375E"/>
                </a:solidFill>
              </a:rPr>
              <a:t>different biological samples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Goal: to </a:t>
            </a:r>
            <a:r>
              <a:rPr lang="en-US" dirty="0" smtClean="0"/>
              <a:t>identify the DEs </a:t>
            </a:r>
            <a:r>
              <a:rPr lang="en-US" dirty="0" smtClean="0"/>
              <a:t>between </a:t>
            </a:r>
            <a:r>
              <a:rPr lang="en-US" dirty="0" smtClean="0"/>
              <a:t>two biological </a:t>
            </a:r>
            <a:r>
              <a:rPr lang="en-US" dirty="0" smtClean="0"/>
              <a:t>groups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Design: </a:t>
            </a:r>
            <a:r>
              <a:rPr lang="en-US" dirty="0" smtClean="0"/>
              <a:t>Each </a:t>
            </a:r>
            <a:r>
              <a:rPr lang="en-US" dirty="0" smtClean="0"/>
              <a:t>group has five biological </a:t>
            </a:r>
            <a:r>
              <a:rPr lang="en-US" dirty="0" smtClean="0"/>
              <a:t>replicates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avoid messing up samples across groups</a:t>
            </a:r>
            <a:r>
              <a:rPr lang="en-US" dirty="0" smtClean="0"/>
              <a:t>. T</a:t>
            </a:r>
            <a:r>
              <a:rPr lang="en-US" dirty="0" smtClean="0"/>
              <a:t>he </a:t>
            </a:r>
            <a:r>
              <a:rPr lang="en-US" dirty="0" smtClean="0"/>
              <a:t>experiment of each group </a:t>
            </a:r>
            <a:r>
              <a:rPr lang="en-US" dirty="0" smtClean="0"/>
              <a:t>was conducted separately.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Is this a sound experimental design? Why?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</a:t>
            </a:r>
          </a:p>
          <a:p>
            <a:r>
              <a:rPr lang="en-US" sz="1400" dirty="0" smtClean="0"/>
              <a:t>TRT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Bio</a:t>
            </a:r>
          </a:p>
          <a:p>
            <a:pPr algn="ctr"/>
            <a:r>
              <a:rPr lang="en-US" sz="1200" dirty="0" smtClean="0"/>
              <a:t>other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Tech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between 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Bio</a:t>
              </a:r>
            </a:p>
            <a:p>
              <a:pPr algn="ctr"/>
              <a:r>
                <a:rPr lang="en-US" sz="1400" dirty="0" smtClean="0"/>
                <a:t>other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Tech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within groups</a:t>
              </a:r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of read counts among different samples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depth (total read number) influences read counts. Therefore, raw read counts can not be compared directly.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 smtClean="0"/>
              <a:t>Introduction of RNA-</a:t>
            </a:r>
            <a:r>
              <a:rPr lang="en-US" dirty="0" err="1" smtClean="0"/>
              <a:t>Seq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/>
              <a:t>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</a:t>
            </a:r>
            <a:r>
              <a:rPr lang="en-US" dirty="0" smtClean="0"/>
              <a:t>expression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Multiple </a:t>
            </a:r>
            <a:r>
              <a:rPr lang="en-US" dirty="0"/>
              <a:t>testing </a:t>
            </a:r>
            <a:r>
              <a:rPr lang="en-US" dirty="0" smtClean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 smtClean="0"/>
              <a:t> method: RPKM and FPKM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RPKM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 smtClean="0"/>
              <a:t> number per </a:t>
            </a:r>
            <a:r>
              <a:rPr lang="en-US" sz="2400" dirty="0" err="1" smtClean="0"/>
              <a:t>kilobase</a:t>
            </a:r>
            <a:r>
              <a:rPr lang="en-US" sz="2400" dirty="0" smtClean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count = </a:t>
            </a:r>
            <a:r>
              <a:rPr lang="en-US" b="1" dirty="0" smtClean="0">
                <a:solidFill>
                  <a:srgbClr val="17375E"/>
                </a:solidFill>
              </a:rPr>
              <a:t>23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1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 (</a:t>
            </a:r>
            <a:r>
              <a:rPr lang="en-US" b="1" dirty="0" smtClean="0">
                <a:solidFill>
                  <a:srgbClr val="17375E"/>
                </a:solidFill>
              </a:rPr>
              <a:t>220 </a:t>
            </a:r>
            <a:r>
              <a:rPr lang="en-US" b="1" dirty="0" err="1" smtClean="0">
                <a:solidFill>
                  <a:srgbClr val="17375E"/>
                </a:solidFill>
              </a:rPr>
              <a:t>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2 (</a:t>
            </a:r>
            <a:r>
              <a:rPr lang="en-US" b="1" dirty="0" smtClean="0">
                <a:solidFill>
                  <a:srgbClr val="17375E"/>
                </a:solidFill>
              </a:rPr>
              <a:t>280 </a:t>
            </a:r>
            <a:r>
              <a:rPr lang="en-US" b="1" dirty="0" err="1" smtClean="0">
                <a:solidFill>
                  <a:srgbClr val="17375E"/>
                </a:solidFill>
              </a:rPr>
              <a:t>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count = </a:t>
            </a:r>
            <a:r>
              <a:rPr lang="en-US" b="1" dirty="0" smtClean="0">
                <a:solidFill>
                  <a:srgbClr val="17375E"/>
                </a:solidFill>
              </a:rPr>
              <a:t>18</a:t>
            </a:r>
            <a:endParaRPr lang="en-US" b="1" dirty="0">
              <a:solidFill>
                <a:srgbClr val="17375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total reads: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 smtClean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RPKM of X </a:t>
            </a:r>
            <a:r>
              <a:rPr lang="en-US" dirty="0"/>
              <a:t>= 23 * 1000 / 500 / 15 = </a:t>
            </a:r>
            <a:r>
              <a:rPr lang="en-US" b="1" dirty="0" smtClean="0">
                <a:solidFill>
                  <a:srgbClr val="008000"/>
                </a:solidFill>
              </a:rPr>
              <a:t>3.1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 smtClean="0">
                <a:solidFill>
                  <a:srgbClr val="17375E"/>
                </a:solidFill>
              </a:rPr>
              <a:t>10 </a:t>
            </a:r>
            <a:r>
              <a:rPr lang="en-US" b="1" dirty="0">
                <a:solidFill>
                  <a:srgbClr val="17375E"/>
                </a:solidFill>
              </a:rPr>
              <a:t>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RPKM of X = 18 * 1000 / 500 / 10 = </a:t>
            </a:r>
            <a:r>
              <a:rPr lang="en-US" b="1" dirty="0" smtClean="0">
                <a:solidFill>
                  <a:srgbClr val="008000"/>
                </a:solidFill>
              </a:rPr>
              <a:t>3.6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X</a:t>
            </a:r>
            <a:endParaRPr lang="en-US" dirty="0"/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</a:t>
            </a:r>
            <a:r>
              <a:rPr lang="en-US" sz="2400" b="1" dirty="0" smtClean="0">
                <a:solidFill>
                  <a:srgbClr val="17375E"/>
                </a:solidFill>
              </a:rPr>
              <a:t>PKM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17375E"/>
                </a:solidFill>
              </a:rPr>
              <a:t>Fragment</a:t>
            </a:r>
            <a:r>
              <a:rPr lang="en-US" sz="2400" dirty="0" smtClean="0"/>
              <a:t> number per </a:t>
            </a:r>
            <a:r>
              <a:rPr lang="en-US" sz="2400" dirty="0" err="1" smtClean="0"/>
              <a:t>kilobase</a:t>
            </a:r>
            <a:r>
              <a:rPr lang="en-US" sz="2400" dirty="0" smtClean="0"/>
              <a:t> per million of total reads.</a:t>
            </a:r>
          </a:p>
          <a:p>
            <a:pPr marL="0" indent="0">
              <a:buNone/>
            </a:pPr>
            <a:r>
              <a:rPr lang="en-US" sz="2400" dirty="0" smtClean="0"/>
              <a:t>Fragment = one pair of paired-end reads or one single-end read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 (</a:t>
            </a:r>
            <a:r>
              <a:rPr lang="en-US" b="1" dirty="0" smtClean="0">
                <a:solidFill>
                  <a:srgbClr val="17375E"/>
                </a:solidFill>
              </a:rPr>
              <a:t>220 </a:t>
            </a:r>
            <a:r>
              <a:rPr lang="en-US" b="1" dirty="0" err="1" smtClean="0">
                <a:solidFill>
                  <a:srgbClr val="17375E"/>
                </a:solidFill>
              </a:rPr>
              <a:t>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2 (</a:t>
            </a:r>
            <a:r>
              <a:rPr lang="en-US" b="1" dirty="0" smtClean="0">
                <a:solidFill>
                  <a:srgbClr val="17375E"/>
                </a:solidFill>
              </a:rPr>
              <a:t>280 </a:t>
            </a:r>
            <a:r>
              <a:rPr lang="en-US" b="1" dirty="0" err="1" smtClean="0">
                <a:solidFill>
                  <a:srgbClr val="17375E"/>
                </a:solidFill>
              </a:rPr>
              <a:t>bp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about RPKM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RPKM is not an ideal indicator to compare the expression/accumulation levels between two genes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B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RPKM = 1.5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RPKM = 5.1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say that the gene B has higher expression than the gene A?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alignment efficiency</a:t>
            </a:r>
            <a:endParaRPr lang="en-US" sz="2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 smtClean="0"/>
              <a:t>Experimental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Sequencing depth</a:t>
            </a:r>
          </a:p>
          <a:p>
            <a:pPr marL="0" indent="0">
              <a:buNone/>
            </a:pPr>
            <a:r>
              <a:rPr lang="en-US" sz="2800" dirty="0" smtClean="0"/>
              <a:t>Increasing sequencing depth decreases sampling variance</a:t>
            </a:r>
          </a:p>
          <a:p>
            <a:r>
              <a:rPr lang="en-US" sz="2800" b="1" dirty="0" smtClean="0"/>
              <a:t>Biological replication</a:t>
            </a:r>
          </a:p>
          <a:p>
            <a:pPr marL="0" indent="0">
              <a:buNone/>
            </a:pPr>
            <a:r>
              <a:rPr lang="en-US" sz="2800" dirty="0" smtClean="0"/>
              <a:t>Reasonable number of biological replication helps accurately estimate variances to achieve reliable statistical inference.</a:t>
            </a:r>
            <a:endParaRPr lang="en-US" sz="2800" dirty="0"/>
          </a:p>
          <a:p>
            <a:r>
              <a:rPr lang="en-US" sz="2800" b="1" dirty="0" smtClean="0"/>
              <a:t>Randomization and </a:t>
            </a:r>
            <a:r>
              <a:rPr lang="en-US" sz="2800" b="1" dirty="0" err="1" smtClean="0"/>
              <a:t>unbiasedness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76356"/>
              </p:ext>
            </p:extLst>
          </p:nvPr>
        </p:nvGraphicFramePr>
        <p:xfrm>
          <a:off x="1905000" y="1727202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/>
                <a:gridCol w="1824066"/>
                <a:gridCol w="1916546"/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3400" y="5611167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 Log2FC: log2 of fold change (</a:t>
            </a:r>
            <a:r>
              <a:rPr lang="en-US" sz="2400" dirty="0" err="1" smtClean="0"/>
              <a:t>trt</a:t>
            </a:r>
            <a:r>
              <a:rPr lang="en-US" sz="2400" dirty="0" smtClean="0"/>
              <a:t> / control)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 result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166" y="174636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"A p-value is only statistically valid when a single score is computed."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dirty="0" smtClean="0"/>
              <a:t> = 0.05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not rejected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6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H0: the null </a:t>
            </a:r>
            <a:r>
              <a:rPr lang="en-US" sz="2800" dirty="0" err="1" smtClean="0"/>
              <a:t>hypothesics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dirty="0" smtClean="0"/>
              <a:t> = 0.05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rejected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6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H0: the null </a:t>
            </a:r>
            <a:r>
              <a:rPr lang="en-US" sz="2800" dirty="0" err="1" smtClean="0"/>
              <a:t>hypothesics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"A p-value is only statistically valid when a single score is computed."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p-value when a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 hypothesis is true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dirty="0" smtClean="0"/>
              <a:t> = 0.05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 smtClean="0"/>
              <a:t>P-value distribution under the null hypothesis (e.g., no treatment effect)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81553" y="2865261"/>
            <a:ext cx="3217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matter how stringent the criteria are, you’ll identify genes with very small p-values and the </a:t>
            </a:r>
            <a:r>
              <a:rPr lang="en-US" sz="2400" dirty="0" smtClean="0">
                <a:solidFill>
                  <a:srgbClr val="FF0000"/>
                </a:solidFill>
              </a:rPr>
              <a:t>false discovery rate </a:t>
            </a:r>
            <a:r>
              <a:rPr lang="en-US" sz="2400" dirty="0" smtClean="0"/>
              <a:t>(FDR) is 100%.</a:t>
            </a:r>
            <a:endParaRPr lang="en-US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6099" y="5590869"/>
            <a:ext cx="4241801" cy="69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When the null hypothesis is true, a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P-value distribution under both the null and non-null hypotheses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Cutoff: p=0.05</a:t>
            </a:r>
          </a:p>
          <a:p>
            <a:r>
              <a:rPr lang="en-US" dirty="0" smtClean="0"/>
              <a:t>FDR=471/(471+989)=32%</a:t>
            </a:r>
          </a:p>
          <a:p>
            <a:endParaRPr lang="en-US" dirty="0"/>
          </a:p>
          <a:p>
            <a:r>
              <a:rPr lang="en-US" dirty="0" smtClean="0"/>
              <a:t>Cutoff: p=0.01</a:t>
            </a:r>
          </a:p>
          <a:p>
            <a:r>
              <a:rPr lang="en-US" dirty="0" smtClean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When the null hypothesis is true, a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null hypothesis is false, the P-value distribution is skewed toward 0.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Multiple test correction – FDR method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P-values &lt; 0.00009</a:t>
            </a:r>
          </a:p>
          <a:p>
            <a:r>
              <a:rPr lang="en-US" sz="2400" dirty="0" smtClean="0"/>
              <a:t>DE=992</a:t>
            </a:r>
          </a:p>
          <a:p>
            <a:r>
              <a:rPr lang="en-US" sz="2400" dirty="0" smtClean="0"/>
              <a:t>False DE=99</a:t>
            </a:r>
          </a:p>
          <a:p>
            <a:endParaRPr lang="en-US" sz="2400" dirty="0"/>
          </a:p>
          <a:p>
            <a:r>
              <a:rPr lang="en-US" sz="2400" dirty="0" smtClean="0"/>
              <a:t>FDR </a:t>
            </a:r>
            <a:r>
              <a:rPr lang="en-US" sz="2400" dirty="0"/>
              <a:t>10</a:t>
            </a:r>
            <a:r>
              <a:rPr lang="en-US" sz="2400" dirty="0" smtClean="0"/>
              <a:t>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False positive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True positive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 expression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DNA to protein in eukaryote</a:t>
            </a:r>
            <a:endParaRPr lang="en-US" sz="2400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1787" y="4007934"/>
            <a:ext cx="10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caps.ncbs.res.in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633854" y="6184787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cragenomica.es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Adaptation </a:t>
            </a:r>
            <a:r>
              <a:rPr lang="en-US" sz="1600" dirty="0"/>
              <a:t>to </a:t>
            </a:r>
            <a:r>
              <a:rPr lang="en-US" sz="1600" dirty="0" smtClean="0"/>
              <a:t>environmental change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Expression profiles in different tissues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 to biotic stress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9265" y="5218324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 smtClean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 smtClean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501"/>
            <a:ext cx="8386233" cy="12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17375E"/>
                </a:solidFill>
              </a:rPr>
              <a:t>q-value </a:t>
            </a:r>
            <a:r>
              <a:rPr lang="en-US" sz="2400" dirty="0" smtClean="0"/>
              <a:t>of a test </a:t>
            </a:r>
            <a:r>
              <a:rPr lang="en-US" sz="2400" dirty="0"/>
              <a:t>in </a:t>
            </a:r>
            <a:r>
              <a:rPr lang="en-US" sz="2400" dirty="0" smtClean="0"/>
              <a:t>a set of tests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4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tests: m = 20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8800" y="3213100"/>
            <a:ext cx="7044266" cy="1533408"/>
            <a:chOff x="558800" y="3200400"/>
            <a:chExt cx="7044266" cy="1533408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rgbClr val="008000"/>
                  </a:solidFill>
                </a:rPr>
                <a:t>10% </a:t>
              </a:r>
              <a:r>
                <a:rPr lang="en-US" sz="2400" dirty="0">
                  <a:solidFill>
                    <a:srgbClr val="008000"/>
                  </a:solidFill>
                </a:rPr>
                <a:t>FDR, q-values &lt; </a:t>
              </a:r>
              <a:r>
                <a:rPr lang="en-US" sz="2400" dirty="0" smtClean="0">
                  <a:solidFill>
                    <a:srgbClr val="008000"/>
                  </a:solidFill>
                </a:rPr>
                <a:t>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3200400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209019"/>
            <a:chOff x="558800" y="2819401"/>
            <a:chExt cx="7086599" cy="120901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505200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5% FDR, q-values &lt; 0.05</a:t>
              </a:r>
              <a:endParaRPr lang="en-US" sz="24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4"/>
            <a:ext cx="6968066" cy="1802761"/>
            <a:chOff x="558800" y="3598334"/>
            <a:chExt cx="6968066" cy="180276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4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4877875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rgbClr val="0000FF"/>
                  </a:solidFill>
                </a:rPr>
                <a:t>20% </a:t>
              </a:r>
              <a:r>
                <a:rPr lang="en-US" sz="2400" dirty="0">
                  <a:solidFill>
                    <a:srgbClr val="0000FF"/>
                  </a:solidFill>
                </a:rPr>
                <a:t>FDR, q-values &lt; </a:t>
              </a:r>
              <a:r>
                <a:rPr lang="en-US" sz="2400" dirty="0" smtClean="0">
                  <a:solidFill>
                    <a:srgbClr val="0000FF"/>
                  </a:solidFill>
                </a:rPr>
                <a:t>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082480"/>
            <a:ext cx="508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</a:t>
            </a:r>
            <a:r>
              <a:rPr lang="en-US" sz="2400" dirty="0" smtClean="0">
                <a:solidFill>
                  <a:srgbClr val="376092"/>
                </a:solidFill>
              </a:rPr>
              <a:t>values</a:t>
            </a:r>
            <a:r>
              <a:rPr lang="en-US" sz="2400" dirty="0" smtClean="0"/>
              <a:t> based on p-values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1. I am 95% confident that 500 genes are DE.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 among 10,000 tests (10,000 genes), 100 significant genes are declared, in which 10 gene is falsely rejected. In this case, the false discovery rate is 10%.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/>
                <a:gridCol w="2171700"/>
                <a:gridCol w="2095500"/>
                <a:gridCol w="889000"/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True</a:t>
                      </a:r>
                      <a:r>
                        <a:rPr lang="en-US" sz="2400" baseline="0" dirty="0" smtClean="0"/>
                        <a:t> n</a:t>
                      </a:r>
                      <a:r>
                        <a:rPr lang="en-US" sz="2400" dirty="0" smtClean="0"/>
                        <a:t>ull hypothesis </a:t>
                      </a:r>
                      <a:r>
                        <a:rPr lang="en-US" sz="2400" baseline="0" dirty="0" smtClean="0"/>
                        <a:t>(H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False</a:t>
                      </a:r>
                      <a:r>
                        <a:rPr lang="en-US" sz="2400" baseline="0" dirty="0" smtClean="0"/>
                        <a:t> null </a:t>
                      </a:r>
                      <a:r>
                        <a:rPr lang="en-US" sz="2400" dirty="0" smtClean="0"/>
                        <a:t>hypothesis</a:t>
                      </a:r>
                      <a:r>
                        <a:rPr lang="en-US" sz="2400" baseline="0" dirty="0" smtClean="0"/>
                        <a:t> (H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(Declared</a:t>
                      </a:r>
                      <a:r>
                        <a:rPr lang="en-US" sz="2400" baseline="0" dirty="0" smtClean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P-value histograms from real studies</a:t>
            </a:r>
            <a:endParaRPr lang="en-US" sz="3200" dirty="0"/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p-values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p-values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genes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perform an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experiment, which one would you hope to obtain? Why?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P-value histograms from real studies</a:t>
            </a:r>
            <a:endParaRPr lang="en-US" sz="3200" dirty="0"/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p-values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p-values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genes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 = 1,370, FDR=5%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 = 0, FDR=20%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8928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 (e.g., GSNAP, STAR)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Biological replication rather than technical replication are typically needed for an 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experiment.</a:t>
            </a:r>
          </a:p>
          <a:p>
            <a:r>
              <a:rPr lang="en-US" sz="2800" dirty="0" smtClean="0"/>
              <a:t>P-values need to be corrected to account for multiple tests. The FDR method is a reliable approach for the correction.</a:t>
            </a:r>
          </a:p>
          <a:p>
            <a:r>
              <a:rPr lang="en-US" sz="2800" dirty="0" smtClean="0"/>
              <a:t>Many bioinformatics pipelines and statistical methods have been developed. Most methods work fine but the parameters in each method need to be carefully selected.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Approaches for quantification of gene expression</a:t>
            </a: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Northern</a:t>
            </a:r>
          </a:p>
          <a:p>
            <a:pPr algn="ctr"/>
            <a:r>
              <a:rPr lang="en-US" sz="2400" dirty="0" smtClean="0"/>
              <a:t>blot</a:t>
            </a:r>
            <a:endParaRPr lang="en-US" sz="2400" dirty="0"/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 smtClean="0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can we measure the accumulative level of transcripts of </a:t>
            </a:r>
            <a:r>
              <a:rPr lang="en-US" sz="2400" b="1" dirty="0" smtClean="0">
                <a:solidFill>
                  <a:srgbClr val="FF0000"/>
                </a:solidFill>
              </a:rPr>
              <a:t>a given gene </a:t>
            </a:r>
            <a:r>
              <a:rPr lang="en-US" sz="2400" dirty="0" smtClean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qRT</a:t>
            </a:r>
            <a:r>
              <a:rPr lang="en-US" sz="2400" dirty="0" smtClean="0"/>
              <a:t>-PCR</a:t>
            </a:r>
            <a:endParaRPr lang="en-US" sz="24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microarray</a:t>
            </a:r>
            <a:endParaRPr lang="en-US" sz="2400" dirty="0"/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</a:rPr>
              <a:t>RNA-</a:t>
            </a:r>
            <a:r>
              <a:rPr lang="en-US" sz="4000" dirty="0" err="1" smtClean="0">
                <a:solidFill>
                  <a:srgbClr val="008000"/>
                </a:solidFill>
              </a:rPr>
              <a:t>Seq</a:t>
            </a:r>
            <a:endParaRPr lang="en-US" sz="4000" dirty="0">
              <a:solidFill>
                <a:srgbClr val="008000"/>
              </a:solidFill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Rationale of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(mRNA sequencing)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</a:t>
            </a:r>
            <a:endParaRPr lang="en-US" sz="2400" dirty="0"/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millions of transcripts in each</a:t>
            </a:r>
            <a:endParaRPr lang="en-US" dirty="0"/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gene</a:t>
            </a:r>
            <a:r>
              <a:rPr lang="en-US" sz="2400" dirty="0" smtClean="0"/>
              <a:t> of interest</a:t>
            </a:r>
            <a:endParaRPr lang="en-US" sz="2400" dirty="0"/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sequence 1,000 transcripts</a:t>
            </a:r>
            <a:endParaRPr lang="en-US" sz="2000" dirty="0"/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0                       0</a:t>
            </a:r>
            <a:endParaRPr lang="en-US" sz="2400" dirty="0"/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10                      1</a:t>
            </a:r>
            <a:endParaRPr lang="en-US" sz="24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sequence </a:t>
            </a:r>
            <a:r>
              <a:rPr lang="en-US" sz="2000" b="1" dirty="0" smtClean="0">
                <a:solidFill>
                  <a:srgbClr val="17375E"/>
                </a:solidFill>
              </a:rPr>
              <a:t>1 million transcripts</a:t>
            </a:r>
            <a:endParaRPr lang="en-US" sz="2000" b="1" dirty="0">
              <a:solidFill>
                <a:srgbClr val="17375E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genomic DNA</a:t>
            </a:r>
            <a:endParaRPr lang="en-US" dirty="0"/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mRNA/transcript</a:t>
            </a:r>
            <a:endParaRPr lang="en-US" dirty="0"/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Essentially,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2) and quantifying transcripts of each gene</a:t>
            </a:r>
            <a:endParaRPr lang="en-US" sz="2000" dirty="0"/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</a:t>
            </a:r>
            <a:r>
              <a:rPr lang="en-US" dirty="0" smtClean="0"/>
              <a:t>expression (DE)?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 for differential expression analysis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total RNA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mRNA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DNA library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BFBFBF"/>
                </a:solidFill>
              </a:rPr>
              <a:t>sequencing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q-values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significance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</a:t>
            </a:r>
            <a:r>
              <a:rPr lang="en-US" sz="3200" dirty="0" smtClean="0"/>
              <a:t>eads </a:t>
            </a:r>
            <a:r>
              <a:rPr lang="en-US" sz="3200" dirty="0"/>
              <a:t>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51506" y="2409770"/>
            <a:ext cx="92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reads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51506" y="3161268"/>
            <a:ext cx="531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alignment to the reference genome (DNA sequence)</a:t>
            </a:r>
            <a:endParaRPr lang="en-US" dirty="0"/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126745" y="5320906"/>
            <a:ext cx="152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read counts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283461" y="5689890"/>
            <a:ext cx="523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19 if all reads can be confidently mapped to the reference genome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627167" y="4546518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dirty="0" smtClean="0"/>
              <a:t>aligner is important for RNA-</a:t>
            </a:r>
            <a:r>
              <a:rPr lang="en-US" dirty="0" err="1" smtClean="0"/>
              <a:t>Seq</a:t>
            </a:r>
            <a:r>
              <a:rPr lang="en-US" dirty="0" smtClean="0"/>
              <a:t> reads alignment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Tophat</a:t>
            </a:r>
            <a:r>
              <a:rPr lang="en-US" dirty="0" smtClean="0"/>
              <a:t>, GSNAP, star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Exon-intron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Sequence logos representing weight matrices for the first six bases of an intron (left) and the last six bases of an intron (right). In plants and animals, ~99% of introns begin with GT.</a:t>
            </a:r>
            <a:endParaRPr lang="en-US" sz="2400" dirty="0"/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Alignment issues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766" y="1355242"/>
            <a:ext cx="7370234" cy="41692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Repeats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Sequencing errors</a:t>
            </a:r>
          </a:p>
          <a:p>
            <a:r>
              <a:rPr lang="en-US" sz="2400" dirty="0" smtClean="0"/>
              <a:t>Polymorphisms (reference and sequenced </a:t>
            </a:r>
            <a:r>
              <a:rPr lang="en-US" sz="2400" dirty="0" smtClean="0"/>
              <a:t>individuals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Quality of reference genomes (</a:t>
            </a:r>
            <a:r>
              <a:rPr lang="en-US" sz="2400" dirty="0" err="1" smtClean="0"/>
              <a:t>mis</a:t>
            </a:r>
            <a:r>
              <a:rPr lang="en-US" sz="2400" dirty="0" smtClean="0"/>
              <a:t>-assembly and incomplete genome)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850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0630" y="27380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37665</TotalTime>
  <Words>2226</Words>
  <Application>Microsoft Macintosh PowerPoint</Application>
  <PresentationFormat>On-screen Show (4:3)</PresentationFormat>
  <Paragraphs>641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Summary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305</cp:revision>
  <cp:lastPrinted>2015-04-30T14:29:06Z</cp:lastPrinted>
  <dcterms:created xsi:type="dcterms:W3CDTF">2014-05-23T20:11:37Z</dcterms:created>
  <dcterms:modified xsi:type="dcterms:W3CDTF">2019-05-02T14:54:04Z</dcterms:modified>
</cp:coreProperties>
</file>