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  <p:sldId id="30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64" d="100"/>
          <a:sy n="164" d="100"/>
        </p:scale>
        <p:origin x="-104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Dot plot &amp; </a:t>
            </a:r>
            <a:r>
              <a:rPr lang="en-US" sz="3200" dirty="0" smtClean="0"/>
              <a:t>Alignments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</a:t>
            </a:r>
            <a:r>
              <a:rPr lang="en-US" sz="2000" dirty="0" smtClean="0"/>
              <a:t>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/28/2019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686800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pwd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 smtClean="0"/>
              <a:t>a DNA </a:t>
            </a:r>
            <a:r>
              <a:rPr lang="fr-FR" dirty="0" err="1" smtClean="0"/>
              <a:t>sequence</a:t>
            </a:r>
            <a:r>
              <a:rPr lang="fr-FR" dirty="0" smtClean="0"/>
              <a:t> and </a:t>
            </a:r>
            <a:r>
              <a:rPr lang="en-US" dirty="0"/>
              <a:t>a protein </a:t>
            </a:r>
            <a:r>
              <a:rPr lang="en-US" dirty="0" smtClean="0"/>
              <a:t>sequence</a:t>
            </a: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cp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/homes/liu3zhen/teaching/datasets/sequences/</a:t>
            </a:r>
            <a:r>
              <a:rPr lang="en-US" sz="1800" dirty="0" smtClean="0">
                <a:latin typeface="Courier"/>
                <a:cs typeface="Courier"/>
              </a:rPr>
              <a:t>*.</a:t>
            </a:r>
            <a:r>
              <a:rPr lang="en-US" sz="1800" dirty="0" err="1" smtClean="0">
                <a:latin typeface="Courier"/>
                <a:cs typeface="Courier"/>
              </a:rPr>
              <a:t>fa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287766"/>
            <a:ext cx="8644819" cy="43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073372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Database</a:t>
            </a:r>
            <a:r>
              <a:rPr lang="en-US" sz="1000" dirty="0">
                <a:latin typeface="Courier"/>
                <a:cs typeface="Courier"/>
              </a:rPr>
              <a:t>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Query</a:t>
            </a:r>
            <a:r>
              <a:rPr lang="en-US" sz="1000" dirty="0">
                <a:latin typeface="Courier"/>
                <a:cs typeface="Courier"/>
              </a:rPr>
              <a:t>= MG1655_partial</a:t>
            </a:r>
          </a:p>
          <a:p>
            <a:r>
              <a:rPr lang="en-US" sz="1000" dirty="0" smtClean="0">
                <a:latin typeface="Courier"/>
                <a:cs typeface="Courier"/>
              </a:rPr>
              <a:t>Length</a:t>
            </a:r>
            <a:r>
              <a:rPr lang="en-US" sz="1000" dirty="0">
                <a:latin typeface="Courier"/>
                <a:cs typeface="Courier"/>
              </a:rPr>
              <a:t>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 with tabular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endParaRPr lang="en-US" sz="1600" dirty="0" smtClean="0"/>
          </a:p>
          <a:p>
            <a:r>
              <a:rPr lang="en-US" sz="1200" dirty="0" smtClean="0"/>
              <a:t># </a:t>
            </a:r>
            <a:r>
              <a:rPr lang="en-US" sz="1200" dirty="0"/>
              <a:t>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blastn</a:t>
            </a:r>
            <a:r>
              <a:rPr lang="en-US" dirty="0" smtClean="0">
                <a:latin typeface="Courier New"/>
                <a:cs typeface="Courier New"/>
              </a:rPr>
              <a:t> -query MG1655dnaseq.fa -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/MG1655 -</a:t>
            </a:r>
            <a:r>
              <a:rPr lang="en-US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 smtClean="0">
                <a:latin typeface="Courier New"/>
                <a:cs typeface="Courier New"/>
              </a:rPr>
              <a:t> 7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7: tabular with comment lines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 with tabular 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 smtClean="0"/>
              <a:t>MG1655_partial</a:t>
            </a:r>
            <a:r>
              <a:rPr lang="en-US" sz="1200" dirty="0"/>
              <a:t>	gi|556503834|ref|NC_000913.3|	100.00	280	0	0	1	280	10361	10640	1e-147	  </a:t>
            </a:r>
            <a:r>
              <a:rPr lang="en-US" sz="1200" dirty="0" smtClean="0"/>
              <a:t>518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blastn</a:t>
            </a:r>
            <a:r>
              <a:rPr lang="en-US" dirty="0" smtClean="0">
                <a:latin typeface="Courier New"/>
                <a:cs typeface="Courier New"/>
              </a:rPr>
              <a:t> -query MG1655dnaseq.fa -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–</a:t>
            </a:r>
            <a:r>
              <a:rPr lang="en-US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 smtClean="0">
                <a:latin typeface="Courier New"/>
                <a:cs typeface="Courier New"/>
              </a:rPr>
              <a:t>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6: tabular without comment lines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sequence to the DNA genome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52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462" y="3198042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Query</a:t>
            </a:r>
            <a:r>
              <a:rPr lang="en-US" sz="800" dirty="0">
                <a:latin typeface="Courier"/>
                <a:cs typeface="Courier"/>
              </a:rPr>
              <a:t>= C321.deltaA</a:t>
            </a:r>
          </a:p>
          <a:p>
            <a:r>
              <a:rPr lang="en-US" sz="800" dirty="0" smtClean="0">
                <a:latin typeface="Courier"/>
                <a:cs typeface="Courier"/>
              </a:rPr>
              <a:t>Length</a:t>
            </a:r>
            <a:r>
              <a:rPr lang="en-US" sz="800" dirty="0">
                <a:latin typeface="Courier"/>
                <a:cs typeface="Courier"/>
              </a:rPr>
              <a:t>=450</a:t>
            </a:r>
          </a:p>
          <a:p>
            <a:r>
              <a:rPr lang="fr-FR" sz="800" dirty="0" smtClean="0">
                <a:latin typeface="Courier"/>
                <a:cs typeface="Courier"/>
              </a:rPr>
              <a:t>                                                                      </a:t>
            </a:r>
            <a:r>
              <a:rPr lang="fr-FR" sz="800" dirty="0">
                <a:latin typeface="Courier"/>
                <a:cs typeface="Courier"/>
              </a:rPr>
              <a:t>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 smtClean="0">
                <a:latin typeface="Courier"/>
                <a:cs typeface="Courier"/>
              </a:rPr>
              <a:t>ref</a:t>
            </a:r>
            <a:r>
              <a:rPr lang="it-IT" sz="800" dirty="0">
                <a:latin typeface="Courier"/>
                <a:cs typeface="Courier"/>
              </a:rPr>
              <a:t>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 smtClean="0">
              <a:latin typeface="Courier"/>
              <a:cs typeface="Courier"/>
            </a:endParaRPr>
          </a:p>
          <a:p>
            <a:r>
              <a:rPr lang="it-IT" sz="800" dirty="0" smtClean="0">
                <a:latin typeface="Courier"/>
                <a:cs typeface="Courier"/>
              </a:rPr>
              <a:t>&gt;</a:t>
            </a:r>
            <a:r>
              <a:rPr lang="it-IT" sz="800" dirty="0">
                <a:latin typeface="Courier"/>
                <a:cs typeface="Courier"/>
              </a:rPr>
              <a:t>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...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 smtClean="0"/>
              <a:t>Protein sequence to the DNA genome sequence</a:t>
            </a:r>
            <a:br>
              <a:rPr lang="en-US" dirty="0" smtClean="0"/>
            </a:br>
            <a:r>
              <a:rPr lang="en-US" dirty="0" smtClean="0"/>
              <a:t>tabular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" y="2807933"/>
            <a:ext cx="8906841" cy="97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MG1655 -</a:t>
            </a:r>
            <a:r>
              <a:rPr lang="en-US" dirty="0" err="1" smtClean="0">
                <a:latin typeface="Courier"/>
                <a:cs typeface="Courier"/>
              </a:rPr>
              <a:t>outfmt</a:t>
            </a:r>
            <a:r>
              <a:rPr lang="en-US" dirty="0" smtClean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575" y="4338973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protein sequences using a remote </a:t>
            </a:r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7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MG1655pepseq.fa 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nr 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</a:t>
            </a:r>
            <a:r>
              <a:rPr lang="en-US" sz="1800" dirty="0" smtClean="0">
                <a:latin typeface="Courier New"/>
                <a:cs typeface="Courier New"/>
              </a:rPr>
              <a:t>remote </a:t>
            </a:r>
            <a:r>
              <a:rPr lang="fi-FI" sz="1800" dirty="0" err="1" smtClean="0">
                <a:latin typeface="Courier New"/>
                <a:cs typeface="Courier New"/>
              </a:rPr>
              <a:t>-</a:t>
            </a:r>
            <a:r>
              <a:rPr lang="fi-FI" sz="1800" dirty="0" err="1">
                <a:latin typeface="Courier New"/>
                <a:cs typeface="Courier New"/>
              </a:rPr>
              <a:t>evalue</a:t>
            </a:r>
            <a:r>
              <a:rPr lang="fi-FI" sz="1800" dirty="0">
                <a:latin typeface="Courier New"/>
                <a:cs typeface="Courier New"/>
              </a:rPr>
              <a:t> 1e-100 </a:t>
            </a:r>
            <a:r>
              <a:rPr lang="fi-FI" sz="1800" dirty="0" err="1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1800" dirty="0" smtClean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538452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only one hit if hits can be found.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3466" y="475312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blastdbcmd</a:t>
            </a:r>
            <a:r>
              <a:rPr lang="en-US" sz="2000" dirty="0" smtClean="0">
                <a:latin typeface="Courier New"/>
                <a:cs typeface="Courier New"/>
              </a:rPr>
              <a:t> –</a:t>
            </a:r>
            <a:r>
              <a:rPr lang="en-US" sz="2000" dirty="0" err="1" smtClean="0">
                <a:latin typeface="Courier New"/>
                <a:cs typeface="Courier New"/>
              </a:rPr>
              <a:t>db</a:t>
            </a:r>
            <a:r>
              <a:rPr lang="en-US" sz="2000" dirty="0" smtClean="0">
                <a:latin typeface="Courier New"/>
                <a:cs typeface="Courier New"/>
              </a:rPr>
              <a:t> ../</a:t>
            </a:r>
            <a:r>
              <a:rPr lang="en-US" sz="2000" dirty="0" err="1" smtClean="0">
                <a:latin typeface="Courier New"/>
                <a:cs typeface="Courier New"/>
              </a:rPr>
              <a:t>db</a:t>
            </a:r>
            <a:r>
              <a:rPr lang="en-US" sz="2000" dirty="0" smtClean="0">
                <a:latin typeface="Courier New"/>
                <a:cs typeface="Courier New"/>
              </a:rPr>
              <a:t>/MG1655 </a:t>
            </a:r>
            <a:r>
              <a:rPr lang="en-US" sz="2000" dirty="0">
                <a:latin typeface="Courier New"/>
                <a:cs typeface="Courier New"/>
              </a:rPr>
              <a:t>-entry all -range 150-</a:t>
            </a:r>
            <a:r>
              <a:rPr lang="en-US" sz="2000" dirty="0" smtClean="0">
                <a:latin typeface="Courier New"/>
                <a:cs typeface="Courier New"/>
              </a:rPr>
              <a:t>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using </a:t>
            </a:r>
            <a:r>
              <a:rPr lang="en-US" dirty="0" err="1" smtClean="0"/>
              <a:t>Gi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blastdbcmd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–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</a:t>
            </a:r>
            <a:r>
              <a:rPr lang="en-US" dirty="0">
                <a:latin typeface="Courier New"/>
                <a:cs typeface="Courier New"/>
              </a:rPr>
              <a:t>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must add –</a:t>
            </a:r>
            <a:r>
              <a:rPr lang="en-US" sz="1200" dirty="0" err="1" smtClean="0"/>
              <a:t>parse_seqids</a:t>
            </a:r>
            <a:endParaRPr lang="en-US" sz="1200" dirty="0" smtClean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-in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-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9111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Create BLAST database</a:t>
            </a:r>
            <a:endParaRPr lang="en-US" dirty="0"/>
          </a:p>
          <a:p>
            <a:r>
              <a:rPr lang="en-US" dirty="0" smtClean="0"/>
              <a:t>BLASTN</a:t>
            </a:r>
          </a:p>
          <a:p>
            <a:r>
              <a:rPr lang="en-US" dirty="0" smtClean="0"/>
              <a:t>BLASTP</a:t>
            </a:r>
          </a:p>
          <a:p>
            <a:r>
              <a:rPr lang="en-US" dirty="0" smtClean="0"/>
              <a:t>Extract sequences from </a:t>
            </a:r>
            <a:r>
              <a:rPr lang="en-US" dirty="0" smtClean="0"/>
              <a:t>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 smtClean="0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a </a:t>
            </a:r>
            <a:r>
              <a:rPr lang="en-US" dirty="0" err="1" smtClean="0"/>
              <a:t>dotplot</a:t>
            </a:r>
            <a:endParaRPr lang="en-US" dirty="0" smtClean="0"/>
          </a:p>
          <a:p>
            <a:r>
              <a:rPr lang="en-US" dirty="0" smtClean="0"/>
              <a:t>Create BLAST database</a:t>
            </a:r>
            <a:endParaRPr lang="en-US" dirty="0"/>
          </a:p>
          <a:p>
            <a:r>
              <a:rPr lang="en-US" dirty="0" smtClean="0"/>
              <a:t>BLASTN</a:t>
            </a:r>
          </a:p>
          <a:p>
            <a:r>
              <a:rPr lang="en-US" dirty="0" smtClean="0"/>
              <a:t>BLASTP</a:t>
            </a:r>
          </a:p>
          <a:p>
            <a:r>
              <a:rPr lang="en-US" dirty="0" smtClean="0"/>
              <a:t>Extract sequences from </a:t>
            </a:r>
            <a:r>
              <a:rPr lang="en-US" dirty="0" smtClean="0"/>
              <a:t>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 smtClean="0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BWA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9" y="1233584"/>
            <a:ext cx="6508698" cy="514721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bwa</a:t>
            </a:r>
            <a:r>
              <a:rPr lang="en-US" b="1" dirty="0" smtClean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 smtClean="0"/>
              <a:t>A program to create a BWA database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go to the 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cd 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r>
              <a:rPr lang="en-US" dirty="0" smtClean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pwd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data location</a:t>
            </a: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/</a:t>
            </a:r>
            <a:r>
              <a:rPr lang="en-US" sz="1800" dirty="0"/>
              <a:t>homes/liu3zhen/teaching</a:t>
            </a:r>
            <a:r>
              <a:rPr lang="en-US" sz="1800" dirty="0" smtClean="0"/>
              <a:t>/datasets</a:t>
            </a:r>
            <a:r>
              <a:rPr lang="en-US" sz="1800" dirty="0"/>
              <a:t>/</a:t>
            </a:r>
            <a:r>
              <a:rPr lang="en-US" sz="1800" dirty="0" smtClean="0"/>
              <a:t>MG1655_illumina/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</a:t>
            </a:r>
            <a:r>
              <a:rPr lang="fr-FR" sz="1800" dirty="0" smtClean="0"/>
              <a:t>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2189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mem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vi </a:t>
            </a:r>
            <a:r>
              <a:rPr lang="en-US" dirty="0" err="1" smtClean="0">
                <a:latin typeface="Courier New"/>
                <a:cs typeface="Courier New"/>
              </a:rPr>
              <a:t>align.sh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</a:t>
            </a:r>
            <a:r>
              <a:rPr lang="en-US" sz="1800" dirty="0" smtClean="0">
                <a:latin typeface="Courier New"/>
                <a:cs typeface="Courier New"/>
              </a:rPr>
              <a:t>ef=.</a:t>
            </a:r>
            <a:r>
              <a:rPr lang="en-US" sz="1800" dirty="0">
                <a:latin typeface="Courier New"/>
                <a:cs typeface="Courier New"/>
              </a:rPr>
              <a:t>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e1=/</a:t>
            </a:r>
            <a:r>
              <a:rPr lang="en-US" sz="1600" dirty="0">
                <a:latin typeface="Courier New"/>
                <a:cs typeface="Courier New"/>
              </a:rPr>
              <a:t>homes/liu3zhen/teaching</a:t>
            </a:r>
            <a:r>
              <a:rPr lang="en-US" sz="1600" dirty="0" smtClean="0">
                <a:latin typeface="Courier New"/>
                <a:cs typeface="Courier New"/>
              </a:rPr>
              <a:t>/datasets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MG1655_illumina/</a:t>
            </a:r>
            <a:r>
              <a:rPr lang="en-US" sz="1600" dirty="0">
                <a:latin typeface="Courier New"/>
                <a:cs typeface="Courier New"/>
              </a:rPr>
              <a:t>MG1655.pair1.</a:t>
            </a:r>
            <a:r>
              <a:rPr lang="en-US" sz="1600" dirty="0" smtClean="0">
                <a:latin typeface="Courier New"/>
                <a:cs typeface="Courier New"/>
              </a:rPr>
              <a:t>fq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e2=/</a:t>
            </a:r>
            <a:r>
              <a:rPr lang="en-US" sz="1600" dirty="0">
                <a:latin typeface="Courier New"/>
                <a:cs typeface="Courier New"/>
              </a:rPr>
              <a:t>homes/liu3zhen/teaching</a:t>
            </a:r>
            <a:r>
              <a:rPr lang="en-US" sz="1600" dirty="0" smtClean="0">
                <a:latin typeface="Courier New"/>
                <a:cs typeface="Courier New"/>
              </a:rPr>
              <a:t>/datasets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MG1655_illumina/</a:t>
            </a:r>
            <a:r>
              <a:rPr lang="en-US" sz="1600" dirty="0">
                <a:latin typeface="Courier New"/>
                <a:cs typeface="Courier New"/>
              </a:rPr>
              <a:t>MG1655.pair2.</a:t>
            </a:r>
            <a:r>
              <a:rPr lang="en-US" sz="1600" dirty="0" smtClean="0">
                <a:latin typeface="Courier New"/>
                <a:cs typeface="Courier New"/>
              </a:rPr>
              <a:t>fq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–T 30 </a:t>
            </a:r>
            <a:r>
              <a:rPr lang="en-US" sz="1800" dirty="0">
                <a:latin typeface="Courier New"/>
                <a:cs typeface="Courier New"/>
              </a:rPr>
              <a:t>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bash </a:t>
            </a:r>
            <a:r>
              <a:rPr lang="en-US" dirty="0" err="1" smtClean="0">
                <a:latin typeface="Courier New"/>
                <a:cs typeface="Courier New"/>
              </a:rPr>
              <a:t>align.sh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</a:t>
            </a:r>
            <a:r>
              <a:rPr lang="en-US" sz="1000" dirty="0" smtClean="0">
                <a:latin typeface="Courier"/>
                <a:cs typeface="Courier"/>
              </a:rPr>
              <a:t>498NTGATATTAACTTGTCCAATATGATCAAATAGCATTAACCCCCCCTCACAACGTCCTGCATAGGGAACACGTTTTCCCCTGTGCACCCACGACTAAATTT	!++*+</a:t>
            </a:r>
            <a:r>
              <a:rPr lang="en-US" sz="1000" dirty="0">
                <a:latin typeface="Courier"/>
                <a:cs typeface="Courier"/>
              </a:rPr>
              <a:t>87777@@@@@@@@@@@@@@@@@@@@&lt;::&lt;&lt;99989::32222298&amp;)--28888589179@@@@@##############################	</a:t>
            </a:r>
            <a:r>
              <a:rPr lang="en-US" sz="1000" dirty="0" smtClean="0">
                <a:latin typeface="Courier"/>
                <a:cs typeface="Courier"/>
              </a:rPr>
              <a:t>	NM:i</a:t>
            </a:r>
            <a:r>
              <a:rPr lang="en-US" sz="1000" dirty="0">
                <a:latin typeface="Courier"/>
                <a:cs typeface="Courier"/>
              </a:rPr>
              <a:t>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275" y="4281133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flagstat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aln.sam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onversion between SAM and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3908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smtClean="0">
                <a:latin typeface="Courier"/>
                <a:cs typeface="Courier"/>
              </a:rPr>
              <a:t>-H </a:t>
            </a:r>
            <a:r>
              <a:rPr lang="en-US" dirty="0" err="1" smtClean="0">
                <a:latin typeface="Courier"/>
                <a:cs typeface="Courier"/>
              </a:rPr>
              <a:t>aln.sam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convert </a:t>
            </a:r>
            <a:r>
              <a:rPr lang="en-US" dirty="0" err="1" smtClean="0">
                <a:latin typeface="Courier"/>
                <a:cs typeface="Courier"/>
              </a:rPr>
              <a:t>sam</a:t>
            </a:r>
            <a:r>
              <a:rPr lang="en-US" dirty="0" smtClean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view -</a:t>
            </a:r>
            <a:r>
              <a:rPr lang="en-US" dirty="0" smtClean="0">
                <a:latin typeface="Courier"/>
                <a:cs typeface="Courier"/>
              </a:rPr>
              <a:t>b </a:t>
            </a:r>
            <a:r>
              <a:rPr lang="en-US" dirty="0" err="1" smtClean="0">
                <a:latin typeface="Courier"/>
                <a:cs typeface="Courier"/>
              </a:rPr>
              <a:t>aln.sam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-o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head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sorting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sort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alnsort.bam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</a:t>
            </a:r>
            <a:r>
              <a:rPr lang="en-US" dirty="0" err="1" smtClean="0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alnsort.sam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158" y="2535511"/>
            <a:ext cx="6257492" cy="1018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Could you use the help document to figure out how to sort bam by read names?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Index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7176" y="1750682"/>
            <a:ext cx="6376210" cy="1196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index </a:t>
            </a:r>
            <a:r>
              <a:rPr lang="en-US" dirty="0" err="1" smtClean="0">
                <a:latin typeface="Courier"/>
                <a:cs typeface="Courier"/>
              </a:rPr>
              <a:t>alnsort.bam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install</a:t>
            </a:r>
            <a:r>
              <a:rPr lang="pl-PL" dirty="0" smtClean="0">
                <a:latin typeface="Courier"/>
                <a:cs typeface="Courier"/>
              </a:rPr>
              <a:t> a </a:t>
            </a:r>
            <a:r>
              <a:rPr lang="pl-PL" dirty="0" err="1" smtClean="0">
                <a:latin typeface="Courier"/>
                <a:cs typeface="Courier"/>
              </a:rPr>
              <a:t>package</a:t>
            </a:r>
            <a:r>
              <a:rPr lang="pl-PL" dirty="0" smtClean="0">
                <a:latin typeface="Courier"/>
                <a:cs typeface="Courier"/>
              </a:rPr>
              <a:t>: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 smtClean="0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load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generate</a:t>
            </a:r>
            <a:r>
              <a:rPr lang="pl-PL" dirty="0" smtClean="0">
                <a:latin typeface="Courier"/>
                <a:cs typeface="Courier"/>
              </a:rPr>
              <a:t> a 500 bp </a:t>
            </a:r>
            <a:r>
              <a:rPr lang="pl-PL" dirty="0" err="1" smtClean="0">
                <a:latin typeface="Courier"/>
                <a:cs typeface="Courier"/>
              </a:rPr>
              <a:t>random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 smtClean="0">
                <a:latin typeface="Courier"/>
                <a:cs typeface="Courier"/>
              </a:rPr>
              <a:t>example</a:t>
            </a:r>
            <a:r>
              <a:rPr lang="pl-PL" sz="1600" dirty="0" smtClean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s2 </a:t>
            </a:r>
            <a:r>
              <a:rPr lang="pl-PL" sz="1600" dirty="0">
                <a:latin typeface="Courier"/>
                <a:cs typeface="Courier"/>
              </a:rPr>
              <a:t>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smtClean="0">
                <a:latin typeface="Courier"/>
                <a:cs typeface="Courier"/>
              </a:rPr>
              <a:t>2: </a:t>
            </a:r>
            <a:r>
              <a:rPr lang="pl-PL" sz="1600" dirty="0" err="1" smtClean="0">
                <a:latin typeface="Courier"/>
                <a:cs typeface="Courier"/>
              </a:rPr>
              <a:t>allowing</a:t>
            </a:r>
            <a:r>
              <a:rPr lang="pl-PL" sz="1600" dirty="0" smtClean="0">
                <a:latin typeface="Courier"/>
                <a:cs typeface="Courier"/>
              </a:rPr>
              <a:t> </a:t>
            </a:r>
            <a:r>
              <a:rPr lang="pl-PL" sz="1600" dirty="0" err="1" smtClean="0">
                <a:latin typeface="Courier"/>
                <a:cs typeface="Courier"/>
              </a:rPr>
              <a:t>polymorphisms</a:t>
            </a:r>
            <a:endParaRPr lang="pl-P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smtClean="0">
                <a:latin typeface="Courier"/>
                <a:cs typeface="Courier"/>
              </a:rPr>
              <a:t>3:</a:t>
            </a:r>
          </a:p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 smtClean="0">
                <a:latin typeface="Courier"/>
                <a:cs typeface="Courier"/>
              </a:rPr>
              <a:t>visualizing</a:t>
            </a:r>
            <a:r>
              <a:rPr lang="pl-PL" sz="1600" dirty="0" smtClean="0">
                <a:latin typeface="Courier"/>
                <a:cs typeface="Courier"/>
              </a:rPr>
              <a:t> insert/</a:t>
            </a:r>
            <a:r>
              <a:rPr lang="pl-PL" sz="1600" dirty="0" err="1" smtClean="0">
                <a:latin typeface="Courier"/>
                <a:cs typeface="Courier"/>
              </a:rPr>
              <a:t>deletion</a:t>
            </a:r>
            <a:r>
              <a:rPr lang="pl-PL" sz="1600" dirty="0" smtClean="0">
                <a:latin typeface="Courier"/>
                <a:cs typeface="Courier"/>
              </a:rPr>
              <a:t> and </a:t>
            </a:r>
            <a:r>
              <a:rPr lang="pl-PL" sz="1600" dirty="0" err="1" smtClean="0">
                <a:latin typeface="Courier"/>
                <a:cs typeface="Courier"/>
              </a:rPr>
              <a:t>adjusting</a:t>
            </a:r>
            <a:r>
              <a:rPr lang="pl-PL" sz="1600" dirty="0" smtClean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9111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Create BLAST database</a:t>
            </a:r>
            <a:endParaRPr lang="en-US" dirty="0"/>
          </a:p>
          <a:p>
            <a:r>
              <a:rPr lang="en-US" dirty="0" smtClean="0"/>
              <a:t>BLASTN</a:t>
            </a:r>
          </a:p>
          <a:p>
            <a:r>
              <a:rPr lang="en-US" dirty="0" smtClean="0"/>
              <a:t>BLASTP</a:t>
            </a:r>
          </a:p>
          <a:p>
            <a:r>
              <a:rPr lang="en-US" dirty="0" smtClean="0"/>
              <a:t>Extract sequences from </a:t>
            </a:r>
            <a:r>
              <a:rPr lang="en-US" dirty="0" smtClean="0"/>
              <a:t>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 smtClean="0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1"/>
            <a:ext cx="8728527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/homes/liu3zhen/teaching/datasets/</a:t>
            </a:r>
            <a:r>
              <a:rPr lang="en-US" sz="1600" dirty="0" smtClean="0">
                <a:latin typeface="Courier"/>
                <a:cs typeface="Courier"/>
              </a:rPr>
              <a:t>references .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makeblastdb</a:t>
            </a:r>
            <a:r>
              <a:rPr lang="en-US" dirty="0" smtClean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parse_seqids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1708</Words>
  <Application>Microsoft Macintosh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110</cp:revision>
  <dcterms:created xsi:type="dcterms:W3CDTF">2014-12-15T18:58:14Z</dcterms:created>
  <dcterms:modified xsi:type="dcterms:W3CDTF">2019-02-27T20:04:35Z</dcterms:modified>
</cp:coreProperties>
</file>