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02" r:id="rId3"/>
    <p:sldId id="287" r:id="rId4"/>
    <p:sldId id="291" r:id="rId5"/>
    <p:sldId id="292" r:id="rId6"/>
    <p:sldId id="290" r:id="rId7"/>
    <p:sldId id="285" r:id="rId8"/>
    <p:sldId id="281" r:id="rId9"/>
    <p:sldId id="282" r:id="rId10"/>
    <p:sldId id="283" r:id="rId11"/>
    <p:sldId id="288" r:id="rId12"/>
    <p:sldId id="284" r:id="rId13"/>
    <p:sldId id="289" r:id="rId14"/>
    <p:sldId id="303" r:id="rId15"/>
    <p:sldId id="30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9" autoAdjust="0"/>
    <p:restoredTop sz="94684" autoAdjust="0"/>
  </p:normalViewPr>
  <p:slideViewPr>
    <p:cSldViewPr snapToGrid="0" snapToObjects="1">
      <p:cViewPr varScale="1">
        <p:scale>
          <a:sx n="101" d="100"/>
          <a:sy n="101" d="100"/>
        </p:scale>
        <p:origin x="17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201[2-4]</a:t>
            </a:r>
          </a:p>
          <a:p>
            <a:r>
              <a:rPr lang="en-US" dirty="0"/>
              <a:t>A{10,}$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epad-plus-plus.org/downloads" TargetMode="External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3.amazonaws.com/BBSW-download/BBEdit_13.5.4.dmg" TargetMode="External"/><Relationship Id="rId4" Type="http://schemas.openxmlformats.org/officeDocument/2006/relationships/hyperlink" Target="https://www.computerhope.com/issues/ch001121.htm#:~:text=Press%20and%20hold%20the%20Windows,running%20the%2064%2Dbit%20version.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b.iu.edu/d/afdc" TargetMode="External"/><Relationship Id="rId2" Type="http://schemas.openxmlformats.org/officeDocument/2006/relationships/hyperlink" Target="http://www.ccsf.edu/Pub/Fac/vi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master/PLPTH813Bioinformatis/2019/data/lab01a_Excel.xls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Excel, </a:t>
            </a:r>
            <a:r>
              <a:rPr lang="en-US" sz="3200" i="1" dirty="0"/>
              <a:t>vi</a:t>
            </a:r>
            <a:r>
              <a:rPr lang="en-US" sz="3200" dirty="0"/>
              <a:t> and regular expression –lab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1/28/2021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5166977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09358" y="34802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88260"/>
              </p:ext>
            </p:extLst>
          </p:nvPr>
        </p:nvGraphicFramePr>
        <p:xfrm>
          <a:off x="3738702" y="35901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(</a:t>
                      </a:r>
                      <a:r>
                        <a:rPr lang="pl-PL" sz="20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or</a:t>
                      </a:r>
                      <a:r>
                        <a:rPr lang="pl-PL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\n)</a:t>
                      </a:r>
                      <a:endParaRPr lang="pl-PL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16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character and others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7212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\w </a:t>
            </a:r>
            <a:r>
              <a:rPr lang="en-US" dirty="0"/>
              <a:t>: a word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+</a:t>
            </a:r>
            <a:r>
              <a:rPr lang="en-US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?</a:t>
            </a:r>
            <a:r>
              <a:rPr lang="en-US" dirty="0"/>
              <a:t> :  0 or 1 previous regular expression</a:t>
            </a:r>
            <a:endParaRPr lang="en-US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.</a:t>
            </a:r>
            <a:r>
              <a:rPr lang="en-US" dirty="0"/>
              <a:t>  : any character except \n \r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03748" y="4178876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256769"/>
              </p:ext>
            </p:extLst>
          </p:nvPr>
        </p:nvGraphicFramePr>
        <p:xfrm>
          <a:off x="3801330" y="3924565"/>
          <a:ext cx="3130562" cy="1905000"/>
        </p:xfrm>
        <a:graphic>
          <a:graphicData uri="http://schemas.openxmlformats.org/drawingml/2006/table">
            <a:tbl>
              <a:tblPr/>
              <a:tblGrid>
                <a:gridCol w="1695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start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^a?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dot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642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\d</a:t>
            </a:r>
            <a:r>
              <a:rPr lang="en-US" sz="2800" dirty="0"/>
              <a:t>  : numerical digits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\1-9</a:t>
            </a:r>
            <a:r>
              <a:rPr lang="en-US" sz="2800" dirty="0"/>
              <a:t>  : Nth previous captured group by parentheses 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19080" y="4359521"/>
            <a:ext cx="1790313" cy="3663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+38 30.5’N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572852"/>
              </p:ext>
            </p:extLst>
          </p:nvPr>
        </p:nvGraphicFramePr>
        <p:xfrm>
          <a:off x="2947939" y="4161691"/>
          <a:ext cx="5364787" cy="762000"/>
        </p:xfrm>
        <a:graphic>
          <a:graphicData uri="http://schemas.openxmlformats.org/drawingml/2006/table">
            <a:tbl>
              <a:tblPr/>
              <a:tblGrid>
                <a:gridCol w="348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(.\d+)\s(\d+\.\d)\’N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\1\t\2\t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41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35736" y="2528405"/>
            <a:ext cx="2351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2012, 2013, 2014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6268213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2500" y="1119554"/>
            <a:ext cx="835087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[A-Z]</a:t>
            </a:r>
            <a:r>
              <a:rPr lang="en-US" sz="2400" dirty="0"/>
              <a:t>  : any single letter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{}</a:t>
            </a:r>
            <a:r>
              <a:rPr lang="en-US" sz="2400" dirty="0"/>
              <a:t>  : specify a range of numbers to repeat the match of the immediately preceding character. (e.g.,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856" y="3070771"/>
            <a:ext cx="5483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1: change all these years to 2000.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5736" y="4057721"/>
            <a:ext cx="39784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GATACGTACTTCAGAAAAAAAA</a:t>
            </a:r>
          </a:p>
          <a:p>
            <a:r>
              <a:rPr lang="en-US" dirty="0"/>
              <a:t>GATACGTACTTCAGAAAAAAAAAA</a:t>
            </a:r>
          </a:p>
          <a:p>
            <a:r>
              <a:rPr lang="en-US" dirty="0"/>
              <a:t>GATACGTACTTCAGAAAAAAAAAAAA</a:t>
            </a:r>
          </a:p>
          <a:p>
            <a:r>
              <a:rPr lang="en-US" dirty="0"/>
              <a:t>GATACGTACTTCAGAAAAAAAAAAAAAAA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68856" y="5223542"/>
            <a:ext cx="7723352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Problem 2: trim </a:t>
            </a:r>
            <a:r>
              <a:rPr lang="en-US" sz="2400" dirty="0" err="1">
                <a:solidFill>
                  <a:srgbClr val="008000"/>
                </a:solidFill>
              </a:rPr>
              <a:t>polyA</a:t>
            </a:r>
            <a:r>
              <a:rPr lang="en-US" sz="2400" dirty="0">
                <a:solidFill>
                  <a:srgbClr val="008000"/>
                </a:solidFill>
              </a:rPr>
              <a:t> at the end of each sequence that contains &gt;10 continuous A.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* clue: refer to the lecture slides</a:t>
            </a:r>
          </a:p>
        </p:txBody>
      </p:sp>
    </p:spTree>
    <p:extLst>
      <p:ext uri="{BB962C8B-B14F-4D97-AF65-F5344CB8AC3E}">
        <p14:creationId xmlns:p14="http://schemas.microsoft.com/office/powerpoint/2010/main" val="184498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5908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  <a:endParaRPr lang="en-US" sz="2800" i="1" dirty="0"/>
          </a:p>
          <a:p>
            <a:pPr>
              <a:lnSpc>
                <a:spcPct val="160000"/>
              </a:lnSpc>
            </a:pPr>
            <a:r>
              <a:rPr lang="en-US" sz="2800" i="1" dirty="0"/>
              <a:t>vi</a:t>
            </a:r>
            <a:r>
              <a:rPr lang="en-US" sz="2800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2366954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CB6A-C4B8-6B43-9891-30C4ACCC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C339-CD88-174B-B178-D36CA589E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3026"/>
            <a:ext cx="8229600" cy="469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err="1"/>
              <a:t>ssh</a:t>
            </a:r>
            <a:r>
              <a:rPr lang="en-US" sz="3200" dirty="0"/>
              <a:t> (a remote login program)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DA563-0F4F-7449-B6DC-9E0E6E7527A3}"/>
              </a:ext>
            </a:extLst>
          </p:cNvPr>
          <p:cNvSpPr txBox="1"/>
          <p:nvPr/>
        </p:nvSpPr>
        <p:spPr>
          <a:xfrm>
            <a:off x="1379267" y="2274838"/>
            <a:ext cx="63854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/>
              <a:t>ssh</a:t>
            </a:r>
            <a:r>
              <a:rPr lang="en-US" sz="3600" dirty="0"/>
              <a:t> -l &lt;</a:t>
            </a:r>
            <a:r>
              <a:rPr lang="en-US" sz="3600" dirty="0" err="1"/>
              <a:t>eid</a:t>
            </a:r>
            <a:r>
              <a:rPr lang="en-US" sz="3600" dirty="0"/>
              <a:t>&gt; </a:t>
            </a:r>
            <a:r>
              <a:rPr lang="en-US" sz="3600" dirty="0" err="1"/>
              <a:t>beocat.cis.ksu.edu</a:t>
            </a:r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e.g.,</a:t>
            </a:r>
          </a:p>
          <a:p>
            <a:r>
              <a:rPr lang="en-US" sz="3600" dirty="0" err="1"/>
              <a:t>ssh</a:t>
            </a:r>
            <a:r>
              <a:rPr lang="en-US" sz="3600" dirty="0"/>
              <a:t> -l </a:t>
            </a:r>
            <a:r>
              <a:rPr lang="en-US" sz="3600" dirty="0">
                <a:highlight>
                  <a:srgbClr val="FFFF00"/>
                </a:highlight>
              </a:rPr>
              <a:t>liu3zhen</a:t>
            </a:r>
            <a:r>
              <a:rPr lang="en-US" sz="3600" dirty="0"/>
              <a:t> </a:t>
            </a:r>
            <a:r>
              <a:rPr lang="en-US" sz="3600" dirty="0" err="1"/>
              <a:t>beocat.cis.ksu.edu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A3A019-C601-5A43-9BAB-0D158846E1DD}"/>
              </a:ext>
            </a:extLst>
          </p:cNvPr>
          <p:cNvSpPr txBox="1"/>
          <p:nvPr/>
        </p:nvSpPr>
        <p:spPr>
          <a:xfrm>
            <a:off x="457200" y="5272586"/>
            <a:ext cx="5611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Putty: Graphic interface for login</a:t>
            </a:r>
          </a:p>
        </p:txBody>
      </p:sp>
    </p:spTree>
    <p:extLst>
      <p:ext uri="{BB962C8B-B14F-4D97-AF65-F5344CB8AC3E}">
        <p14:creationId xmlns:p14="http://schemas.microsoft.com/office/powerpoint/2010/main" val="46829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</a:p>
          <a:p>
            <a:r>
              <a:rPr lang="en-US" dirty="0"/>
              <a:t>fast and powerful</a:t>
            </a:r>
          </a:p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Your keyboard controls 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71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</p:spPr>
        <p:txBody>
          <a:bodyPr/>
          <a:lstStyle/>
          <a:p>
            <a:r>
              <a:rPr lang="en-US" dirty="0"/>
              <a:t>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693235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2725431"/>
            <a:ext cx="8229600" cy="3314124"/>
          </a:xfrm>
        </p:spPr>
        <p:txBody>
          <a:bodyPr>
            <a:normAutofit/>
          </a:bodyPr>
          <a:lstStyle/>
          <a:p>
            <a:r>
              <a:rPr lang="en-US" sz="2800" dirty="0"/>
              <a:t>Type “vi p1.txt” in Linux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Enter text (anything more than 6 lines)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Type :</a:t>
            </a:r>
            <a:r>
              <a:rPr lang="en-US" sz="2800" dirty="0" err="1"/>
              <a:t>wq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(w: save; q: quit)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5978" y="1354667"/>
            <a:ext cx="80572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create a file named “p1.txt”, enter some text in the file and save it via vi.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Quitting and Saving a file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7211" y="1994920"/>
            <a:ext cx="7503018" cy="22853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:w</a:t>
            </a:r>
            <a:r>
              <a:rPr lang="en-US" dirty="0"/>
              <a:t>	to save your file but not quit.</a:t>
            </a:r>
          </a:p>
          <a:p>
            <a:r>
              <a:rPr lang="en-US" b="1" dirty="0">
                <a:solidFill>
                  <a:srgbClr val="17375E"/>
                </a:solidFill>
              </a:rPr>
              <a:t>:q</a:t>
            </a:r>
            <a:r>
              <a:rPr lang="en-US" dirty="0"/>
              <a:t>	to quit if you haven't made any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</a:t>
            </a:r>
            <a:r>
              <a:rPr lang="en-US" b="1" dirty="0" err="1">
                <a:solidFill>
                  <a:srgbClr val="17375E"/>
                </a:solidFill>
              </a:rPr>
              <a:t>wq</a:t>
            </a:r>
            <a:r>
              <a:rPr lang="en-US" dirty="0"/>
              <a:t>	to quit and save edits.</a:t>
            </a:r>
          </a:p>
          <a:p>
            <a:r>
              <a:rPr lang="en-US" b="1" dirty="0">
                <a:solidFill>
                  <a:srgbClr val="17375E"/>
                </a:solidFill>
              </a:rPr>
              <a:t>:q!</a:t>
            </a:r>
            <a:r>
              <a:rPr lang="en-US" dirty="0"/>
              <a:t>	to quit </a:t>
            </a:r>
            <a:r>
              <a:rPr lang="en-US" b="1" i="1" dirty="0"/>
              <a:t>without</a:t>
            </a:r>
            <a:r>
              <a:rPr lang="en-US" dirty="0"/>
              <a:t> saving.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532" y="1460411"/>
            <a:ext cx="7999468" cy="2489289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sz="2800" dirty="0"/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Practice using regular expression in BBEdit</a:t>
            </a:r>
          </a:p>
          <a:p>
            <a:pPr>
              <a:lnSpc>
                <a:spcPct val="160000"/>
              </a:lnSpc>
            </a:pPr>
            <a:r>
              <a:rPr lang="en-US" sz="2800" dirty="0"/>
              <a:t>Try </a:t>
            </a:r>
            <a:r>
              <a:rPr lang="en-US" sz="2800" i="1" dirty="0"/>
              <a:t>vi</a:t>
            </a:r>
            <a:r>
              <a:rPr lang="en-US" sz="2800" dirty="0"/>
              <a:t> at </a:t>
            </a:r>
            <a:r>
              <a:rPr lang="en-US" sz="2800" dirty="0" err="1"/>
              <a:t>Beocat</a:t>
            </a:r>
            <a:endParaRPr lang="en-US" sz="28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36532" y="4725511"/>
            <a:ext cx="80502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for PC, download the software "</a:t>
            </a:r>
            <a:r>
              <a:rPr lang="en-US" sz="2400" dirty="0">
                <a:solidFill>
                  <a:srgbClr val="FF0000"/>
                </a:solidFill>
                <a:hlinkClick r:id="rId2"/>
              </a:rPr>
              <a:t>putty</a:t>
            </a:r>
            <a:r>
              <a:rPr lang="en-US" sz="2400" dirty="0">
                <a:solidFill>
                  <a:srgbClr val="FF0000"/>
                </a:solidFill>
              </a:rPr>
              <a:t>" and "</a:t>
            </a:r>
            <a:r>
              <a:rPr lang="en-US" sz="2400" dirty="0">
                <a:solidFill>
                  <a:srgbClr val="FF0000"/>
                </a:solidFill>
                <a:hlinkClick r:id="rId3"/>
              </a:rPr>
              <a:t>notepad++"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  <a:hlinkClick r:id="rId4"/>
              </a:rPr>
              <a:t>32 or 64 bits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for mac, download "</a:t>
            </a:r>
            <a:r>
              <a:rPr lang="en-US" sz="2400" dirty="0">
                <a:solidFill>
                  <a:srgbClr val="FF0000"/>
                </a:solidFill>
                <a:hlinkClick r:id="rId5"/>
              </a:rPr>
              <a:t>BBEdit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03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move cursor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3061960"/>
            <a:ext cx="82296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 p1.txt</a:t>
            </a:r>
          </a:p>
          <a:p>
            <a:r>
              <a:rPr lang="en-US" sz="2800" dirty="0"/>
              <a:t>Type the letter “</a:t>
            </a:r>
            <a:r>
              <a:rPr lang="en-US" sz="2800" dirty="0" err="1"/>
              <a:t>i</a:t>
            </a:r>
            <a:r>
              <a:rPr lang="en-US" sz="2800" dirty="0"/>
              <a:t>” to change to insert mode</a:t>
            </a:r>
          </a:p>
          <a:p>
            <a:r>
              <a:rPr lang="en-US" sz="2800" dirty="0"/>
              <a:t>Edit text (delete and add)</a:t>
            </a:r>
          </a:p>
          <a:p>
            <a:r>
              <a:rPr lang="en-US" sz="2800" dirty="0"/>
              <a:t>Press </a:t>
            </a:r>
            <a:r>
              <a:rPr lang="en-US" sz="2800" b="1" dirty="0"/>
              <a:t>ESC</a:t>
            </a:r>
            <a:r>
              <a:rPr lang="en-US" sz="2800" dirty="0"/>
              <a:t> key</a:t>
            </a:r>
          </a:p>
          <a:p>
            <a:r>
              <a:rPr lang="en-US" sz="2800" dirty="0"/>
              <a:t>Try 0 and then $ and then 0 and then $</a:t>
            </a:r>
          </a:p>
          <a:p>
            <a:r>
              <a:rPr lang="en-US" sz="2800" dirty="0"/>
              <a:t>Try H, M, 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edit the file “p1.txt”, deleting a few words and adding some new words , and practice $, 0, H, M, and L in command mode.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27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search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57200" y="2921950"/>
            <a:ext cx="82296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/xxx</a:t>
            </a:r>
          </a:p>
          <a:p>
            <a:r>
              <a:rPr lang="en-US" sz="2800" dirty="0"/>
              <a:t>Press Return, the cursor will move to the first incidence of that string (xxx)</a:t>
            </a:r>
          </a:p>
          <a:p>
            <a:r>
              <a:rPr lang="en-US" sz="2800" dirty="0"/>
              <a:t>Repeat the search by typing “n” or search in a backwards direction by using “N”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5978" y="1354667"/>
            <a:ext cx="8057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Task</a:t>
            </a:r>
            <a:r>
              <a:rPr lang="en-US" sz="2800" dirty="0"/>
              <a:t>: to search content in “p1.txt”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66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Undo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1028" y="2481938"/>
            <a:ext cx="5959750" cy="92529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u</a:t>
            </a:r>
            <a:r>
              <a:rPr lang="en-US" sz="2800" dirty="0"/>
              <a:t>	undoes the change</a:t>
            </a:r>
          </a:p>
          <a:p>
            <a:r>
              <a:rPr lang="en-US" sz="2800" b="1" dirty="0" err="1">
                <a:solidFill>
                  <a:srgbClr val="17375E"/>
                </a:solidFill>
              </a:rPr>
              <a:t>contol+r</a:t>
            </a:r>
            <a:r>
              <a:rPr lang="en-US" sz="2800" b="1" dirty="0">
                <a:solidFill>
                  <a:srgbClr val="17375E"/>
                </a:solidFill>
              </a:rPr>
              <a:t>	</a:t>
            </a:r>
            <a:r>
              <a:rPr lang="en-US" sz="2800" dirty="0"/>
              <a:t>Redoes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5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Deleting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900"/>
            <a:ext cx="8229600" cy="427578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x</a:t>
            </a:r>
            <a:r>
              <a:rPr lang="en-US" dirty="0"/>
              <a:t>	deletes the character under the cursor.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X</a:t>
            </a:r>
            <a:r>
              <a:rPr lang="en-US" dirty="0"/>
              <a:t>	deletes the character to the left of your cursor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dw</a:t>
            </a:r>
            <a:r>
              <a:rPr lang="en-US" dirty="0"/>
              <a:t>	deletes from the character selected to the end of the word.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dd</a:t>
            </a:r>
            <a:r>
              <a:rPr lang="en-US" dirty="0"/>
              <a:t>	deletes all the current line.</a:t>
            </a:r>
          </a:p>
          <a:p>
            <a:r>
              <a:rPr lang="en-US" b="1" dirty="0">
                <a:solidFill>
                  <a:srgbClr val="17375E"/>
                </a:solidFill>
              </a:rPr>
              <a:t>D</a:t>
            </a:r>
            <a:r>
              <a:rPr lang="en-US" dirty="0"/>
              <a:t>	deletes from the current character to the end of the line.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Try 3dw, 2dd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70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II – Copy and paste in command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7231" y="1714900"/>
            <a:ext cx="5982976" cy="33254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y</a:t>
            </a:r>
            <a:r>
              <a:rPr lang="en-US" dirty="0"/>
              <a:t>	yank (copy); </a:t>
            </a:r>
            <a:r>
              <a:rPr lang="en-US" b="1" dirty="0"/>
              <a:t>v</a:t>
            </a:r>
            <a:r>
              <a:rPr lang="en-US" dirty="0"/>
              <a:t> to select and </a:t>
            </a:r>
            <a:r>
              <a:rPr lang="en-US" b="1" dirty="0"/>
              <a:t>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yw</a:t>
            </a:r>
            <a:r>
              <a:rPr lang="en-US" dirty="0"/>
              <a:t>	copies a word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5yw</a:t>
            </a:r>
            <a:r>
              <a:rPr lang="en-US" dirty="0"/>
              <a:t>	copies 5 words to a buffer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yy</a:t>
            </a:r>
            <a:r>
              <a:rPr lang="en-US" dirty="0"/>
              <a:t>	copies a line to a buffer</a:t>
            </a:r>
          </a:p>
          <a:p>
            <a:r>
              <a:rPr lang="en-US" b="1" dirty="0">
                <a:solidFill>
                  <a:srgbClr val="17375E"/>
                </a:solidFill>
              </a:rPr>
              <a:t>5yy</a:t>
            </a:r>
            <a:r>
              <a:rPr lang="en-US" dirty="0"/>
              <a:t>	copies 5 lines to a buffer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</a:t>
            </a:r>
            <a:r>
              <a:rPr lang="en-US" dirty="0"/>
              <a:t>	put (paste) after the cursor</a:t>
            </a:r>
          </a:p>
          <a:p>
            <a:r>
              <a:rPr lang="en-US" b="1" dirty="0">
                <a:solidFill>
                  <a:srgbClr val="17375E"/>
                </a:solidFill>
              </a:rPr>
              <a:t>P</a:t>
            </a:r>
            <a:r>
              <a:rPr lang="en-US" dirty="0"/>
              <a:t>	put (paste) before the cursor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67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917" y="1963748"/>
            <a:ext cx="6726883" cy="3124515"/>
          </a:xfrm>
        </p:spPr>
        <p:txBody>
          <a:bodyPr>
            <a:normAutofit/>
          </a:bodyPr>
          <a:lstStyle/>
          <a:p>
            <a:r>
              <a:rPr lang="en-US" sz="2800" dirty="0"/>
              <a:t>BBEdit Regular Expression Cheat-Sheet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https://gist.github.com/ccstone/5385334</a:t>
            </a:r>
          </a:p>
          <a:p>
            <a:pPr marL="0" indent="0">
              <a:buNone/>
            </a:pPr>
            <a:endParaRPr lang="en-US" sz="2800" dirty="0">
              <a:hlinkClick r:id="rId2"/>
            </a:endParaRPr>
          </a:p>
          <a:p>
            <a:r>
              <a:rPr lang="en-US" sz="2800" i="1" dirty="0"/>
              <a:t>vi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https://kb.iu.edu/d/afdc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88231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000"/>
            <a:ext cx="8229600" cy="2665141"/>
          </a:xfrm>
        </p:spPr>
        <p:txBody>
          <a:bodyPr>
            <a:normAutofit/>
          </a:bodyPr>
          <a:lstStyle/>
          <a:p>
            <a:r>
              <a:rPr lang="en-US" sz="3600" dirty="0"/>
              <a:t>Excel data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hlinkClick r:id="rId2"/>
              </a:rPr>
              <a:t>Excel file for practice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4447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983890"/>
              </p:ext>
            </p:extLst>
          </p:nvPr>
        </p:nvGraphicFramePr>
        <p:xfrm>
          <a:off x="621217" y="2103023"/>
          <a:ext cx="3695700" cy="33248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&gt;30?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FALSE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 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persons &gt;20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892307" y="2615173"/>
            <a:ext cx="2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 to the lecture ...</a:t>
            </a:r>
          </a:p>
        </p:txBody>
      </p:sp>
    </p:spTree>
    <p:extLst>
      <p:ext uri="{BB962C8B-B14F-4D97-AF65-F5344CB8AC3E}">
        <p14:creationId xmlns:p14="http://schemas.microsoft.com/office/powerpoint/2010/main" val="57341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20850"/>
              </p:ext>
            </p:extLst>
          </p:nvPr>
        </p:nvGraphicFramePr>
        <p:xfrm>
          <a:off x="457200" y="1762724"/>
          <a:ext cx="8229598" cy="1759044"/>
        </p:xfrm>
        <a:graphic>
          <a:graphicData uri="http://schemas.openxmlformats.org/drawingml/2006/table">
            <a:tbl>
              <a:tblPr/>
              <a:tblGrid>
                <a:gridCol w="433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2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5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58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7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05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89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38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bill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sex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time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tip rate?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lunch tip rate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Questions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Answers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of bill &gt; $30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tips &gt; $4.5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21.01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23.68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minium tips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25.29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waiters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8.77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tips for waitresses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2.70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26.88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dinner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15.04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average lunch tip rates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14.78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3.23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0.22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51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10.27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Male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Dinner</a:t>
                      </a:r>
                    </a:p>
                  </a:txBody>
                  <a:tcPr marL="9427" marR="9427" marT="942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1.71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9427" marR="9427" marT="94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427" marR="9427" marT="942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46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Practice III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001272"/>
              </p:ext>
            </p:extLst>
          </p:nvPr>
        </p:nvGraphicFramePr>
        <p:xfrm>
          <a:off x="511821" y="1767374"/>
          <a:ext cx="8229602" cy="1487692"/>
        </p:xfrm>
        <a:graphic>
          <a:graphicData uri="http://schemas.openxmlformats.org/drawingml/2006/table">
            <a:tbl>
              <a:tblPr/>
              <a:tblGrid>
                <a:gridCol w="64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0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72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First_name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Last_name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first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1st letter of the last name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Initial (one-step)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lowercase initial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Create a sentence: Initial is xxx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Josh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Potter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JP is 23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Rose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White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RW is 35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Jone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Otte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 is 18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Molly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Hodge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MH is 21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5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Lisa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Coffey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LC is 36 years old</a:t>
                      </a:r>
                    </a:p>
                  </a:txBody>
                  <a:tcPr marL="5617" marR="5617" marT="561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1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08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732" y="1727111"/>
            <a:ext cx="6873970" cy="2212389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Familiar to Excel functions</a:t>
            </a:r>
          </a:p>
          <a:p>
            <a:pPr>
              <a:lnSpc>
                <a:spcPct val="160000"/>
              </a:lnSpc>
            </a:pPr>
            <a:r>
              <a:rPr lang="en-US" dirty="0"/>
              <a:t>Practice using regular expression in BBEdit</a:t>
            </a:r>
          </a:p>
        </p:txBody>
      </p:sp>
    </p:spTree>
    <p:extLst>
      <p:ext uri="{BB962C8B-B14F-4D97-AF65-F5344CB8AC3E}">
        <p14:creationId xmlns:p14="http://schemas.microsoft.com/office/powerpoint/2010/main" val="422210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Separators: Tab and comma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6599" y="1733355"/>
            <a:ext cx="7721600" cy="595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103748" y="4051720"/>
            <a:ext cx="2406073" cy="13629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Agalma,elegans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Frillagalma,vitiazi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Mus,musculus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29596"/>
              </p:ext>
            </p:extLst>
          </p:nvPr>
        </p:nvGraphicFramePr>
        <p:xfrm>
          <a:off x="3833092" y="4161691"/>
          <a:ext cx="3098800" cy="1143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62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beginnings and endings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9318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83616" y="3727211"/>
            <a:ext cx="2406073" cy="1807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 err="1"/>
              <a:t>Agalma</a:t>
            </a:r>
            <a:r>
              <a:rPr lang="en-US" dirty="0"/>
              <a:t> </a:t>
            </a:r>
            <a:r>
              <a:rPr lang="en-US" dirty="0" err="1"/>
              <a:t>elegans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Frillagalma</a:t>
            </a:r>
            <a:r>
              <a:rPr lang="en-US" dirty="0"/>
              <a:t> </a:t>
            </a:r>
            <a:r>
              <a:rPr lang="en-US" dirty="0" err="1"/>
              <a:t>vitiazi</a:t>
            </a:r>
            <a:endParaRPr lang="en-US" dirty="0"/>
          </a:p>
          <a:p>
            <a:pPr marL="0" indent="0">
              <a:buFont typeface="Arial"/>
              <a:buNone/>
            </a:pPr>
            <a:r>
              <a:rPr lang="en-US" dirty="0" err="1"/>
              <a:t>Mus</a:t>
            </a:r>
            <a:r>
              <a:rPr lang="en-US" dirty="0"/>
              <a:t> </a:t>
            </a:r>
            <a:r>
              <a:rPr lang="en-US" dirty="0" err="1"/>
              <a:t>musculus</a:t>
            </a:r>
            <a:endParaRPr lang="en-US" dirty="0"/>
          </a:p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056802"/>
              </p:ext>
            </p:extLst>
          </p:nvPr>
        </p:nvGraphicFramePr>
        <p:xfrm>
          <a:off x="3833092" y="3838759"/>
          <a:ext cx="3735244" cy="1524000"/>
        </p:xfrm>
        <a:graphic>
          <a:graphicData uri="http://schemas.openxmlformats.org/drawingml/2006/table">
            <a:tbl>
              <a:tblPr/>
              <a:tblGrid>
                <a:gridCol w="1349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5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there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empty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 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68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</TotalTime>
  <Words>1296</Words>
  <Application>Microsoft Macintosh PowerPoint</Application>
  <PresentationFormat>On-screen Show (4:3)</PresentationFormat>
  <Paragraphs>430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</vt:lpstr>
      <vt:lpstr>Office Theme</vt:lpstr>
      <vt:lpstr>Excel, vi and regular expression –lab  Bioinformatics Applications (PLPTH813)</vt:lpstr>
      <vt:lpstr>Goal of today’s lab</vt:lpstr>
      <vt:lpstr>Excel Practice</vt:lpstr>
      <vt:lpstr>Excel Practice I</vt:lpstr>
      <vt:lpstr>Excel Practice II</vt:lpstr>
      <vt:lpstr>Excel Practice III</vt:lpstr>
      <vt:lpstr>Outline</vt:lpstr>
      <vt:lpstr>Separators: Tab and comma</vt:lpstr>
      <vt:lpstr>Line beginnings and endings</vt:lpstr>
      <vt:lpstr>End-of-line</vt:lpstr>
      <vt:lpstr>Work character and others</vt:lpstr>
      <vt:lpstr>Regular expression (IV)</vt:lpstr>
      <vt:lpstr>Problems</vt:lpstr>
      <vt:lpstr>Outline</vt:lpstr>
      <vt:lpstr>Log in Beocat</vt:lpstr>
      <vt:lpstr>vi</vt:lpstr>
      <vt:lpstr>modes</vt:lpstr>
      <vt:lpstr>Practice I</vt:lpstr>
      <vt:lpstr>Quitting and Saving a file in command mode</vt:lpstr>
      <vt:lpstr>Practice II – move cursor</vt:lpstr>
      <vt:lpstr>Practice II – search</vt:lpstr>
      <vt:lpstr>Practice II – Undo in command mode</vt:lpstr>
      <vt:lpstr>Practice II – Deleting in command mode</vt:lpstr>
      <vt:lpstr>Practice II – Copy and paste in command mode</vt:lpstr>
      <vt:lpstr>Reference links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82</cp:revision>
  <dcterms:created xsi:type="dcterms:W3CDTF">2014-12-15T18:58:14Z</dcterms:created>
  <dcterms:modified xsi:type="dcterms:W3CDTF">2021-01-27T18:23:02Z</dcterms:modified>
</cp:coreProperties>
</file>