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8" r:id="rId3"/>
    <p:sldId id="258" r:id="rId4"/>
    <p:sldId id="261" r:id="rId5"/>
    <p:sldId id="260" r:id="rId6"/>
    <p:sldId id="267" r:id="rId7"/>
    <p:sldId id="259" r:id="rId8"/>
    <p:sldId id="275" r:id="rId9"/>
    <p:sldId id="264" r:id="rId10"/>
    <p:sldId id="270" r:id="rId11"/>
    <p:sldId id="273" r:id="rId12"/>
    <p:sldId id="274" r:id="rId13"/>
    <p:sldId id="269" r:id="rId14"/>
    <p:sldId id="25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5610"/>
  </p:normalViewPr>
  <p:slideViewPr>
    <p:cSldViewPr snapToGrid="0" snapToObjects="1">
      <p:cViewPr varScale="1">
        <p:scale>
          <a:sx n="80" d="100"/>
          <a:sy n="80" d="100"/>
        </p:scale>
        <p:origin x="2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3/22/21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4</a:t>
            </a:fld>
            <a:endParaRPr lang="en-US"/>
          </a:p>
        </p:txBody>
      </p:sp>
    </p:spTree>
    <p:extLst>
      <p:ext uri="{BB962C8B-B14F-4D97-AF65-F5344CB8AC3E}">
        <p14:creationId xmlns:p14="http://schemas.microsoft.com/office/powerpoint/2010/main" val="3841349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5</a:t>
            </a:fld>
            <a:endParaRPr lang="en-US"/>
          </a:p>
        </p:txBody>
      </p:sp>
    </p:spTree>
    <p:extLst>
      <p:ext uri="{BB962C8B-B14F-4D97-AF65-F5344CB8AC3E}">
        <p14:creationId xmlns:p14="http://schemas.microsoft.com/office/powerpoint/2010/main" val="362840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14</a:t>
            </a:fld>
            <a:endParaRPr lang="en-US"/>
          </a:p>
        </p:txBody>
      </p:sp>
    </p:spTree>
    <p:extLst>
      <p:ext uri="{BB962C8B-B14F-4D97-AF65-F5344CB8AC3E}">
        <p14:creationId xmlns:p14="http://schemas.microsoft.com/office/powerpoint/2010/main" val="26959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7437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397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41551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00056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34353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3/22/21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4309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3/22/21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813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3/22/21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503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8345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15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A62DC-34B9-8C44-926F-1DFCE40A3D12}" type="datetimeFigureOut">
              <a:rPr lang="en-US" smtClean="0"/>
              <a:t>3/22/21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1765873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ree.bio.ed.ac.uk/software/figtree/" TargetMode="External"/><Relationship Id="rId2" Type="http://schemas.openxmlformats.org/officeDocument/2006/relationships/hyperlink" Target="https://itol.embl.de/"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1122363"/>
            <a:ext cx="7772400" cy="1793832"/>
          </a:xfrm>
        </p:spPr>
        <p:txBody>
          <a:bodyPr>
            <a:normAutofit/>
          </a:bodyPr>
          <a:lstStyle/>
          <a:p>
            <a:r>
              <a:rPr lang="en-US" dirty="0"/>
              <a:t>Phylogenetic tree practice</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3109668"/>
            <a:ext cx="6858000" cy="3138731"/>
          </a:xfrm>
        </p:spPr>
        <p:txBody>
          <a:bodyPr>
            <a:noAutofit/>
          </a:bodyPr>
          <a:lstStyle/>
          <a:p>
            <a:r>
              <a:rPr lang="en-US" sz="2800" dirty="0"/>
              <a:t>Bioinformatics Applications (PLPTH813)</a:t>
            </a:r>
          </a:p>
          <a:p>
            <a:endParaRPr lang="en-US" sz="2800" dirty="0"/>
          </a:p>
          <a:p>
            <a:endParaRPr lang="en-US" sz="2800" dirty="0"/>
          </a:p>
          <a:p>
            <a:r>
              <a:rPr lang="en-US" sz="3200" dirty="0" err="1"/>
              <a:t>Sanzhen</a:t>
            </a:r>
            <a:r>
              <a:rPr lang="en-US" sz="3200" dirty="0"/>
              <a:t> Liu</a:t>
            </a:r>
          </a:p>
          <a:p>
            <a:r>
              <a:rPr lang="en-US" sz="3200" dirty="0"/>
              <a:t>3/23/2021</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19CE-B243-524C-874B-A33CC022852A}"/>
              </a:ext>
            </a:extLst>
          </p:cNvPr>
          <p:cNvSpPr>
            <a:spLocks noGrp="1"/>
          </p:cNvSpPr>
          <p:nvPr>
            <p:ph type="title"/>
          </p:nvPr>
        </p:nvSpPr>
        <p:spPr>
          <a:xfrm>
            <a:off x="628650" y="203342"/>
            <a:ext cx="7886700" cy="1325563"/>
          </a:xfrm>
        </p:spPr>
        <p:txBody>
          <a:bodyPr vert="horz" lIns="91440" tIns="45720" rIns="91440" bIns="45720" rtlCol="0" anchor="ctr">
            <a:noAutofit/>
          </a:bodyPr>
          <a:lstStyle/>
          <a:p>
            <a:r>
              <a:rPr lang="en-US" sz="3200" dirty="0" err="1"/>
              <a:t>Clustalw</a:t>
            </a:r>
            <a:r>
              <a:rPr lang="en-US" sz="3200" dirty="0"/>
              <a:t> </a:t>
            </a:r>
            <a:r>
              <a:rPr lang="en-US" sz="2400" dirty="0"/>
              <a:t>(/homes/liu3zhen/software/</a:t>
            </a:r>
            <a:r>
              <a:rPr lang="en-US" sz="2400" dirty="0" err="1"/>
              <a:t>clustalw</a:t>
            </a:r>
            <a:r>
              <a:rPr lang="en-US" sz="2400" dirty="0"/>
              <a:t>/</a:t>
            </a:r>
            <a:r>
              <a:rPr lang="en-US" sz="2400" dirty="0" err="1"/>
              <a:t>clustalw</a:t>
            </a:r>
            <a:r>
              <a:rPr lang="en-US" sz="2400" dirty="0"/>
              <a:t>/clustalw2)</a:t>
            </a:r>
          </a:p>
        </p:txBody>
      </p:sp>
      <p:sp>
        <p:nvSpPr>
          <p:cNvPr id="4" name="Rectangle 3">
            <a:extLst>
              <a:ext uri="{FF2B5EF4-FFF2-40B4-BE49-F238E27FC236}">
                <a16:creationId xmlns:a16="http://schemas.microsoft.com/office/drawing/2014/main" id="{78C9818D-2335-424A-B1C7-06AEEDC77AC7}"/>
              </a:ext>
            </a:extLst>
          </p:cNvPr>
          <p:cNvSpPr/>
          <p:nvPr/>
        </p:nvSpPr>
        <p:spPr>
          <a:xfrm>
            <a:off x="4771420" y="1863719"/>
            <a:ext cx="3889979" cy="610203"/>
          </a:xfrm>
          <a:prstGeom prst="rect">
            <a:avLst/>
          </a:prstGeom>
        </p:spPr>
        <p:txBody>
          <a:bodyPr vert="horz" lIns="91440" tIns="45720" rIns="91440" bIns="45720" rtlCol="0">
            <a:noAutofit/>
          </a:bodyPr>
          <a:lstStyle/>
          <a:p>
            <a:pPr defTabSz="914400">
              <a:lnSpc>
                <a:spcPct val="90000"/>
              </a:lnSpc>
              <a:spcAft>
                <a:spcPts val="600"/>
              </a:spcAft>
            </a:pPr>
            <a:r>
              <a:rPr lang="en-US" sz="2800" dirty="0"/>
              <a:t>SARS_CoV2_isolates.fasta</a:t>
            </a:r>
            <a:endParaRPr lang="en-US" sz="2800" dirty="0">
              <a:effectLst/>
            </a:endParaRPr>
          </a:p>
        </p:txBody>
      </p:sp>
      <p:pic>
        <p:nvPicPr>
          <p:cNvPr id="8" name="Picture 7" descr="Text&#10;&#10;Description automatically generated">
            <a:extLst>
              <a:ext uri="{FF2B5EF4-FFF2-40B4-BE49-F238E27FC236}">
                <a16:creationId xmlns:a16="http://schemas.microsoft.com/office/drawing/2014/main" id="{C1C0D304-1CC7-7142-B56D-157372CFCF6E}"/>
              </a:ext>
            </a:extLst>
          </p:cNvPr>
          <p:cNvPicPr>
            <a:picLocks noChangeAspect="1"/>
          </p:cNvPicPr>
          <p:nvPr/>
        </p:nvPicPr>
        <p:blipFill>
          <a:blip r:embed="rId2"/>
          <a:stretch>
            <a:fillRect/>
          </a:stretch>
        </p:blipFill>
        <p:spPr>
          <a:xfrm>
            <a:off x="256699" y="1547952"/>
            <a:ext cx="4479341" cy="2120900"/>
          </a:xfrm>
          <a:prstGeom prst="rect">
            <a:avLst/>
          </a:prstGeom>
        </p:spPr>
      </p:pic>
      <p:pic>
        <p:nvPicPr>
          <p:cNvPr id="6" name="Picture 5" descr="Text&#10;&#10;Description automatically generated">
            <a:extLst>
              <a:ext uri="{FF2B5EF4-FFF2-40B4-BE49-F238E27FC236}">
                <a16:creationId xmlns:a16="http://schemas.microsoft.com/office/drawing/2014/main" id="{3B5B6F05-1DEC-FA4E-B1B0-AE4DB25E3997}"/>
              </a:ext>
            </a:extLst>
          </p:cNvPr>
          <p:cNvPicPr>
            <a:picLocks noChangeAspect="1"/>
          </p:cNvPicPr>
          <p:nvPr/>
        </p:nvPicPr>
        <p:blipFill>
          <a:blip r:embed="rId3"/>
          <a:stretch>
            <a:fillRect/>
          </a:stretch>
        </p:blipFill>
        <p:spPr>
          <a:xfrm>
            <a:off x="2603906" y="2762729"/>
            <a:ext cx="6245100" cy="3856349"/>
          </a:xfrm>
          <a:prstGeom prst="rect">
            <a:avLst/>
          </a:prstGeom>
        </p:spPr>
      </p:pic>
      <p:sp>
        <p:nvSpPr>
          <p:cNvPr id="9" name="Rectangle 8">
            <a:extLst>
              <a:ext uri="{FF2B5EF4-FFF2-40B4-BE49-F238E27FC236}">
                <a16:creationId xmlns:a16="http://schemas.microsoft.com/office/drawing/2014/main" id="{B499D72F-A7B8-BA40-92A8-BBD4D9E8AE4F}"/>
              </a:ext>
            </a:extLst>
          </p:cNvPr>
          <p:cNvSpPr/>
          <p:nvPr/>
        </p:nvSpPr>
        <p:spPr>
          <a:xfrm>
            <a:off x="328246" y="1861115"/>
            <a:ext cx="3036277" cy="308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55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19CE-B243-524C-874B-A33CC022852A}"/>
              </a:ext>
            </a:extLst>
          </p:cNvPr>
          <p:cNvSpPr>
            <a:spLocks noGrp="1"/>
          </p:cNvSpPr>
          <p:nvPr>
            <p:ph type="title"/>
          </p:nvPr>
        </p:nvSpPr>
        <p:spPr>
          <a:xfrm>
            <a:off x="628650" y="203342"/>
            <a:ext cx="7886700" cy="1325563"/>
          </a:xfrm>
        </p:spPr>
        <p:txBody>
          <a:bodyPr vert="horz" lIns="91440" tIns="45720" rIns="91440" bIns="45720" rtlCol="0" anchor="ctr">
            <a:noAutofit/>
          </a:bodyPr>
          <a:lstStyle/>
          <a:p>
            <a:r>
              <a:rPr lang="en-US" sz="3200" dirty="0" err="1"/>
              <a:t>Clustalw</a:t>
            </a:r>
            <a:r>
              <a:rPr lang="en-US" sz="3200" dirty="0"/>
              <a:t> </a:t>
            </a:r>
            <a:r>
              <a:rPr lang="en-US" sz="2400" dirty="0"/>
              <a:t>(/homes/liu3zhen/software/</a:t>
            </a:r>
            <a:r>
              <a:rPr lang="en-US" sz="2400" dirty="0" err="1"/>
              <a:t>clustalw</a:t>
            </a:r>
            <a:r>
              <a:rPr lang="en-US" sz="2400" dirty="0"/>
              <a:t>/</a:t>
            </a:r>
            <a:r>
              <a:rPr lang="en-US" sz="2400" dirty="0" err="1"/>
              <a:t>clustalw</a:t>
            </a:r>
            <a:r>
              <a:rPr lang="en-US" sz="2400" dirty="0"/>
              <a:t>/clustalw2)</a:t>
            </a:r>
          </a:p>
        </p:txBody>
      </p:sp>
      <p:sp>
        <p:nvSpPr>
          <p:cNvPr id="4" name="Rectangle 3">
            <a:extLst>
              <a:ext uri="{FF2B5EF4-FFF2-40B4-BE49-F238E27FC236}">
                <a16:creationId xmlns:a16="http://schemas.microsoft.com/office/drawing/2014/main" id="{78C9818D-2335-424A-B1C7-06AEEDC77AC7}"/>
              </a:ext>
            </a:extLst>
          </p:cNvPr>
          <p:cNvSpPr/>
          <p:nvPr/>
        </p:nvSpPr>
        <p:spPr>
          <a:xfrm>
            <a:off x="4771420" y="1863719"/>
            <a:ext cx="3889979" cy="610203"/>
          </a:xfrm>
          <a:prstGeom prst="rect">
            <a:avLst/>
          </a:prstGeom>
        </p:spPr>
        <p:txBody>
          <a:bodyPr vert="horz" lIns="91440" tIns="45720" rIns="91440" bIns="45720" rtlCol="0">
            <a:noAutofit/>
          </a:bodyPr>
          <a:lstStyle/>
          <a:p>
            <a:pPr defTabSz="914400">
              <a:lnSpc>
                <a:spcPct val="90000"/>
              </a:lnSpc>
              <a:spcAft>
                <a:spcPts val="600"/>
              </a:spcAft>
            </a:pPr>
            <a:r>
              <a:rPr lang="en-US" sz="2800" dirty="0"/>
              <a:t>SARS_CoV2_isolates.fasta</a:t>
            </a:r>
            <a:endParaRPr lang="en-US" sz="2800" dirty="0">
              <a:effectLst/>
            </a:endParaRPr>
          </a:p>
        </p:txBody>
      </p:sp>
      <p:pic>
        <p:nvPicPr>
          <p:cNvPr id="8" name="Picture 7" descr="Text&#10;&#10;Description automatically generated">
            <a:extLst>
              <a:ext uri="{FF2B5EF4-FFF2-40B4-BE49-F238E27FC236}">
                <a16:creationId xmlns:a16="http://schemas.microsoft.com/office/drawing/2014/main" id="{C1C0D304-1CC7-7142-B56D-157372CFCF6E}"/>
              </a:ext>
            </a:extLst>
          </p:cNvPr>
          <p:cNvPicPr>
            <a:picLocks noChangeAspect="1"/>
          </p:cNvPicPr>
          <p:nvPr/>
        </p:nvPicPr>
        <p:blipFill>
          <a:blip r:embed="rId2"/>
          <a:stretch>
            <a:fillRect/>
          </a:stretch>
        </p:blipFill>
        <p:spPr>
          <a:xfrm>
            <a:off x="256699" y="1547952"/>
            <a:ext cx="4479341" cy="2120900"/>
          </a:xfrm>
          <a:prstGeom prst="rect">
            <a:avLst/>
          </a:prstGeom>
        </p:spPr>
      </p:pic>
      <p:sp>
        <p:nvSpPr>
          <p:cNvPr id="9" name="Rectangle 8">
            <a:extLst>
              <a:ext uri="{FF2B5EF4-FFF2-40B4-BE49-F238E27FC236}">
                <a16:creationId xmlns:a16="http://schemas.microsoft.com/office/drawing/2014/main" id="{B499D72F-A7B8-BA40-92A8-BBD4D9E8AE4F}"/>
              </a:ext>
            </a:extLst>
          </p:cNvPr>
          <p:cNvSpPr/>
          <p:nvPr/>
        </p:nvSpPr>
        <p:spPr>
          <a:xfrm>
            <a:off x="328246" y="2318312"/>
            <a:ext cx="3036277" cy="308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CBABC5C6-8330-4548-AD72-71A29A8F2AE6}"/>
              </a:ext>
            </a:extLst>
          </p:cNvPr>
          <p:cNvPicPr>
            <a:picLocks noChangeAspect="1"/>
          </p:cNvPicPr>
          <p:nvPr/>
        </p:nvPicPr>
        <p:blipFill>
          <a:blip r:embed="rId3"/>
          <a:stretch>
            <a:fillRect/>
          </a:stretch>
        </p:blipFill>
        <p:spPr>
          <a:xfrm>
            <a:off x="256699" y="3797958"/>
            <a:ext cx="8839200" cy="2768600"/>
          </a:xfrm>
          <a:prstGeom prst="rect">
            <a:avLst/>
          </a:prstGeom>
        </p:spPr>
      </p:pic>
    </p:spTree>
    <p:extLst>
      <p:ext uri="{BB962C8B-B14F-4D97-AF65-F5344CB8AC3E}">
        <p14:creationId xmlns:p14="http://schemas.microsoft.com/office/powerpoint/2010/main" val="382889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744C-C21E-3744-B061-ABE929F0184E}"/>
              </a:ext>
            </a:extLst>
          </p:cNvPr>
          <p:cNvSpPr>
            <a:spLocks noGrp="1"/>
          </p:cNvSpPr>
          <p:nvPr>
            <p:ph type="title"/>
          </p:nvPr>
        </p:nvSpPr>
        <p:spPr>
          <a:xfrm>
            <a:off x="628650" y="365126"/>
            <a:ext cx="7886700" cy="901001"/>
          </a:xfrm>
        </p:spPr>
        <p:txBody>
          <a:bodyPr/>
          <a:lstStyle/>
          <a:p>
            <a:pPr algn="ctr"/>
            <a:r>
              <a:rPr lang="en-US" dirty="0"/>
              <a:t>Output and visualization</a:t>
            </a:r>
          </a:p>
        </p:txBody>
      </p:sp>
      <p:sp>
        <p:nvSpPr>
          <p:cNvPr id="3" name="Content Placeholder 2">
            <a:extLst>
              <a:ext uri="{FF2B5EF4-FFF2-40B4-BE49-F238E27FC236}">
                <a16:creationId xmlns:a16="http://schemas.microsoft.com/office/drawing/2014/main" id="{B8025E2D-84A0-1C4E-8916-4A00B7C7E1DE}"/>
              </a:ext>
            </a:extLst>
          </p:cNvPr>
          <p:cNvSpPr>
            <a:spLocks noGrp="1"/>
          </p:cNvSpPr>
          <p:nvPr>
            <p:ph idx="1"/>
          </p:nvPr>
        </p:nvSpPr>
        <p:spPr>
          <a:xfrm>
            <a:off x="419832" y="5270438"/>
            <a:ext cx="7886700" cy="1140381"/>
          </a:xfrm>
        </p:spPr>
        <p:txBody>
          <a:bodyPr>
            <a:noAutofit/>
          </a:bodyPr>
          <a:lstStyle/>
          <a:p>
            <a:pPr marL="0" indent="0">
              <a:buNone/>
            </a:pPr>
            <a:r>
              <a:rPr lang="en-US" sz="3200" dirty="0"/>
              <a:t>Output tree: SARS_CoV2_isolates.phb</a:t>
            </a:r>
          </a:p>
          <a:p>
            <a:pPr marL="0" indent="0">
              <a:buNone/>
            </a:pPr>
            <a:r>
              <a:rPr lang="en-US" sz="3200" dirty="0"/>
              <a:t>Visualization at </a:t>
            </a:r>
            <a:r>
              <a:rPr lang="en-US" sz="3200" dirty="0">
                <a:hlinkClick r:id="rId2"/>
              </a:rPr>
              <a:t>itol</a:t>
            </a:r>
            <a:r>
              <a:rPr lang="en-US" sz="3200" dirty="0"/>
              <a:t> or </a:t>
            </a:r>
            <a:r>
              <a:rPr lang="en-US" sz="3200" dirty="0" err="1">
                <a:hlinkClick r:id="rId3"/>
              </a:rPr>
              <a:t>figtree</a:t>
            </a:r>
            <a:endParaRPr lang="en-US" sz="3200" dirty="0"/>
          </a:p>
        </p:txBody>
      </p:sp>
      <p:pic>
        <p:nvPicPr>
          <p:cNvPr id="7" name="Picture 6" descr="Graphical user interface, application&#10;&#10;Description automatically generated with medium confidence">
            <a:extLst>
              <a:ext uri="{FF2B5EF4-FFF2-40B4-BE49-F238E27FC236}">
                <a16:creationId xmlns:a16="http://schemas.microsoft.com/office/drawing/2014/main" id="{708A061B-2452-B04F-8545-108BE7F7AF19}"/>
              </a:ext>
            </a:extLst>
          </p:cNvPr>
          <p:cNvPicPr>
            <a:picLocks noChangeAspect="1"/>
          </p:cNvPicPr>
          <p:nvPr/>
        </p:nvPicPr>
        <p:blipFill>
          <a:blip r:embed="rId4"/>
          <a:stretch>
            <a:fillRect/>
          </a:stretch>
        </p:blipFill>
        <p:spPr>
          <a:xfrm>
            <a:off x="419832" y="1627335"/>
            <a:ext cx="8515350" cy="1440457"/>
          </a:xfrm>
          <a:prstGeom prst="rect">
            <a:avLst/>
          </a:prstGeom>
        </p:spPr>
      </p:pic>
      <p:pic>
        <p:nvPicPr>
          <p:cNvPr id="9" name="Picture 8" descr="A picture containing rectangle&#10;&#10;Description automatically generated">
            <a:extLst>
              <a:ext uri="{FF2B5EF4-FFF2-40B4-BE49-F238E27FC236}">
                <a16:creationId xmlns:a16="http://schemas.microsoft.com/office/drawing/2014/main" id="{5372C716-46DE-A042-AE37-C4B84309716A}"/>
              </a:ext>
            </a:extLst>
          </p:cNvPr>
          <p:cNvPicPr>
            <a:picLocks noChangeAspect="1"/>
          </p:cNvPicPr>
          <p:nvPr/>
        </p:nvPicPr>
        <p:blipFill>
          <a:blip r:embed="rId5"/>
          <a:stretch>
            <a:fillRect/>
          </a:stretch>
        </p:blipFill>
        <p:spPr>
          <a:xfrm>
            <a:off x="419832" y="3429000"/>
            <a:ext cx="8515350" cy="1461737"/>
          </a:xfrm>
          <a:prstGeom prst="rect">
            <a:avLst/>
          </a:prstGeom>
        </p:spPr>
      </p:pic>
    </p:spTree>
    <p:extLst>
      <p:ext uri="{BB962C8B-B14F-4D97-AF65-F5344CB8AC3E}">
        <p14:creationId xmlns:p14="http://schemas.microsoft.com/office/powerpoint/2010/main" val="227599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53877"/>
            <a:ext cx="8362950" cy="1325563"/>
          </a:xfrm>
        </p:spPr>
        <p:txBody>
          <a:bodyPr>
            <a:normAutofit fontScale="90000"/>
          </a:bodyPr>
          <a:lstStyle/>
          <a:p>
            <a:r>
              <a:rPr lang="en-US" dirty="0"/>
              <a:t>Alignment to a reference, discovery of SNP, and tree construction with ape</a:t>
            </a:r>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49" y="1626332"/>
            <a:ext cx="8362949" cy="4351338"/>
          </a:xfrm>
        </p:spPr>
        <p:txBody>
          <a:bodyPr>
            <a:normAutofit/>
          </a:bodyPr>
          <a:lstStyle/>
          <a:p>
            <a:pPr>
              <a:lnSpc>
                <a:spcPct val="150000"/>
              </a:lnSpc>
            </a:pPr>
            <a:r>
              <a:rPr lang="en-US" sz="3200" dirty="0"/>
              <a:t>Each genome or sequence aligned to the reference genome</a:t>
            </a:r>
          </a:p>
          <a:p>
            <a:pPr>
              <a:lnSpc>
                <a:spcPct val="150000"/>
              </a:lnSpc>
            </a:pPr>
            <a:r>
              <a:rPr lang="en-US" sz="3200" dirty="0"/>
              <a:t>Alignments used for SNP discovery, or genotyping</a:t>
            </a:r>
          </a:p>
          <a:p>
            <a:pPr>
              <a:lnSpc>
                <a:spcPct val="150000"/>
              </a:lnSpc>
            </a:pPr>
            <a:r>
              <a:rPr lang="en-US" sz="3200" dirty="0"/>
              <a:t>Construction of a phylogenetic tree using </a:t>
            </a:r>
            <a:r>
              <a:rPr lang="en-US" sz="3200" i="1" dirty="0"/>
              <a:t>ape</a:t>
            </a:r>
          </a:p>
        </p:txBody>
      </p:sp>
    </p:spTree>
    <p:extLst>
      <p:ext uri="{BB962C8B-B14F-4D97-AF65-F5344CB8AC3E}">
        <p14:creationId xmlns:p14="http://schemas.microsoft.com/office/powerpoint/2010/main" val="121688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825625"/>
            <a:ext cx="8329999" cy="3463067"/>
          </a:xfrm>
        </p:spPr>
        <p:txBody>
          <a:bodyPr/>
          <a:lstStyle/>
          <a:p>
            <a:pPr>
              <a:lnSpc>
                <a:spcPct val="150000"/>
              </a:lnSpc>
            </a:pPr>
            <a:r>
              <a:rPr lang="en-US" dirty="0"/>
              <a:t>Introduction about Covid-19</a:t>
            </a:r>
          </a:p>
          <a:p>
            <a:pPr>
              <a:lnSpc>
                <a:spcPct val="150000"/>
              </a:lnSpc>
            </a:pPr>
            <a:r>
              <a:rPr lang="en-US" dirty="0"/>
              <a:t>Build a tree through Multiple Sequence Alignment</a:t>
            </a:r>
          </a:p>
          <a:p>
            <a:pPr>
              <a:lnSpc>
                <a:spcPct val="150000"/>
              </a:lnSpc>
            </a:pPr>
            <a:r>
              <a:rPr lang="en-US" dirty="0"/>
              <a:t>Built a tree through SNP discovery and R package ape</a:t>
            </a:r>
          </a:p>
        </p:txBody>
      </p:sp>
    </p:spTree>
    <p:extLst>
      <p:ext uri="{BB962C8B-B14F-4D97-AF65-F5344CB8AC3E}">
        <p14:creationId xmlns:p14="http://schemas.microsoft.com/office/powerpoint/2010/main" val="103035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365127"/>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87" y="1234648"/>
            <a:ext cx="7414225" cy="35718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929732437"/>
              </p:ext>
            </p:extLst>
          </p:nvPr>
        </p:nvGraphicFramePr>
        <p:xfrm>
          <a:off x="2549611" y="5067092"/>
          <a:ext cx="4267200" cy="1371600"/>
        </p:xfrm>
        <a:graphic>
          <a:graphicData uri="http://schemas.openxmlformats.org/drawingml/2006/table">
            <a:tbl>
              <a:tblPr firstRow="1" bandRow="1">
                <a:tableStyleId>{C083E6E3-FA7D-4D7B-A595-EF9225AFEA82}</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400" dirty="0"/>
                        <a:t>Area</a:t>
                      </a:r>
                    </a:p>
                  </a:txBody>
                  <a:tcPr/>
                </a:tc>
                <a:tc>
                  <a:txBody>
                    <a:bodyPr/>
                    <a:lstStyle/>
                    <a:p>
                      <a:r>
                        <a:rPr lang="en-US" sz="2400" dirty="0"/>
                        <a:t>Cases</a:t>
                      </a:r>
                    </a:p>
                  </a:txBody>
                  <a:tcPr/>
                </a:tc>
                <a:tc>
                  <a:txBody>
                    <a:bodyPr/>
                    <a:lstStyle/>
                    <a:p>
                      <a:r>
                        <a:rPr lang="en-US" sz="2400" dirty="0"/>
                        <a:t>Deaths</a:t>
                      </a:r>
                    </a:p>
                  </a:txBody>
                  <a:tcPr/>
                </a:tc>
                <a:extLst>
                  <a:ext uri="{0D108BD9-81ED-4DB2-BD59-A6C34878D82A}">
                    <a16:rowId xmlns:a16="http://schemas.microsoft.com/office/drawing/2014/main" val="2843646278"/>
                  </a:ext>
                </a:extLst>
              </a:tr>
              <a:tr h="370840">
                <a:tc>
                  <a:txBody>
                    <a:bodyPr/>
                    <a:lstStyle/>
                    <a:p>
                      <a:r>
                        <a:rPr lang="en-US" sz="2400" dirty="0"/>
                        <a:t>World</a:t>
                      </a:r>
                    </a:p>
                  </a:txBody>
                  <a:tcPr/>
                </a:tc>
                <a:tc>
                  <a:txBody>
                    <a:bodyPr/>
                    <a:lstStyle/>
                    <a:p>
                      <a:r>
                        <a:rPr lang="en-US" sz="2400" dirty="0"/>
                        <a:t>123 M</a:t>
                      </a:r>
                    </a:p>
                  </a:txBody>
                  <a:tcPr/>
                </a:tc>
                <a:tc>
                  <a:txBody>
                    <a:bodyPr/>
                    <a:lstStyle/>
                    <a:p>
                      <a:r>
                        <a:rPr lang="en-US" sz="2400" dirty="0"/>
                        <a:t>2.71 M</a:t>
                      </a:r>
                    </a:p>
                  </a:txBody>
                  <a:tcPr/>
                </a:tc>
                <a:extLst>
                  <a:ext uri="{0D108BD9-81ED-4DB2-BD59-A6C34878D82A}">
                    <a16:rowId xmlns:a16="http://schemas.microsoft.com/office/drawing/2014/main" val="2844266360"/>
                  </a:ext>
                </a:extLst>
              </a:tr>
              <a:tr h="370840">
                <a:tc>
                  <a:txBody>
                    <a:bodyPr/>
                    <a:lstStyle/>
                    <a:p>
                      <a:r>
                        <a:rPr lang="en-US" sz="2400" dirty="0"/>
                        <a:t>US</a:t>
                      </a:r>
                    </a:p>
                  </a:txBody>
                  <a:tcPr/>
                </a:tc>
                <a:tc>
                  <a:txBody>
                    <a:bodyPr/>
                    <a:lstStyle/>
                    <a:p>
                      <a:r>
                        <a:rPr lang="en-US" sz="2400" dirty="0"/>
                        <a:t>29.8 M</a:t>
                      </a:r>
                    </a:p>
                  </a:txBody>
                  <a:tcPr/>
                </a:tc>
                <a:tc>
                  <a:txBody>
                    <a:bodyPr/>
                    <a:lstStyle/>
                    <a:p>
                      <a:r>
                        <a:rPr lang="en-US" sz="24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644023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90776" y="235984"/>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3"/>
          <a:stretch>
            <a:fillRect/>
          </a:stretch>
        </p:blipFill>
        <p:spPr>
          <a:xfrm>
            <a:off x="1713754" y="1641574"/>
            <a:ext cx="6762981" cy="4738965"/>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50" y="365126"/>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5" y="1075036"/>
            <a:ext cx="8195113" cy="567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365127"/>
            <a:ext cx="7886700" cy="923330"/>
          </a:xfrm>
        </p:spPr>
        <p:txBody>
          <a:bodyPr/>
          <a:lstStyle/>
          <a:p>
            <a:pPr algn="ctr"/>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1288457"/>
            <a:ext cx="7886700" cy="3091038"/>
          </a:xfrm>
        </p:spPr>
        <p:txBody>
          <a:bodyPr>
            <a:normAutofit/>
          </a:bodyPr>
          <a:lstStyle/>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153543" y="5908098"/>
            <a:ext cx="5623870" cy="584775"/>
          </a:xfrm>
          <a:prstGeom prst="rect">
            <a:avLst/>
          </a:prstGeom>
          <a:noFill/>
        </p:spPr>
        <p:txBody>
          <a:bodyPr wrap="square" rtlCol="0">
            <a:spAutoFit/>
          </a:bodyPr>
          <a:lstStyle/>
          <a:p>
            <a:r>
              <a:rPr lang="en-US" sz="3200" b="1" dirty="0">
                <a:latin typeface="+mj-lt"/>
              </a:rPr>
              <a:t>~29.9 </a:t>
            </a:r>
            <a:r>
              <a:rPr lang="en-US" sz="3200" b="1" dirty="0" err="1">
                <a:latin typeface="+mj-lt"/>
              </a:rPr>
              <a:t>Kb</a:t>
            </a:r>
            <a:r>
              <a:rPr lang="en-US" sz="3200" b="1" dirty="0">
                <a:latin typeface="+mj-lt"/>
              </a:rPr>
              <a:t>, 1 fragment, 11 genes</a:t>
            </a:r>
          </a:p>
        </p:txBody>
      </p:sp>
      <p:pic>
        <p:nvPicPr>
          <p:cNvPr id="5" name="Picture 4" descr="A picture containing chart&#10;&#10;Description automatically generated">
            <a:extLst>
              <a:ext uri="{FF2B5EF4-FFF2-40B4-BE49-F238E27FC236}">
                <a16:creationId xmlns:a16="http://schemas.microsoft.com/office/drawing/2014/main" id="{2AA64165-4A5B-A644-9695-FB59C1BF8202}"/>
              </a:ext>
            </a:extLst>
          </p:cNvPr>
          <p:cNvPicPr>
            <a:picLocks noChangeAspect="1"/>
          </p:cNvPicPr>
          <p:nvPr/>
        </p:nvPicPr>
        <p:blipFill>
          <a:blip r:embed="rId3"/>
          <a:stretch>
            <a:fillRect/>
          </a:stretch>
        </p:blipFill>
        <p:spPr>
          <a:xfrm>
            <a:off x="57498" y="4656065"/>
            <a:ext cx="9029004" cy="1142356"/>
          </a:xfrm>
          <a:prstGeom prst="rect">
            <a:avLst/>
          </a:prstGeom>
        </p:spPr>
      </p:pic>
    </p:spTree>
    <p:extLst>
      <p:ext uri="{BB962C8B-B14F-4D97-AF65-F5344CB8AC3E}">
        <p14:creationId xmlns:p14="http://schemas.microsoft.com/office/powerpoint/2010/main" val="181438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77" y="1431061"/>
            <a:ext cx="5383776" cy="5139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0" y="287069"/>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13548" y="1431061"/>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A0AC-EF30-B045-BB30-D186F07F35DC}"/>
              </a:ext>
            </a:extLst>
          </p:cNvPr>
          <p:cNvSpPr>
            <a:spLocks noGrp="1"/>
          </p:cNvSpPr>
          <p:nvPr>
            <p:ph type="title"/>
          </p:nvPr>
        </p:nvSpPr>
        <p:spPr/>
        <p:txBody>
          <a:bodyPr/>
          <a:lstStyle/>
          <a:p>
            <a:pPr algn="ctr"/>
            <a:r>
              <a:rPr lang="en-US" dirty="0"/>
              <a:t>Genomes downloaded</a:t>
            </a:r>
          </a:p>
        </p:txBody>
      </p:sp>
      <p:sp>
        <p:nvSpPr>
          <p:cNvPr id="3" name="Content Placeholder 2">
            <a:extLst>
              <a:ext uri="{FF2B5EF4-FFF2-40B4-BE49-F238E27FC236}">
                <a16:creationId xmlns:a16="http://schemas.microsoft.com/office/drawing/2014/main" id="{A6DAFD35-AA78-5344-A608-4FDB921499BD}"/>
              </a:ext>
            </a:extLst>
          </p:cNvPr>
          <p:cNvSpPr>
            <a:spLocks noGrp="1"/>
          </p:cNvSpPr>
          <p:nvPr>
            <p:ph idx="1"/>
          </p:nvPr>
        </p:nvSpPr>
        <p:spPr>
          <a:xfrm>
            <a:off x="628650" y="2036640"/>
            <a:ext cx="8163658" cy="3191852"/>
          </a:xfrm>
        </p:spPr>
        <p:txBody>
          <a:bodyPr/>
          <a:lstStyle/>
          <a:p>
            <a:pPr marL="514350" indent="-514350">
              <a:buFont typeface="+mj-lt"/>
              <a:buAutoNum type="arabicPeriod"/>
            </a:pPr>
            <a:r>
              <a:rPr lang="en-US" dirty="0">
                <a:latin typeface="Courier" pitchFamily="2" charset="0"/>
              </a:rPr>
              <a:t>Reference_CN_Wuhan_Jan012020.fasta</a:t>
            </a:r>
          </a:p>
          <a:p>
            <a:pPr marL="514350" indent="-514350">
              <a:buFont typeface="+mj-lt"/>
              <a:buAutoNum type="arabicPeriod"/>
            </a:pPr>
            <a:r>
              <a:rPr lang="en-US" dirty="0">
                <a:latin typeface="Courier" pitchFamily="2" charset="0"/>
              </a:rPr>
              <a:t>MT192773_VN_HCM_Jan222020.fasta</a:t>
            </a:r>
          </a:p>
          <a:p>
            <a:pPr marL="514350" indent="-514350">
              <a:buFont typeface="+mj-lt"/>
              <a:buAutoNum type="arabicPeriod"/>
            </a:pPr>
            <a:r>
              <a:rPr lang="en-US" dirty="0">
                <a:latin typeface="Courier" pitchFamily="2" charset="0"/>
              </a:rPr>
              <a:t>MT422807_US_UF_Mar272020.fasta</a:t>
            </a:r>
          </a:p>
          <a:p>
            <a:pPr marL="514350" indent="-514350">
              <a:buFont typeface="+mj-lt"/>
              <a:buAutoNum type="arabicPeriod"/>
            </a:pPr>
            <a:r>
              <a:rPr lang="en-US" dirty="0">
                <a:latin typeface="Courier" pitchFamily="2" charset="0"/>
              </a:rPr>
              <a:t>MW241178_US_UT_Oct012020.fasta</a:t>
            </a:r>
          </a:p>
          <a:p>
            <a:pPr marL="514350" indent="-514350">
              <a:buFont typeface="+mj-lt"/>
              <a:buAutoNum type="arabicPeriod"/>
            </a:pPr>
            <a:r>
              <a:rPr lang="en-US" dirty="0">
                <a:latin typeface="Courier" pitchFamily="2" charset="0"/>
              </a:rPr>
              <a:t>MW776944_US_NC_Feb142021.fasta</a:t>
            </a:r>
          </a:p>
        </p:txBody>
      </p:sp>
    </p:spTree>
    <p:extLst>
      <p:ext uri="{BB962C8B-B14F-4D97-AF65-F5344CB8AC3E}">
        <p14:creationId xmlns:p14="http://schemas.microsoft.com/office/powerpoint/2010/main" val="137458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F452-D9C1-044A-B667-E3539FB34F61}"/>
              </a:ext>
            </a:extLst>
          </p:cNvPr>
          <p:cNvSpPr>
            <a:spLocks noGrp="1"/>
          </p:cNvSpPr>
          <p:nvPr>
            <p:ph type="title"/>
          </p:nvPr>
        </p:nvSpPr>
        <p:spPr>
          <a:xfrm>
            <a:off x="628649" y="365126"/>
            <a:ext cx="8367069" cy="1325563"/>
          </a:xfrm>
        </p:spPr>
        <p:txBody>
          <a:bodyPr/>
          <a:lstStyle/>
          <a:p>
            <a:r>
              <a:rPr lang="en-US" dirty="0"/>
              <a:t>MSA: multiple sequence alignment</a:t>
            </a:r>
          </a:p>
        </p:txBody>
      </p:sp>
      <p:sp>
        <p:nvSpPr>
          <p:cNvPr id="3" name="Content Placeholder 2">
            <a:extLst>
              <a:ext uri="{FF2B5EF4-FFF2-40B4-BE49-F238E27FC236}">
                <a16:creationId xmlns:a16="http://schemas.microsoft.com/office/drawing/2014/main" id="{DCBF0D94-E805-0345-A2BA-F83BA8E2A764}"/>
              </a:ext>
            </a:extLst>
          </p:cNvPr>
          <p:cNvSpPr>
            <a:spLocks noGrp="1"/>
          </p:cNvSpPr>
          <p:nvPr>
            <p:ph idx="1"/>
          </p:nvPr>
        </p:nvSpPr>
        <p:spPr/>
        <p:txBody>
          <a:bodyPr>
            <a:normAutofit/>
          </a:bodyPr>
          <a:lstStyle/>
          <a:p>
            <a:pPr marL="0" indent="0">
              <a:buNone/>
            </a:pPr>
            <a:r>
              <a:rPr lang="en-US" dirty="0">
                <a:latin typeface="+mj-lt"/>
              </a:rPr>
              <a:t>The publication of </a:t>
            </a:r>
            <a:r>
              <a:rPr lang="en-US" dirty="0" err="1">
                <a:latin typeface="+mj-lt"/>
              </a:rPr>
              <a:t>ClustalW</a:t>
            </a:r>
            <a:r>
              <a:rPr lang="en-US" dirty="0">
                <a:latin typeface="+mj-lt"/>
              </a:rPr>
              <a:t>, a MSA algorithm, is at the 10</a:t>
            </a:r>
            <a:r>
              <a:rPr lang="en-US" baseline="30000" dirty="0">
                <a:latin typeface="+mj-lt"/>
              </a:rPr>
              <a:t>th</a:t>
            </a:r>
            <a:r>
              <a:rPr lang="en-US" dirty="0">
                <a:latin typeface="+mj-lt"/>
              </a:rPr>
              <a:t> most cited scientific papers of all time.</a:t>
            </a:r>
          </a:p>
          <a:p>
            <a:pPr marL="0" indent="0">
              <a:buNone/>
            </a:pPr>
            <a:endParaRPr lang="en-US" dirty="0">
              <a:latin typeface="+mj-lt"/>
            </a:endParaRPr>
          </a:p>
          <a:p>
            <a:pPr marL="0" indent="0">
              <a:buNone/>
            </a:pPr>
            <a:r>
              <a:rPr lang="en-US" dirty="0">
                <a:latin typeface="+mj-lt"/>
              </a:rPr>
              <a:t>MSA applications:</a:t>
            </a:r>
          </a:p>
          <a:p>
            <a:pPr marL="514350" indent="-514350">
              <a:buFont typeface="+mj-lt"/>
              <a:buAutoNum type="arabicPeriod"/>
            </a:pPr>
            <a:r>
              <a:rPr lang="en-US" dirty="0">
                <a:latin typeface="+mj-lt"/>
              </a:rPr>
              <a:t>domain analysis</a:t>
            </a:r>
          </a:p>
          <a:p>
            <a:pPr marL="514350" indent="-514350">
              <a:buFont typeface="+mj-lt"/>
              <a:buAutoNum type="arabicPeriod"/>
            </a:pPr>
            <a:r>
              <a:rPr lang="en-US" dirty="0">
                <a:latin typeface="+mj-lt"/>
              </a:rPr>
              <a:t>motif finding</a:t>
            </a:r>
          </a:p>
          <a:p>
            <a:pPr marL="514350" indent="-514350">
              <a:buFont typeface="+mj-lt"/>
              <a:buAutoNum type="arabicPeriod"/>
            </a:pPr>
            <a:r>
              <a:rPr lang="en-US" dirty="0">
                <a:latin typeface="+mj-lt"/>
              </a:rPr>
              <a:t>phylogenetic reconstruction</a:t>
            </a:r>
          </a:p>
          <a:p>
            <a:pPr marL="514350" indent="-514350">
              <a:buFont typeface="+mj-lt"/>
              <a:buAutoNum type="arabicPeriod"/>
            </a:pPr>
            <a:r>
              <a:rPr lang="en-US" dirty="0">
                <a:latin typeface="+mj-lt"/>
              </a:rPr>
              <a:t>…</a:t>
            </a:r>
          </a:p>
        </p:txBody>
      </p:sp>
    </p:spTree>
    <p:extLst>
      <p:ext uri="{BB962C8B-B14F-4D97-AF65-F5344CB8AC3E}">
        <p14:creationId xmlns:p14="http://schemas.microsoft.com/office/powerpoint/2010/main" val="3995488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3672</TotalTime>
  <Words>498</Words>
  <Application>Microsoft Macintosh PowerPoint</Application>
  <PresentationFormat>On-screen Show (4:3)</PresentationFormat>
  <Paragraphs>68</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vt:lpstr>
      <vt:lpstr>Office Theme</vt:lpstr>
      <vt:lpstr>Phylogenetic tree practice</vt:lpstr>
      <vt:lpstr>Outline</vt:lpstr>
      <vt:lpstr>COVID-19</vt:lpstr>
      <vt:lpstr>Severe acute respiratory syndrome coronavirus 2 (SARS-CoV2)</vt:lpstr>
      <vt:lpstr>Infection and replication</vt:lpstr>
      <vt:lpstr>Reference genome</vt:lpstr>
      <vt:lpstr>Genetic relationship with other virus</vt:lpstr>
      <vt:lpstr>Genomes downloaded</vt:lpstr>
      <vt:lpstr>MSA: multiple sequence alignment</vt:lpstr>
      <vt:lpstr>Clustalw (/homes/liu3zhen/software/clustalw/clustalw/clustalw2)</vt:lpstr>
      <vt:lpstr>Clustalw (/homes/liu3zhen/software/clustalw/clustalw/clustalw2)</vt:lpstr>
      <vt:lpstr>Output and visualization</vt:lpstr>
      <vt:lpstr>Alignment to a reference, discovery of SNP, and tree construction with ape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32</cp:revision>
  <dcterms:created xsi:type="dcterms:W3CDTF">2021-03-20T23:01:46Z</dcterms:created>
  <dcterms:modified xsi:type="dcterms:W3CDTF">2021-03-23T17:40:42Z</dcterms:modified>
</cp:coreProperties>
</file>