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338" r:id="rId2"/>
    <p:sldId id="345" r:id="rId3"/>
    <p:sldId id="414" r:id="rId4"/>
    <p:sldId id="372" r:id="rId5"/>
    <p:sldId id="373" r:id="rId6"/>
    <p:sldId id="374" r:id="rId7"/>
    <p:sldId id="376" r:id="rId8"/>
    <p:sldId id="379" r:id="rId9"/>
    <p:sldId id="415" r:id="rId10"/>
    <p:sldId id="384" r:id="rId11"/>
    <p:sldId id="382" r:id="rId12"/>
    <p:sldId id="383" r:id="rId13"/>
    <p:sldId id="385" r:id="rId14"/>
    <p:sldId id="392" r:id="rId15"/>
    <p:sldId id="397" r:id="rId16"/>
    <p:sldId id="405" r:id="rId17"/>
    <p:sldId id="404" r:id="rId18"/>
    <p:sldId id="398" r:id="rId19"/>
    <p:sldId id="393" r:id="rId20"/>
    <p:sldId id="399" r:id="rId21"/>
    <p:sldId id="400" r:id="rId22"/>
    <p:sldId id="401" r:id="rId23"/>
    <p:sldId id="402" r:id="rId24"/>
    <p:sldId id="411" r:id="rId25"/>
    <p:sldId id="389" r:id="rId26"/>
    <p:sldId id="410" r:id="rId27"/>
    <p:sldId id="412" r:id="rId28"/>
    <p:sldId id="391" r:id="rId29"/>
    <p:sldId id="413" r:id="rId30"/>
    <p:sldId id="390" r:id="rId31"/>
    <p:sldId id="409" r:id="rId32"/>
    <p:sldId id="403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892" autoAdjust="0"/>
    <p:restoredTop sz="86441" autoAdjust="0"/>
  </p:normalViewPr>
  <p:slideViewPr>
    <p:cSldViewPr snapToGrid="0" snapToObjects="1">
      <p:cViewPr varScale="1">
        <p:scale>
          <a:sx n="92" d="100"/>
          <a:sy n="92" d="100"/>
        </p:scale>
        <p:origin x="145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2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37:45.4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14280 13534 24575,'-46'-15'0,"16"6"0,1 1 0,-6-1 0,-8-1 0,20 4 0,-30-7 0,-10-2 0,17 3 0,-1 0 0,-2 0 0,-4-1 0,3 1-487,-4 0 1,4 0 486,5 4 0,-2-1 0,2 0 0,-3-1 0,2 2 0,-10-2 0,1 0 0,9 2 0,-2-1 0,3 1 0,-2 1 0,2 1 0,-1 0 0,-9 0 0,9 3 0,-11 0 0,-5 1 0,-1 0 0,4-1 0,8 2 0,1-1 0,6 1 0,-6 0 0,3-1 0,-7 0 0,-4 1 0,0-1 0,4 2 0,5 2 0,-10 5 0,6 3 0,3-1 0,10-3 0,2 0 0,-3 1-504,-7 1 0,-5 0 1,1 1-1,4-1 504,4-1 0,4-1 0,0-1 0,-19 4 0,1 0-71,3-2 1,-2 1 70,3-1 0,-2 1 0,2-1 0,13 0 0,3-1 0,-3 1 0,-10 3 0,-3 0 0,1 2 0,7 3 0,0 1 0,1 1 0,-4 2 0,-1 1 0,1 1-561,1 0 0,0 1 0,0 0 561,1 0 0,0 0 0,0 0 0,-2 2 0,0 1 0,-3 0 0,4-3 0,-3 0 0,1 0 0,1 0 0,-6 3 0,2 1 0,0-1 0,11-7 0,0 0 0,0 1 0,2 0 0,-10 9 0,1 1 0,6-3 0,3-2 0,0 0 0,-6 3 1,-4 3 0,6-5-1,12-8 0,3-1 902,-2 1 1,1-1-903,3-4 0,-1 2 0,-8 13 0,3 2 0,-8 7 71,14-6 0,3 0-71,8 1 1893,1-4-1893,4 2 0,1 2 970,-4 12-970,5-8 0,0 0 0,1 17 0,2-16 0,2 1 0,2 14 0,0-17 0,2-3 0,6-2 0,9 28 0,-3-17 0,-1-8 0,3 1 0,8-2 0,3-1 0,-1-4 0,3 0 0,9 9 0,6 1 0,-7-8 0,4 0 0,5 1 0,-5-7 0,5 3 0,4-1 0,1 1 0,0-1 0,-2-1-693,2 1 1,-1-1-1,0-1 1,4 0-1,5 2 693,-12-7 0,4 1 0,3 1 0,2 0 0,2 0 0,0 0 0,0-1 0,-2-1 0,-2-1 0,-4-1-940,10 2 1,-3-2-1,-2-2 1,-1 0 0,2 0-1,3 1 940,-3-1 0,3 0 0,2 1 0,0 0 0,1-1 0,-1 0 0,-2 0 0,-3-1-565,5 1 0,-2 0 0,-2-1 0,0-1 0,-1 0 1,2 0 564,-1-1 0,-1-1 0,-1 0 0,3 0 0,1 0 0,5 0-191,-10-1 1,3-1 0,2 1 0,3 0 0,0-1 0,1 1 0,0-1-1,-1 0 1,-2 0 0,-2 0 190,3 0 0,-1 0 0,-2-1 0,-1 0 0,1 0 0,0 0 0,0 0 0,3 0-119,-6 0 0,2-1 0,1 1 0,1-1 1,0 1-1,0-1 0,-1 1 0,-1-1 0,-3 0 1,-1-1 118,12 2 0,-5-1 0,-2 1 0,1-2 0,2 1 0,6-2 0,-13 0 0,5-2 0,2 1 0,2-1 0,2 0 0,0 0 0,0-1 0,-2 1 0,-1 0 0,-3 0 0,-4-1 255,4 2 0,-5-1 0,-3 0 0,0 0 0,2 0 1,5 0-1,7 0-255,-17 0 0,4-1 0,4 1 0,3-1 0,2 1 0,3 0 0,1-1 0,1 1 0,1-1 0,1 1 0,-1-1 0,-1 0 0,0 1 0,-2-1 0,-2 0 0,-3 0 0,-2 0 0,-4 0 0,10-1 0,-4 1 0,-2-1 0,-2 0 0,-2 1 0,0-1 0,0-1 0,1 1 0,1 0 0,3 0-27,0 0 1,1 0-1,2-1 1,1 1-1,1 0 1,0 0-1,-1-1 1,0 0-1,-1 0 1,-3 0-1,-1 0 1,-3-1 26,13-1 0,-2 0 0,-2 0 0,-2-1 0,-2-1 0,-3 0 0,-3 0 0,12-3 0,-5-2 0,-3 0 0,2 1 106,0 0 0,-1 1 1,1 0-1,-1 0-106,0 1 0,-1 0 0,0 1 0,0-1 0,-1 1 0,-1 0 0,0 1 0,0-1 741,-3 0 1,0 2-1,0-3 1,5-2-742,-2-2 0,4-4 0,3-1 0,0-1 0,-2 0 0,-5 2 0,3 0 0,-4 1 0,-1-1 0,5-3-154,-10 3 1,4-3-1,3-2 1,-1 0-1,-1 1 1,-5 0-1,-5 2 154,6-6 0,-7 2 0,0 0 0,4-4 0,0-1 0,-6 0 2054,-4-1 0,-6 0-2054,-2 2 0,-3-3 0,3-23 0,-4-4 0,-9 16 0,-4-2 747,-2 0 1,-2-3-1,-3 3-747,-6-2 0,-4 2 0,0-1 0,-2 1 136,-2 2 1,-2 1-137,0 2 0,-4 0 0,-5-2 0,-8-4 0,-1 7 0,-7-5 0,-4-3 0,0 2 0,5 4 0,-1-3 0,4 4 0,-5-3 0,3 3 0,-5-4 0,-1 0 0,1 1 0,6 6 0,2 0 0,5 3 0,-1 4 1163,-5-5 1,-3 2-1164,4 3 0,-2 0 0,-6-1 0,-1 4 0,-4 0 0,-5 0 0,0 0 0,-1 2 0,-1-1 0,-1 2 0,-1 0 0,0 0 0,0 0 0,1-1 0,0-1 0,0 1 0,0 0 0,-1 2 0,0 1 0,-2 1 0,1 2 0,0 0 0,3 2-923,-3 0 0,2 1 0,1 2 1,-2-2 922,9 2 0,-1-1 0,-1 1 0,0-1 0,-1 1 0,-6-1 0,-1-1 0,-1 1 0,0 0 0,0 0 0,1 1 0,0 0 0,0 0 0,0 0 0,1 1-430,3 1 0,0 1 0,1-1 0,0 2 0,1-1 430,-10 0 0,1-1 0,2 2 0,1 0-203,9 2 1,0 1-1,2 0 1,4 1 202,-14 1 0,3 1 45,-3 0 1,0-1-46,3 0 0,2-1 1572,8 0 1,0 1-1573,-10-1 0,0 1 0,11 0 0,2 2 0,-3 2 0,0 0 0,-4 2 0,3 1 0,-8 2 1687,17-3 1,1 0-1688,-16-1 1723,0 2-1723,8 2 0,-1 0 0,-6 1 581,13-1 0,3-2-581,5-4 0,3 2 0,-11 8 0,-3 3 0,-17 4 0,14-1 0,0-1 0,-11 1 0,10-4 0,13-2 0,1-2 0,-8 3 0,-4 3 0,34-16 0,3 1 0,7-3 0,-2 2 0</inkml:trace>
  <inkml:trace contextRef="#ctx0" brushRef="#br0" timeOffset="3799">21362 13181 24575,'56'-5'0,"0"-1"0,1 1 0,-1-1 0,1 1 0,-1 0 0,1-1 0,-1 1 0,0-1 0,1 1 0,-1-1 0,1-1 0,-3 0 0,-2-1 0,-1 1 0,0-1 0,1 1 0,0 0 0,2 1-297,0 1 0,4 0 0,0 1 0,2 0 0,-1 0 0,-2 0 0,-3 0 0,-5 0 0,-4 0 297,11-3 0,-5-1 0,-7 1 0,-9 1 212,9-2 1,-23 5-1,-21 2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33:23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9507 4042 24575,'11'3'0,"9"16"0,4 4 0,8-4 0,3 0 0,8 12 0,5 2 0,-3-12 0,5-1 0,3-1 0,-8-3 0,4-1 0,-1 0 0,-2 0 0,6 1 0,-2 0 0,4-3 0,0 0 0,4-1 0,1-3 0,-3-6 0,-7-6 0,-1-6 0,-1-1 0,-1 0-923,11 1 0,-2 1 0,0-4 923,-10-2 0,2-1 0,-2-2 0,-6 0 0,2-4 0,-6 0 250,-1-2 1,-2-1-251,-5 2 0,-3-2 0,-2 0 0,-3-1 0,13-24 0,-17 18 0,-2-1 0,4-15 2095,-1-7-2095,-13 14 173,-5-2-173,-3 8 0,-2-2 0,1 2 0,-2 1 0,-12-9 0,-5 2 0,-2 6 0,-7 2 0,-2 8 0,-5 3 0,0 1 0,4 2 0,0 2 0,-2 1-169,-8-3 0,-3 1 0,-2 1 169,8 4 0,-2 0 0,0 1 0,2 1-620,-4-1 0,2 1 0,-1 0 620,-10-2 0,-2 1 0,5 2 0,-2 0 0,4 3 0,6 0 0,-1 2 0,5 4 0,-2 1 0,4 1 0,1 0 0,2 1 0,-11 5 0,3 3 0,7 3 0,-7 16 460,13-5-460,8-1 0,7 10 0,17 15 0,11 11 0,0-5 0,-4-5 0,4 0 476,0-8 1,5 5 0,1-1 0,3-5-477,4-2 0,3-5 0,-2-6 0,10 15 0,-7-4 0,-8-14 0,-19-25 0</inkml:trace>
  <inkml:trace contextRef="#ctx0" brushRef="#br0" timeOffset="2581">12391 4251 24575,'29'-1'0,"10"-1"-1405,-3 1 1,15 0 0,10 1-1,5 0 1,1-1 0,-3 0-1,-9 0 1107,-3-1 0,-5 0 0,-1 0 0,2 0 0,7-1 298,-4 2 0,5-1 0,4 1 0,2 0 0,2 0 0,-1-1 0,0 1 0,-3-1 0,-3 0 48,2 0 0,-3-1 0,-1 0 0,-1-1 0,0 1 0,-1 1 0,2 0-48,-1 0 0,0 1 0,0 0 0,0 1 0,0 0 0,1-1 0,1 1 0,-1-1 0,1 1 0,1-1 0,0 1 0,-1-1 0,0 1 0,-1 0 0,-3 0 0,3 1 0,-1 0 0,-1 1 0,-2-1 0,0 1 0,-2-1 402,3 0 0,-2 1 1,-1-1-1,2 0 0,3-1-402,-4 0 0,3 0 0,2-1 0,1 0 0,0 0 0,-1 0 0,-2 0 0,3 1 0,-1 0 0,-1 0 0,1 0 0,0 0 0,1-1-319,-3 0 0,3 0 0,0 0 0,0 0 1,-1 0-1,-2 0 0,-4 1 319,16 0 0,-2 0 0,-6 0 0,-10 0 918,-6-1 1,-8 0 0,3 1 0,-15 0 0</inkml:trace>
  <inkml:trace contextRef="#ctx0" brushRef="#br0" timeOffset="10115">5019 4871 24575,'15'6'0,"2"1"0,9 5 0,24 1 0,-5 1 0,-13-8 0,1-2 0,4-1 0,-1-2 0,-5 2 0,0-1 0,13 0 0,0 0-459,-4 0 1,1 0 458,7 0 0,8-2 0,-12 0 0,8 0 0,3-1 0,-1 0 0,-6 1 0,6-1 0,-5 1 0,4 0-425,-5-1 0,5 0 1,1 0-1,-3 0 1,-7 0 424,11 1 0,-5 0 0,-1 0 0,2-1-344,5 1 0,5-1 0,2-1 344,-9 1 0,3-1 0,0 0 0,0 0 0,2 1 0,-1 1 0,2 0 0,2 0-666,-9 0 1,3 0 0,2 1-1,-1 0 1,-1-1 0,-5 2 665,7-1 0,-5 2 0,0-1 0,2 1 0,1-1 0,3 1 0,0 0 0,0-1 0,-4 0-477,-3 0 0,-2 0 1,0-1-1,1 1 477,-5-1 0,1 0 0,1 0 0,2 1 0,4-1 0,0 1 0,4 1 0,2-1 0,2 1 0,1 0 0,-1-1 0,-2 1 0,-3-1 0,-1 0 0,-1 0 0,1 0 0,0 0 0,1 0 0,1 0-281,-2 0 0,2 0 0,0 1 0,1-1 0,0 0 0,-1 0 0,-2 0 0,-2 0 281,5-1 0,-5 0 0,-1 0 0,1-1 0,5 1 0,6-1 0,-16 0 0,5 0 0,4 0 0,2 0 0,4-1 0,0 1 0,2 0 0,0-1 0,-1 1 0,-2 0 0,-2-1 0,-3 1 0,-4 0 0,-4-1-399,16 1 1,-8 0 0,-4 0 0,-1-1 0,5 1 0,7 0 398,-17 0 0,6 0 0,4-1 0,3 1 0,2 0 0,2 0 0,0 0 0,-1 0 0,-1 0 0,-3 0 0,-4 0 0,-5 0 0,-5 0 0,-7 0 482,22 1 0,-13 0 0,5 0-482,-4-1 0,5 1 0,1-1 0,-1 0 0,-3 0 0,-4 1 0,-2-1 0,-1 0 0,2 0 214,9 1 0,4-1 0,-2 0 0,-7 1-214,9 0 0,-6 1 0,-1-1 0,1 0 1393,1 0 1,0-1-1394,1 1 0,0 0 0,0-1 0,7 0 0,-16 0 0,6 0 0,3 0 0,-2 0 0,-6 1 0,-2-1 0,-5 0 0,5 0 0,11 0 0,7 0 0,-1 1 0,-7-1 0,5 0 0,-2 0 0,-9 0 0,2 0 0,1 0 0,0-1 0,-1 0 0,2 0 1319,2 1 1,0-1-1,-2 0-1319,-11 1 0,-3-1 0,1 0 0,4 0 0,0 1 0,3-1 0,2 1 0,4-1 0,1 1 0,-2-1 0,3 0 0,-1 0 0,10-1 0,-16 1 0,8-1 0,6-1 0,3 1 0,2-1 0,0 0 0,-3 0 0,-5 1 0,-7 0-749,12 0 1,-8 0 0,-1 0-1,8-1 749,-11 1 0,7 0 0,4-1 0,1 0 0,0 0 0,-3 1 0,-7-1 0,-8 2 0,8-1 0,-9 1 0,0 1 390,-1-1 0,-1 1 1,2-1-391,10 0 0,3-1 0,-4 0 0,6 1 0,-1 0-19,-9 0 1,1 0-1,-3-1 19,0 2 0,-2-1 0,3 2 0,0-1 361,-2 1 1,0-1-362,2 0 0,-1 1 0,0-2 0,0 1 0,2-1 0,-1 0 0,-4 0 0,-1 0 0,3 0 0,3 0 0,4 0 0,4 1 0,-4-1 0,1 1 0,-1 0 1125,2-1 0,3 1 1,-7-1-1126,-10 1 0,-2 0 71,13 0 1,1 0-72,2 1 0,-1-1 0,-10 1 0,-1 0 593,5 1 0,-4 0-593,-3 1 0,3-1 0,12 0 0,-8-1 0,-14 1 0,-1-1 0,17 0 0,8-1 0,-11 1 0,0 0 756,11-1-756,-22-1 1256,-9 0-1256,-5-1 0,-5 1 0,-8-1 0,-12 5 0,-9-1 0</inkml:trace>
  <inkml:trace contextRef="#ctx0" brushRef="#br0" timeOffset="19002">6125 5872 24575,'51'10'0,"-8"-5"0,7-1 0,-8-1 0,4-2 0,2 1 0,-3 0 0,7-1 0,-2 1 0,5-1-473,-6 0 0,5 0 0,2-1 1,0 1-1,-5-1 473,0 0 0,-2-1 0,-2 1 0,1-1-442,-1 1 0,0 0 0,0 0 0,-1 0 442,9 0 0,-2-1 0,0 1 315,-3 0 1,-1 1 0,4-1-316,-2 0 0,5 0 0,3-1 0,-1 1 0,-3 0 0,3-1 0,-3 1 0,1-1 0,3 1-662,-6-1 1,3 0-1,1 1 1,1-1 0,-3 0-1,-3 0 662,4-1 0,-4 0 0,0-1 0,5 1 0,-6 1 0,3-1 0,3 0 0,1 0 0,1 0 0,-2 1 0,-4-1 0,9-1 0,-3 1 0,-1 0 0,1-1 0,3 1-388,-8 0 1,3 1-1,2-1 1,0 1 0,-2-1-1,-1 1 1,-5-1 387,1 0 0,-4 0 0,-2 0 0,1 1 0,3 0 0,5 1 0,3 0 0,2 1 0,0 0 0,0 0 0,-2 0 0,-5 0 0,-1-1 0,0 0 0,-1 1 0,1-1 0,1 1 0,2 0 0,2 0 0,0 1 0,0-1 0,-2 1 0,-2-1 0,-2 0 0,-3-1 0,0 1 0,0-1 0,4 0 0,-3 1 0,3-1 0,3 0 0,-1-1 0,0 1 0,-2 0 0,-5 0 0,10 0 0,-6 0 0,1 0 0,5 0 0,-9 0 0,4 0 0,3 1 0,1-1 0,-1 0 0,-1 0 0,-4-1 117,5 1 1,-3-2-1,-2 1 1,2 0 0,2 0-118,0 0 0,3 0 0,1 1 0,1 0 0,-2-1 0,-1 0 0,5 0 0,-2 0 0,0 0 0,-1 0 0,2 1-354,-7-1 0,3 1 0,-1 0 0,0 0 0,-3 1 0,-5-1 354,14 1 0,-6 1 0,1-1 0,-11 0 0,1-1 0,0 1 0,0-1 591,-1 0 1,-1 1-1,3-1 1,7 0-592,-5 1 0,6-1 0,5 1 0,2 0 0,1-1 0,-2 1 0,-3-1 0,-5 1 1,3-1 0,-6 1 0,-1-1 1,1 1-1,5-1-1,-4 1 0,6-1 0,2 1 0,2 0 0,-1-1 0,-3 1 0,-4-1 0,-7 1 0,16 0 0,-9 0 0,0 0 177,-3 0 1,0 0 0,10 0-178,-17-1 0,7 0 0,5 0 0,3-1 0,2 1 0,0 0 0,-1 0 0,-3 0 0,-5 0 0,6 0 0,-5 1 0,-1-1 0,0 1 0,1 0 0,5-1-118,-4 0 0,4 0 1,2-1-1,2 1 0,0-1 1,-1 1-1,-2-1 1,-4 1-1,-6 0 118,18 1 0,-7 1 0,-4-1 0,-2 1 0,1-2 0,-4 1 0,1 0-335,1 0 1,-1 1 0,1-1 334,1 0 0,1-1 0,3 0 441,-11 0 0,3 0 1,1 0-1,1-1 0,0 1-441,0-1 0,1 1 0,0-1 0,-1 0 0,0 1 0,9 0 0,0-1 0,-1 1 0,-4 1 33,3-1 1,-3 1-1,-7 6-33,-6 8 0,-8 6 2162,-10 1 1,-3 1-2163,5 2 0,-2 0 2210,11 14-2210,-19-21 1718,-6-5-1718,-1-1 0,-3-5 0,1 2 0,-6-8 0,0 0 0,-24-1 0,4 1 0,-38 0 0,-6 0 0,14-1 0,-12 7 0,21-1 0,72-3 0,16 4 0,-11-11 0,3-2 0,-3 2 0,1 1 0,0-2 0,4 0 0,-1 0 0,14 0 0,1 0-602,-6 0 1,4 0 0,-3 0 601,-8-1 0,-1 1 0,0 0 0,1 1 0,1 0 0,2 1 0,10 1 0,2 0 0,2 1-1012,-9 0 0,0 0 0,2 1 1,2-1 1011,-4 0 0,2 0 0,1 0 0,0 0 0,2 0 0,-6 0 0,1 0 0,0 0 0,1 0 0,3 0 0,1-1 0,-2 0 0,3 1 0,3-1 0,0 0 0,0-1 0,1 1 0,-2 0 0,-3-1-668,1 1 0,-2-1 0,-1 1 1,0-1-1,0 0 0,0 1 0,2-1 668,-3 1 0,0-1 0,2 1 0,-1 0 0,1 0 0,0 0 0,-1-1 0,0 2 0,6-2 0,1 1 0,0 0 0,0 1 0,-2-1 0,-3 1 0,-3 0-492,10 0 0,-6 1 0,0 0 0,4 0 492,-9 0 0,3 0 0,2 1 0,-1-1 0,-2 0 0,-5 1 86,1 0 0,-4 0 0,-2 0 1,3-1-87,6-1 0,2 0 0,0-1 0,-1 0 0,-4 1 0,0 0 0,0 0 0,1-1 275,1 0 1,1-1 0,-1 0 0,-3 0-276,-1 0 0,-4 1 0,2-1 0,6-2 0,1 1 0,-3 0 2215,6-1 0,-2 1-2215,-10 0 0,1-1 0,-6 2 0,14-2 3416,-10 1-3416,-37 1 887,-6 0-887,0 1 2313,0-1-2313,0 1 0,0 0 0,0-1 0,-5-3 0,-12-7 0,-17-8 0,12 8 0,-2 0 0</inkml:trace>
  <inkml:trace contextRef="#ctx0" brushRef="#br0" timeOffset="22814">11413 5794 24575,'58'-2'0,"0"1"0,-1-1 0,1 1 0,-10 0 0,-1 0 0,6-1 0,9 1 0,-3-1 0,-16 1 0,-10-1 0,-19 2 0,-4-1 0</inkml:trace>
  <inkml:trace contextRef="#ctx0" brushRef="#br0" timeOffset="23855">20552 5818 24575,'10'4'0,"3"-1"0,25-1 0,18-1 0,-8 0 0,-16 0 0,-1 0 0,20 0 0,7 0 0,-13-1 0,-11 0 0,-18 1 0,-6-1 0,-10 0 0</inkml:trace>
  <inkml:trace contextRef="#ctx0" brushRef="#br0" timeOffset="27941">20699 7228 24575,'20'1'0,"18"15"0,12 10 0,-6 0 0,-14-7 0,1 3 0,9 4 0,7 5 0,1 5 0,-5 3 0,-6 6 0,-4 5 0,-3 2 0,-2-1 0,-5-8 0,-3-2 0,-1 2 0,1 2-667,-1-1 0,2 2 0,-1 2 1,-4-2-1,-5-2 667,-8 6 0,-7-3 0,-2 6 0,0-5 0,-3 6 0,0 3 0,-1 2 0,0-2 0,2-3 0,2-1 0,1-3 0,0 0 0,0 1 0,0 3 0,-1-1 0,-1 3 0,-1 4 0,1-1 0,1-1 0,1-3 0,1-6 0,2 5 0,2-5 0,2-3 0,1-1 0,3 9 0,1-3 0,5-5-228,10 7 0,7-6 228,-5-15 0,4-1 0,1-2 0,15 10 0,2-4 0,5-5 0,-1-7-168,-8-7 1,0-5 167,-3-2 0,-2-5 0,18-5 0,-21-5 2332,-19-3-2332,-29-7 1383,-2 19-1383,-13 8 0,-5 7 0,8 3 0,-1 5-304,-12 10 0,0 2 304,4 2 0,3 2 0,5 1 0,2 3-612,8-8 1,1 1-1,2 2 612,1 3 0,2 1 0,0 1 0,0 6 0,0 0 0,0 3 0,3-13 0,-1 1 0,0 2 0,1 6 0,0 0 0,0 6 0,0 5 0,1 1 0,-1 0 0,1-2 0,0-4-587,-1 1 1,1-4-1,0-2 1,1 4 0,0 6 586,2-11 0,1 4 0,-1 5 0,1 2 0,0 1 0,0 1 0,0-2 0,1-2 0,1-4 0,0-4-814,1 12 1,0-5 0,1-3 0,1 0 0,0 4 813,0-7 0,1 3 0,0 2 0,0-1 0,1 0 0,-1-2 0,1-3 0,1 2 0,-1-2 0,1-3 0,0 0 0,-1 0-37,0 5 1,0-3 0,-1 3 0,1 6 36,-2-12 0,1 5 0,0 3 0,0 2 0,-1 1 0,1-2 0,0-2 0,-1-5-386,1 5 0,0-4 1,-1-2-1,1 2 1,0 4 385,-1-6 0,1 5 0,0 2 0,0 2 0,0-1 0,0-2 0,-1-3 0,0-6 0,1 11 0,-1-7 0,0-2 0,-1 0 538,0 11 1,-1-2-1,-3 4-538,-2-11 0,-1 5 0,-2 1 0,0-2 0,1-3 0,-1 7 0,-1-5 0,0 4 972,0 0 1,-1 4 0,0 0-1,-3-5-972,-6 4 0,-2-4 0,1-6 0,0-2 0,-1-2 179,0-3 0,-3 1 0,2-7-179,-11 11 5151,6 0-5151,1 3 178,0-8-178,-2 1 0,7-15 0,4-2 553,9-7-553,3 1 0,2-3 0,-1-1 0,-5 20 0,3-4 0,-5 9 0,4-15 0,-3-10 0,-4-1 0,-4 2 0,-1 2 0,-12 19 0,3-3 0,7-9 0,-2 2 0,-1-4 0,-1-1 0,-6 3 0,-2 1 0,-1 2 0,-2 3 0,1-1 0,-7 6 0,0 2-560,6-4 1,-2 1 0,2 0 559,-2 6 0,1-1 0,-3 0 0,-1 0-502,2-3 0,-1-1 502,1-2 0,1-2 0,3-4 0,2-2 0,3-3 0,1-2 0,-14 18 0,5-7 0,12-7 397,-1 0 0,15-15 0,0-1 1</inkml:trace>
  <inkml:trace contextRef="#ctx0" brushRef="#br0" timeOffset="45149">11173 14809 24575,'53'0'0,"1"-1"0,0 0 0,-1 1 0,1-1 0,0 0 0,-1 1 0,0-1 0,-6-1 0,-1 1 0,7 1 0,-3 0 0,6 2 0,4-1 0,1 1 0,-4 0 0,-4 0 0,-10 0 0,18 1 0,-12 0 0,-13-2 0,-6 0 0,1 0 0,-22-1 0,-8 0 0,-2 0 0</inkml:trace>
  <inkml:trace contextRef="#ctx0" brushRef="#br0" timeOffset="48649">14296 14722 24575,'2'-33'0,"-1"-1"0,-2-10 0,0 0 0,-2 5 0,0-5 0,-5 4 0,-12 17 0,-11-1 0,-1 6 0,-22 3 0,9 11 0,-2 5 0,10 6 0,0 3 0,-8-2 0,6 4 0,11 24 0,26 0 0,23-5 0,7 1 0,21-7 0,5-13 0,2-3 0,1 1 0,-6-2 0,-5-8 0,-23-23 0,-12 7 0,-3-12 0,-8 15 0,0 4 0,0 10 0,-9 22 0,-3 12 0,-1 6 0,5-13 0,-1 2 0,-4 16 0,2-2 0,5-6 0,-1 7 0,3-7 0,-1-7 0,3-10 0,2-15 0,10-18 0,8-13 0,-4 6 0,1-2 0</inkml:trace>
  <inkml:trace contextRef="#ctx0" brushRef="#br0" timeOffset="49792">14526 14408 24575,'-14'42'0,"7"-2"0,18-12 0,5 2 0,8 6 0,10 8 0,-11-20 0,3 1 0,14 11 0,1 0 0,-11-12 0,-2-1 0,4 5 0,-5-4 0,-11-6 0,-30-2 0,-6-11 0,-22 4 0,0-7 0,-11-1 0,-2-2 0,0-3 0,5-5 0,23 2 0,9-7 0,35-14 0,-2 5 0,16-14 0,-7 15 0,2 1 0,-2 4 0,2 0 0,10-11 0,-4 5 0,-1 0 0,-4-1 0,5-13 0,-20 18 0,0-6 0,-8 9 0,-3 2 0,-26-9 0,-12 6 0,-6-3 0,-3 12 0,-1 8 0,14 3 0,-10 0 0,26 1 0,7 0 0,5-3 0,3 0 0,2 0 0</inkml:trace>
  <inkml:trace contextRef="#ctx0" brushRef="#br0" timeOffset="51674">15238 14327 24575,'5'33'0,"6"-29"0,1-30 0,-3-11 0,-11 9 0,-1 16 0,11 6 0,33 7 0,-10 2 0,13 2 0,-31 0 0,-11 1 0,-2 3 0,1 6 0,-1 3 0,-1 6 0,-1 2 0,-2 7 0,-5 5 0,-13 4 0,-5 0 0,4 5 0,-2-2-337,-1-14 0,-5-2 0,1-3 337,-7 1 0,-1-3 0,-4 3 0,0-1-77,3-3 1,3-2 76,4-2 0,4-3 0,-8 5 0,28-14 0,28-8 0,-6-3 0,12-1 0</inkml:trace>
  <inkml:trace contextRef="#ctx0" brushRef="#br0" timeOffset="52303">14987 14895 24575,'9'36'0,"-1"-10"0,8 3 0,-4-15 0,5 1 0,8-3 0,-4-5 0,5-2 0,-11-11 0,-2-7 0,-3-9 0,-1-8 0,-1-2 0,1-7 0,-5 16 0,0-1 0,-13 21 0,-29 4 0,-1 3 0,9-1 0,-1 1 0,-14 3 0,-5 5 0,20-4 0,1 1 0,23-7 0,4 0 0,2-2 0</inkml:trace>
  <inkml:trace contextRef="#ctx0" brushRef="#br0" timeOffset="54204">14596 15248 24575,'38'0'0,"-7"1"0,10 1 0,-1 1 0,9 1 0,6 1 0,2 0 0,-1 0 0,-5 0 0,7 1 0,-4-1 0,1 1 0,5 1-1284,-6-2 1,5 1 0,4 0 0,0 0 0,-1 0-1,-5 0 1,-7-1 1283,16 4 0,-9 0 0,-4-2 0,9 1 0,-9-2 610,3 3 0,-35-9 0,-16 0 0</inkml:trace>
  <inkml:trace contextRef="#ctx0" brushRef="#br0" timeOffset="58883">8318 15554 24575,'16'0'0,"7"0"0,8 0 0,12 1 0,12-1 0,-8 0 0,-15 0 0,-1 0 0,14 1 0,6-1 0,-18 0 0,-26 0 0,-9 1 0,-1 0 0</inkml:trace>
  <inkml:trace contextRef="#ctx0" brushRef="#br0" timeOffset="62001">10329 15280 24575,'-4'19'0,"1"18"0,1 2 0,0-2 0,1 3 0,0-2 0,0-14 0,1-11 0,-1-12 0,0-14 0,1-9 0,-1-2 0,0-6 0,-1-3 0,2-7 0,-2 8 0,0 1 0,-1-13 0,0 17 0,-3-3 0,3 14 0,-2 5 0,1-6 0,0-6 0,3 0 0,0 2 0,1 8 0,-2-2 0,2 7 0,-4 7 0,-6 49 0,4 1 0,0 4 0,0-15 0,1 0 0,0 13 0,3-9 0,2-27 0,-1-2 0,2-8 0,9-12 0,-3-4 0,7-8 0,-6 8 0,1 0 0,1 3 0,1-1 0,2-1 0,-1 2 0,7-1 0,-7 4 0,5 2 0,0 5 0,-4 2 0,5 2 0,2 11 0,-8-3 0,7 10 0,-12-6 0,0 1 0,-3-2 0,-2 0 0,-2-4 0,-3 0 0,-10 6 0,-5-4 0,-34 8 0,14-12 0,-20 4 0,24-8 0,7-1 0,19-9 0,10-1 0,21-6 0,16 6 0,1 4 0,10 0 0,-23 1 0,-1-8 0,-14 0 0,2-10 0,-3 0 0,0-3 0,-1 0 0,-3 1 0,0 2 0,1-13 0,-1 11 0,0-3 0,6 49 0,-8 3 0,0-1 0,-1 3 0,-2 16 0,-5 10 0,-2 3 0,3-26 0,0 0 0,-3 24 0,0-5 0,2-21 0,2-16 0,3-16 0,3-17 0,2-5 0,-1-30 0,-3 12 0,-2 6 0,0 0 0,1-9 0,-1 9 0,1 18 0</inkml:trace>
  <inkml:trace contextRef="#ctx0" brushRef="#br0" timeOffset="62843">10591 15272 24575,'20'-3'0,"-4"2"0,5-1 0,-5 2 0,3 1 0,11 4 0,-3 3 0,1 2 0,-11-1 0,-9-2 0,-3-3 0,-2 1 0,2 0 0,0 4 0,1 4 0,-1 4 0,-3 15 0,-2-8 0,-5 7 0,-3-11 0,-7 0 0,-21 5 0,4-7 0,-22 2 0,19-11 0,-2-2 0,16-3 0,9 0 0,6-5 0,5 1 0,1-1 0</inkml:trace>
  <inkml:trace contextRef="#ctx0" brushRef="#br0" timeOffset="70743">7894 8210 24575,'42'-3'0,"1"0"0,7 1 0,5 0 0,-2 1 0,-12 0 0,-2 0 0,3 1-808,15-1 1,3 1-1,-7 1 808,-11-1 0,1 1 193,4 0 1,9 1 0,4 0-1,-2 0-193,1 0 0,1 1 0,0-1 0,1 0 0,-9 0 0,1 0 0,0-1 0,0 0 0,-2 1-376,6-1 0,0 0 1,-4 0-1,-4 0 376,7-2 0,-5 0-210,7 0 1,-4-1 209,-19 1 0,-3 0 1099,28 1-1099,-46-1 0,-7 0 0,-5 1 0</inkml:trace>
  <inkml:trace contextRef="#ctx0" brushRef="#br0" timeOffset="74120">18259 5850 24575,'50'1'0,"0"1"0,0-1 0,1 1 0,-2-1 0,1 0 0,2 0 0,1 0 0,2-1 0,0-1 0,2-1 0,2 0 0,0 0 0,-3 1 0,-3-1-1224,4 1 0,-3 0 1,-2 1-1,3-2 1224,-2-1 0,6 0 0,-2-1 0,-8 0 0,-13 2 0,-6 0 1486,-11 0-1486,-4 2 0,-3 0 0,-4 0 0</inkml:trace>
  <inkml:trace contextRef="#ctx0" brushRef="#br0" timeOffset="75585">7904 8411 24575,'16'-8'0,"25"-3"0,-13 5 0,7 1 0,12 1 0,12 2 0,3 0 0,-4 1 0,1-1 0,-3 0 0,8 1-441,-15 0 0,5 1 0,4 0 1,2 1-1,0-1 0,-3 1 0,-4-1 441,3 1 0,-3 1 0,-2-1 0,0 0 0,0 0 0,2 0 0,2 0 0,-2 0 0,-1 0 0,-4 0 0,11 1 0,-3 0 0,-10 0 0,14-1 725,-30-1-725,-21 0 0,-8 0 0,-4 0 0</inkml:trace>
  <inkml:trace contextRef="#ctx0" brushRef="#br0" timeOffset="84747">860 13092 24575,'40'0'0,"0"-1"0,1 2 0,3 1 0,-7 1 0,3 0 0,4 1 0,10 1 0,5 1 0,2 1 0,-4-1 0,-11-2 0,-3 0 0,1 1 0,4-1-391,6 2 0,6 0 0,1 1 1,-1-1-1,-3-1 391,-1-3 0,-2 0 0,-2-1 0,1 1 0,-3 0 0,-1 1 0,1 0 0,2-2 0,8 0 0,3-2 0,-2 1 0,-6-1 0,-11 1 0,-4 0 0,1 0 0,3 0 0,0 0 0,6 0 0,-3 0 0,6 0 0,3 0 0,-3 1 0,-3-1 0,4 0 0,-3 1 0,5-1 0,-5 1 0,6-1 0,2 0 0,-1 0 0,-3 0 0,-2 1 0,-3-1 0,0 1 0,1-1 0,1-1 0,1 0 0,1 0 0,-1 0 0,4 0 0,1-1 0,0 0 0,-1 0-507,-2 0 0,0 0 1,-1-1-1,-3 1 507,1-1 0,-2-1 0,1 2 0,-4 0 0,2 1 0,-1 0 0,-2 0 0,2 1 0,-2 1 0,0-1-64,9 1 0,2-1 0,-1 1 64,-3 3 0,0 1 0,-3-1 0,6 0 0,-1 0-304,-9 1 0,2 0 1,-4-1 303,1 0 0,-1-1 0,2-1 0,5-1 0,-2 0 0,-7 0 0,-1-1 0,2 0 0,12 0 0,3 0 0,-1 0 0,-6-2 0,0 0 0,2 0 0,-8 0 0,3 1 0,-2 0 0,-1-1 0,0 0 0,-2 0 0,0 0 0,5 0 0,0 0 0,-6 0 601,-11 0 0,-2 1-601,30-3 0,-14 4 0,6 1 0,-4 0 0,-8 1 0,0-1 610,7 2 0,5 1 1,-6-1-611,-9 0 0,-4 0 0,2 0 0,4 0 0,4-1 0,6 1 0,-4-1 0,5-1 0,2 1 0,-8 0 0,4 1 0,1-1 0,-5 0 0,9 0 0,-2 0-272,-5-1 0,1 1 1,-3-1 271,5 0 0,-2-1 0,0 1 0,3-2 0,-2 0 0,3-2 0,-4 1 0,-4 1 0,-1 0 0,16-3 0,-5-1 1042,-10 1-1042,0-3 0,5-3 0,3-1 690,-5 0-690,-6 5 0,0 0 0,9-3 567,-9 4 0,0 0-567,6-3 0,7 4 0,-1-2 0,1 4 0,-20 1 0,1 0 0,4 0 0,1 1 0,-1-1 0,0 1 0,1 0 0,-2-1 0,17-2 0,-5-1 0,8-4 0,-1 3 0,-4-2 0,-11 1 0,-11-5 0,-7-12 0,14-12 0,-3-11 0,-1 5 0,-6 2 0,-14 9 0,-2 1 0,5-10 0,-5 9 0,0 1 0,-1 0 0,-3 6 0,-5 3 0,0 1 0,-3-8 0,-1 8 0,-4-7 0,-9 4 0,-12 0 0,4 4 0,-4 3 0,14 10 0,-4-3 0,-5 2 0,-3-1 0,-4 0 0,1 1 0,-2 0 0,-15-4 0,-12-3 0,25 5 0,3 1 0,-7 0 0,-2-1 0,1 1 0,8 2 0,0 1 0,-4 2 0,-2-1 0,-11-1 0,9 2 0,1 0 0,-3-1 0,4 1 0,3 2 0,-2-1 0,-13 1 0,9 0 0,-1 0 0,-13 0 0,-4 0 0,-1 0 0,1 1 0,-5 0 0,7-1 0,0 0 0,9 0 0,-2 0 0,2-1 0,-9 0 0,0-2 0,6 2 0,-3 0 0,5 0 0,-2 0 0,1 0 0,4 1 0,-3-1 0,0 1 0,2 0 0,0 1 0,0-1 0,1 0 0,0 0 0,-2 0-520,-5 0 1,-1 0-1,1 0 520,6 1 0,2-1 0,-2 0 0,-13 1 0,-3-1 0,5 1 0,4-1 0,0 1 0,-4 0 0,-5-1 0,8 0 0,12 0 0,2-1-327,-1-1 1,-3 0-1,3-1 327,-4 1 0,1-1-146,-13-2 1,2 0 145,23 2 0,0 0 0,-8 0 0,-3 0 0,2-1 0,-1 0 0,0 0-264,-3 1 0,-2-1 1,2 1 263,2 0 0,2 1 0,-1-1 0,-2 1 463,1 1 0,-3 0 0,2 0-463,-8 0 0,0 0 0,-9 0 0,3 0 0,15 1 0,3 0 0,8 0 0,0 0 498,1 0 0,-3-1-498,-9 1 0,-5 0 0,3 0 0,4-1 0,-1 0-52,-3 0 0,-3 1 0,5-1 52,11 0 0,0 0 0,-15 0 0,-6 0 0,1 1 0,9-1 0,2 1 0,-2-1 0,-11 1 0,-4 0 0,5-1 0,-4 1 0,5 0 0,19 0 0,-2-1 298,-16 1 1,-8 0 0,5-1-299,6 0 0,1-1 0,-3 1 0,-4 0 0,7 1 0,-10-2 0,17 1 0,-9 1 0,0-1 496,-4-1-496,13 1 0,0 0 0,8 1 0,-1-1 0,-20 1 0,-1 0 0,19 0 0,1 1 0,-11 1 0,0 0 0,10-1 0,0 0 0,2 1 0,-1 0 0,-6 0 0,0-1 0,1 2 0,0 0-256,-6-1 0,0 0 256,1 1 0,-1 0 0,3-1 0,0 0 0,2-1 0,1 1 0,1-1 0,0 0 0,-12 1 0,-2 0 0,11-2 0,-1 0 0,1 0 0,-11 1 0,2-1 0,-3-1 0,7 0 0,11-2 0,4 2 0,-7-3 0,7 3 0,0-1 512,-22-1-512,20 1 0,1 1 0,-12-1 0,2 3 0,-13 3 0,19 2 0,-6 3 0,18-2 0,-11 2 0,10-4 0,-6 1 0,12-3 0,-3-2 0,-1 0 0,-1 0 0,-5-1 0,-15 1 0,-3 0 0,13 1 0,0 0 0,-12 0 0,-3 1 0,20-1 0,1 0 0,2 3 0,1-1 0,0 3 0,-7 0 0,9-2 0,-1 2 0,11-1 0,4 2 0,-3 1 0,2 3 0,-1 0 0,1 23 0,5-9 0,-1 19 0,-1 9 0,0-6 0,2-17 0,-1 0 0,1 19 0,3 4 0,2-7 0,0 1 0,1-20 0,0-7 0,0-10 0,-1-3 0,-1-4 0,0-4 0,-1 0 0</inkml:trace>
  <inkml:trace contextRef="#ctx0" brushRef="#br0" timeOffset="93308">641 9810 24575,'18'3'0,"28"3"0,-16-1 0,3 1 0,1-1 0,0 0 0,-1 0 0,-2-1 0,22-2 0,-1-2 0,7 1 0,-10-1 0,2 0 0,1 1-816,1-1 1,-1 1 0,1-1 815,-1 1 0,1-1 0,-1 1 0,-1-1 0,0 1 0,-4-1 0,2-1 0,0 1-80,-3-1 1,2 1 0,-4-1 79,-5 1 0,0-1-83,1 1 0,5 1 1,1-1 82,6 1 0,1-1 0,2 1 0,4 0 0,0-1 0,1 1 0,1 0 0,-1 0 0,-1 0 0,-2 1 0,-1 0 0,0 1 0,-6-1 0,1 1 0,-2 0-438,1 0 1,-1 1 0,-2-2 437,-5 1 0,0-1 0,-2-1 0,17-1 0,0 0 0,-14-1 0,2 1 0,3-1 0,3 1 0,4 1 0,1 0 0,-4-1 0,3 1 0,-2-1 0,1 1 0,-8 1 0,3-1 0,-2 1 0,-5 0 0,14 1 0,-6-1 0,-2 0 0,0-1 775,4 0 1,7 0-776,-11 0 0,7-1 0,3 0 0,-1 0 0,-5 0 0,6 1 0,-4 0 0,5 0-393,-4 0 0,5 0 0,3 0 0,-4 0 0,-7 0 393,-2 0 0,-7 0 0,5 0 0,0 0 0,5-1 0,2 1 0,-2-1 0,-4 1 0,7-1 0,-4 0 0,4 0 0,-7 0 0,5 0 0,1 0 0,-2 0 0,-6 0-397,-2 0 1,-4 1 0,1-1 396,6 0 0,1 0 0,0 0 0,-3 1 0,0-1 0,1 0 0,1 1 0,1-2 0,-1 1 0,-3 0 0,0 0 0,4 0 0,-1 0 0,7 0 0,1 0 0,-1 0 0,-6 0 0,1 1 0,-4-1 0,5 1 0,-5-1 0,6 0 0,3 0 0,-1 0 0,-3 1 0,-7-1 0,3 1 0,-7-1 0,3 0 0,0 1 0,3-1 0,1 0 0,0 1 0,-1-1 0,0 0 0,1 0 0,3 1 0,2 0 0,4 1 0,0 0 0,0-1 0,-3 1 0,2-1 0,-3 0 0,-1 0 0,2 0 0,7 2 0,3 0 0,-4 0 0,-6-1 0,1 1 0,-6-1 0,0 0 0,0 1 354,-3-1 0,1-1-354,-2 0 0,1 0 0,-5-1 0,2 0 0,2-2 0,4 0 0,-3 0 0,-4 1 0,1-1 0,-2-1 0,3 1 0,-5-1 0,21 1-48,-23-2 0,1 1 48,-7 1 0,0 0 1341,6-2 1,2 1-1342,13 0 0,-2 0 0,11 0 866,-15 1 0,-3-1-866,-11 0 607,-13 1-607,-4-1 213,-9 3-213,0-2 0,1 2 0,-3-1 0,1 1 0</inkml:trace>
  <inkml:trace contextRef="#ctx0" brushRef="#br0" timeOffset="97822">11202 9218 24575,'12'42'0,"1"-3"0,3 8 0,3 2 0,3 0 0,-7-16 0,3-4 0,13-10 0,-11-8 0,9-4 0,-15-7 0,18-4 0,0-9 0,3-4 0,-7 5 0,1-2 0,15-14 0,-2-8 0,-13-8 0,-7-2 0,-5 12 0,-2 1 0,0-9 0,-7 11 0,-11 25 0,10 48 0,0-13 0,1 2 0,1 1 0,3-1 0,2-1 0,2-3 0,16 9 0,6 2 0,-9-17 0,-1-3 0,3 4 0,6-8 0,-32-19 0,0-3 0,6-12 0,10-21 0,3-1 0,-10 14 0,2-1 0,0 2 0,0 1 0,7-5 0,2-1 0,-16 39 0,1 9 0,-2 10 0,3 8 0,1 7 0,-3-4 0,0-21 0,-3-29 0,-1-23 0,6-13 0,2 15 0,4 0 0,8 5 0,-3 13 0,15 4 0,-10 26 0,1 8 0,2 5 0,0 2 0,-1 1 0,-3-1 0,-6-1 0,-6-4 0,-8-6 0,-1 5 0,0-3 0,2 4 0,-4-17 0,2-16 0,-2-4 0,8-11 0,3 5 0,10-3 0,5 7 0,2 4 0,2 9 0,17-4 0,-42 25 0,-5-6 0,-1 1 0,0 1 0,4 23 0,-3-16 0,4 13 0,-7-45 0,-1-19 0,-1-26 0,2 20 0,1-2 0,0 1 0,1-2 0,4-11 0,1 1 0,1-6 0,4-1 0,-8 49 0,3 12 0,4 3 0,27 25 0,1-3 0,-10-9 0,0 1 0,-4-5 0,0-1 0,18 11 0,-8-10 0,-9-9 0,-7-7 0,-3-3 0,-4-1 0,-2-3 0,-13 4 0,-20 12 0,-5 7 0,-14 15 0,14 2 0,8 10 0,11-14 0,22 5 0,30-20 0,5-4 0,11-10 0,-26-12 0,-11-12 0,-12-12 0,-6-8 0,-5 3 0,-1 11 0,1 15 0,1 9 0,10 27 0,5 16 0,-6-10 0,0 3-420,3 7 0,2 5 0,-2-1 420,-1 11 0,-2-2 0,-1 3 0,1 0 0,-2-3 0,1 3 0,0-5 0,0 3 0,0-3 0,1 2 0,-1-2-92,-1-4 1,-1 3-1,-1-9 92,-1 6 0,-5-9 0,-1-25 0,0-5 0,-9-5 1242,0-7-1242,-10-6 73,-26-15 0,29 13 0,-20-5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36:00.6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13955 3588 24575,'51'-3'0,"1"0"0,0 0 0,-1 0 0,1 0 0,-5 1 0,4-1 0,3 1 0,2-1 0,2 1 0,0 0 0,1-1 0,-1 1 0,-1 0 0,-3 0-1229,6-1 0,-1 1 0,-2 0 0,0 0 1,0 0-1,1 0 0,3 0 0,2 0 1104,-9 0 1,1 1 0,3-1 0,0 0 0,2 1 0,0-1 0,0 1 0,1-1-1,-1 1 1,-1 0 0,0 0 0,-2 0 124,0 1 0,0-1 0,0 1 0,0 0 0,-1 0 0,0 0 0,-1 0 0,-1 1 0,0-1 0,-1 0 0,-1 0 0,10 0 0,-2 0 0,-1 0 0,-1 0 0,-1 1 0,0-1 0,0 0 0,0 0 0,0 1 0,1 0 0,0 0 0,0 0 0,-2-1 0,-2 1 0,-4 0 0,-4-1 606,9 0 0,-4 0 0,-7-1 0,-9 1-606,6 0 1774,-2-2-1774,-14 0 0,-1 1 0,-13 0 0</inkml:trace>
  <inkml:trace contextRef="#ctx0" brushRef="#br0" timeOffset="6227">5464 7057 24575,'18'-2'0,"12"1"0,25-1 0,-9 1 0,13 0 0,3 1 0,-6-1 0,-2 0 0,-4 1 0,8-1-557,-10 1 0,5 0 0,4 1 0,4-1 0,1 1 0,2-1 0,0 0 557,-9 1 0,3-1 0,1 0 0,2 0 0,0 1 0,1-1 0,-1 0 0,0 1 0,-2-1 0,-2 0-544,-1 0 1,-2 0-1,-1 1 1,-1-1-1,0 0 1,1 0-1,0 0 1,1 0-1,3 0 544,-2 1 0,2-1 0,2 0 0,1 1 0,1-1 0,-1 0 0,0 1 0,-2-1 0,-1 1 0,-2-1 0,-4 0-516,7 1 1,-4-1 0,-2 0 0,-1 0 0,-1 0 0,0 1 0,0 0 515,5 1 0,-3 0 0,-1 0 0,2 0 0,4 1 0,7 0-192,-16-2 1,4 1 0,4 0 0,2 0-1,3 1 1,1-1 0,2 0 0,0 0-1,0 1 1,-1-1 0,-1 0 0,-2 0 0,-2 0-1,-4-1 192,10 1 0,-3 0 0,-2 0 0,-2-1 0,0 1 0,0-1 0,1 0 0,4 1 0,3 0-78,-13-1 0,3 0 0,2 1 0,1 0 0,2-1 0,1 1 0,1 0 0,-1-1 0,0 1 0,-1-1 0,-1 1 0,-2-1 0,-2 0 0,-2 0 0,-4 0 78,13-1 0,-5 1 0,-3-2 0,-2 1 0,0 0 0,0 0 0,1 0 0,3 0 0,1 0 0,3 1 0,0 0 0,1 0 0,0 0 0,0 0 0,-1 0 0,-1 0 0,-3 0 0,4 1 0,-3 0 0,-1 0 0,0-1 0,-1 1 0,2 0 0,1 0 0,-6 0 0,2-1 0,1 1 0,0 0 0,1-1 0,-2 1 0,0 0 0,-2-1 0,-3 1 0,8 0 0,-2-1 0,-2 1 0,-1 0 0,-1-1 0,2 0 215,-2 0 0,-2-1 0,1 0 1,0 0-1,3-1 0,3-1-215,-4 0 0,3-2 0,4 0 0,1-1 0,0 0 0,0 0 0,-1 0 0,-3 0 0,-4 1 61,5 0 0,-3 0 1,-3 1-1,0-1 0,2 0 1,3 0-62,-2-1 0,4 0 0,3-1 0,0 0 0,0 0 0,-3 1 0,-4 0 0,-6 2 0,5-1 0,-7 1 0,-2 1 0,2 1 448,8 1 0,1 1 1,-1 1-1,-3-1-448,-2 1 0,-2 0 0,1 1 1269,4 0 1,2 1-1,0 0-1269,-7-1 0,2-1 0,-2 1 0,-6-1 0,5 1 0,0-1 0,13 0 0,5 0 0,-12-1 0,-5 0 1246,12-1-1246,-35 0 5123,-11 0-5123,1 0 2616,-3 0-2616,12 0 0,-4 0 0,2 0 0,-12 0 0,-3 0 0</inkml:trace>
  <inkml:trace contextRef="#ctx0" brushRef="#br0" timeOffset="7900">5114 6401 24575,'37'0'0,"0"-1"0,10 1 0,7 0 0,2 0 0,-11 0 0,1 1 0,2-1 0,1 1 0,6-1 0,1 0 0,4 1 0,6 0 0,-16 0 0,5 0 0,4 1 0,2 0 0,1 0 0,-1 0 0,-2-1 0,-5 1 0,-5-1-1897,11 1 0,-8-2 1,-1 1-1,8 0 1897,-9 1 0,7-1 0,4 1 0,1 0 0,-1-1 0,-5 1 0,-8-1 0,-11 0 0,3-2 0,-10 1 2150,13-2-2150,-11 1 1207,-15 0-1207,3 1 0,-3 2 0,7 0 4230,7 2-4230,6 0 0,14 2 0,2 0 0,-6-2 0,2 0 0,1-1 0,0 1 0,8 2 0,-1-1 0,-11-2 0,-11-3 0,-7 0 0,8 0 0,-17-1 0,-18 1 0,-1-1 0</inkml:trace>
  <inkml:trace contextRef="#ctx0" brushRef="#br0" timeOffset="10477">10979 7322 24575,'40'38'0,"-11"-11"0,1 1 0,-8-6 0,0 1 0,5 4 0,-3 0 0,-4 8 0,-8-4 0,-11 13 0,-7-17 0,-12 13 0,1-17 0,-1 4 0,1 2 0,2 5 0,1-6 0,4 0 0,13 1 0,30 16 0,15-13 0,-18-13 0,1-2 0,21-5 0,-25-11 0,-16-2 0,-18 6 0,-6 7 0,-9 11 0,5 4 0,11 3 0,4 2 0,4 9 0,2-8 0,2-1 0,4 6 0,-4 1 0,-3 1 0,-2 5 0,-3-21 0,-3 1 0,-3-21 0,-10 6 0,3-2 0,-1 2 0,-1-1 0,3-1 0,-5 4 0,-2 2 0,8-4 0,0 0 0,7-7 0,4-2 0,-3 1 0,2-2 0,-6 2 0,-3-2 0,-3 2 0,-5-1 0,-1 2 0,1-1 0,-8 4 0,11-3 0,-3 1 0,10-3 0,1-1 0,3 0 0,1-1 0,1 1 0</inkml:trace>
  <inkml:trace contextRef="#ctx0" brushRef="#br0" timeOffset="58266">916 9888 24575,'-49'1'0,"6"1"0,-3 10 0,-2 9 0,6 2 0,10 2 0,28 0 0,20 9 0,-2 0 0,10 6 0,-4 10 0,-5-14 0,1 16 0,-12-28 0,-5 1 0,-41 7 0,20-17 0,-26 9 0,35-21 0,9-3 0,8-7 0,2-2 0,11-5 0,-3 2 0,9-3 0,-12 8 0,-2 1 0</inkml:trace>
  <inkml:trace contextRef="#ctx0" brushRef="#br0" timeOffset="58883">1033 9739 24575,'-8'38'0,"-1"0"0,-1 9 0,-2 1 0,0-1 0,0 1-667,-2 7 1,1-2 666,6-16 0,1 0 217,0 11 1,1 0-218,4-16 0,0-2 220,0 22-220,2-40 0,-8-21 0,-5-9 0,3 5 0,0 1 0</inkml:trace>
  <inkml:trace contextRef="#ctx0" brushRef="#br0" timeOffset="60717">734 10096 24575,'26'8'0,"19"5"0,-9-5 0,20 4 0,-13-8 0,8-1 0,5-1 0,-2-1 0,-5-1 0,-13-1 0,-9-4 0,-20 4 0,-12 4 0,-12 3 0,-12 6 0,-3 1 0,-8 4 0,15 3 0,3 2 0,-1 7 0,7 9 0,31-22 0,26-1 0,-4-4 0,20 2 0,-22-7 0,-2-4 0,-15-2 0,-5-2 0,-7-2 0,-5-5 0,0-4 0,-4-11 0,-1 3 0,-1-8 0,-2 9 0,3 6 0,1 5 0,3 5 0,0 1 0,0 1 0,7 18 0,4 8 0,0 8 0,0 0 0,-7-11 0,2 17 0,0-26 0,11-1 0,-1-29 0,8-12 0,-2 6 0,0-1 0,-2-3 0,1 0 0,-5 2 0,-1 0 0,-7 11 0,-2 6 0,-5 25 0,-2 14 0,0 9 0,-1-5 0,1-1 0,-1 3 0,0 19 0,2-41 0,0-2 0,7-23 0,3-6 0,8-10 0,4-6 0,5 1 0,2 1 0,2 0 0,9-4 0,-11 8 0,-1 3 0,-2 6 0,-7 8 0,-4 3 0,-6 13 0,-7 11 0,-4 4 0,-2 6 0,-6-6 0,4-9 0,-1-4 0</inkml:trace>
  <inkml:trace contextRef="#ctx0" brushRef="#br0" timeOffset="61536">1722 10504 24575,'0'0'0</inkml:trace>
  <inkml:trace contextRef="#ctx0" brushRef="#br0" timeOffset="63738">2215 10276 24575,'-17'0'0,"-1"0"0,-13 0 0,-22 1 0,14 0 0,-13 2 0,27 1 0,4 2 0,7-1 0,4-1 0,6 0 0,1 1 0,1-2 0,0 3 0,1 0 0,1 4 0,3 4 0,3 2 0,7 17 0,1 2 0,-2-2 0,1 1 0,-3-2 0,-10-18 0,-2-5 0,-2-3 0,-1-1 0,2-2 0,0-1 0,-3 1 0,0-2 0,-1 1 0,7-3 0,42-6 0,-6 1 0,-4 2 0,2 1 0,12-1 0,-18 3 0,-6-2 0,-15 1 0,-1-2 0,3-4 0,4-4 0,14-11 0,9-6 0,-1-1 0,-1-3 0,-13 5 0,2-22 0,-10 11 0,-5 8 0,-2-1 0,-5-6 0,-3 3 0,1 14 0,-2 11 0,1 10 0,-4 11 0,-4 15 0,0 2 0,-1 3 0,-7 17 0,4-7 0,0 2 0,-3 13 0,3-3 0,6-16 0,6-22 0,1-5 0,-1-2 0,2-1 0,-1-1 0,0-1 0,0-1 0,-1 1 0,-2 1 0,1 0 0,0-2 0,2-2 0,4-10 0,4-6 0,3-6 0,6-5 0,1 7 0,2 0 0,3-1 0,1 6 0,1 3 0,-4 6 0,-1 8 0,-5 3 0,0 4 0,-2 2 0,4 4 0,-6-3 0,1 5 0,-10-3 0,0 1 0,-1 1 0,0 1 0,0-3 0,0 1 0,2 8 0,0-7 0,-1 5 0,0-15 0,-4-2 0,-22-17 0,-20-16 0,-3-3 0,4 4 0,2-1 0,0 0 0</inkml:trace>
  <inkml:trace contextRef="#ctx0" brushRef="#br0" timeOffset="65104">1513 9191 24575,'-39'-17'0,"-11"-5"0,-1 3 0,22 10 0,0 0 0,-31 1 0,22 7 0,-8 12 0,35 5 0,1 8 0,9-1 0,3 3 0,14 21 0,-1-6 0,1-8 0,0 0 0,2 2 0,1 1 0,-17-22 0,-3-6 0,-8 0 0,2-5 0,-1 0 0,0-2 0,10-3 0,6-5 0,1 2 0,1-1 0</inkml:trace>
  <inkml:trace contextRef="#ctx0" brushRef="#br0" timeOffset="66067">1643 8920 24575,'-9'39'0,"-1"15"0,-1 6 0,4-19 0,0 3 0,-1 9 0,-2 5 0,2-6 0,2-12 0,1-3 0,-1 3 0,2-5 0,1-9 0,4-15 0,45-37 0,0 2 0,-4 0 0,2 1 0,-12 13 0,-3 2 0,15-4 0,-18 14 0,-17 8 0,-2 12 0,-4 9 0,0 4 0,2 13 0,0-11 0,1 6 0,2-8 0,-4-13 0,0-3 0,-3-16 0,-1-5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6:39:21.5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17516 4683 24575,'6'2'0,"17"1"0,19 2 0,13 1 0,9 0 0,1 0 0,-3-1 0,-9-1 0,6 0 0,-5-1 0,1-1 0,7 1-344,-13 1 0,3 0 0,5 0 0,2 1 1,1-1-1,1 1 0,-2-1 0,-2-1 0,-3 0 344,2-2 0,-1 0 0,0-1 0,-3-1 0,-1 0 0,-2 1 0,-3-1 0,9 0 0,-5-1 0,-1 1 0,1-1 0,8 1 0,3 0 0,-4-1 0,-13 0 0,7-5 976,-36 5-976,-2 1 508,-3 0-508,2 1 0,0 0 0,-5 0 0,-3 0 0,-4 0 0</inkml:trace>
  <inkml:trace contextRef="#ctx0" brushRef="#br0" timeOffset="2553">7205 6359 24575,'42'1'0,"0"0"0,0 0 0,12 1 0,8 0 0,-17 0 0,7 0 0,7 0 0,3 0 0,1 1 0,-2-1 0,-3 0-1639,1 0 1,-1 1-1,-2-1 1,2 0 0,1 0-1,3 1 1473,-8-1 1,2 0-1,1 1 1,2-1-1,0 1 1,1-1-1,-1 0 1,-1 1-1,-2-1-104,2 0 1,-1 0 0,0 0-1,0 0 1,-1 0 0,-1 0 0,-1 0-1,0-1 270,0 1 0,0 0 0,-2 0 0,0 0 0,-1 0 0,1-1 0,-1 1-35,9-1 0,0 0 1,0 1-1,-1-1 1,-1-1-1,-3 1 35,0 0 0,-3 0 0,0-1 0,-2 1 0,2-1-226,0 1 1,0-1 0,1 0 0,-2-1 0,-2 1 225,2 0 0,-3 0 0,0 0 0,2 0 340,1 0 1,4 0 0,0 0-1,-4 0 1,-6 0-341,7 0 0,-3 0 608,6 0 1,4 0 0,-22 0 0,-30 0 0,-6 0-1</inkml:trace>
  <inkml:trace contextRef="#ctx0" brushRef="#br0" timeOffset="9055">2557 11239 24575,'10'-1'0,"31"-1"0,10 0 0,8 1 0,-18 0 0,7 0 0,4 1 0,-7 0 0,4 0 0,2 0 0,-1 0 0,-4 0-2128,12 1 1,-3-1 0,4 1 2127,-5-1 0,6 0 0,2 0 0,-2 0 0,-4 0 0,-8 0 0,-3 0 0,0 0 0,5 0 0,0-1 0,3-1 0,3 1 0,1-1 0,2 1 0,0 0 0,-2 0 0,2 1 0,1 0 0,0-1 0,1 1 0,0 0 0,0 0-596,-5-1 1,0 0 0,0 0 0,1 0 0,-1 0 0,1 0 0,1 1 0,-1 0 595,2 0 0,2 0 0,-1 0 0,1 1 0,0 0 0,-2-1 0,0 1 0,-3 0 52,-1-1 0,-4 0 0,-1 1 0,0-1 0,1 1 0,3 0 0,4 0-52,-8 1 0,2 0 0,4 0 0,1 1 0,1 0 0,2 0 0,-1 0 0,0 0 0,-1 0 0,-1 0 0,-3-1 0,-2 1-402,6 0 0,-4-1 1,-1 0-1,-2 1 0,1-1 1,0 0-1,2 1 0,3 1 402,-3-1 0,2 1 0,3 0 0,1 0 0,0 0 0,1 1 0,-1-1 0,-2 1 0,-2-1 0,-2 0 0,-5 0-143,10 1 1,-5 0 0,-3-1-1,-2 1 1,1-1 0,1 1 142,2 0 0,1 0 0,-1 0 0,1 0 0,-1 0 0,1 0 0,0-1 0,-1 0 0,1 0 0,1-1 0,1 1 0,4-1 0,-6-1 0,3 1 0,2-1 0,2 0 0,1 0 0,-1 0 0,-1 0 0,-1-1 0,-4 0 0,3 0 0,-3 0 0,-2-1 0,0 0 0,0 0 0,2 0 0,3-1 0,-4 1 0,4 0 0,1-1 0,1 0 0,0 1 0,-1-1 0,-1-1 0,-2 1 0,-4-1-132,5-1 0,-4 0 0,-1-1 0,-2 0 0,0 1 0,1-1 132,0 0 0,-1 1 0,0-1 0,1 1 0,0-1 0,3 0 0,2 1 0,3-1 0,1 1 0,1 0 0,-1-1 0,-2 1 0,-3 0 0,1 0 0,-3 0 0,-2 0 0,2 0 0,2 0 0,-5 1 0,3 0 0,2 0 0,0 0 0,-1 0 0,-2 0 0,-5 0 289,8 0 0,-5 1 0,-1-1 1,1 1-290,5 0 0,-1-1 0,2 1 0,0 0 0,-4 0 0,2 0 0,0 0 0,-1 0 0,-2 0 0,-1 0 0,-2 0 0,-1 0 0,2 0 0,7-1 0,2 1 0,-1 0 0,-4 0 551,-5 0 1,-3 0 0,0 0-552,-1 0 0,-1 1 0,-1 0 1607,15 0 1,-3 1-1608,0-1 0,-1 1 0,0 2 0,2-1 0,3 1 0,2 0 883,-16-1 1,1 0 0,-1 0-884,0 0 0,-1-1 0,1 0 0,5-1 0,1 0 0,3-1 0,-3-1 0,4 0 0,0 0 0,0 0 0,-3 0 0,0 0 0,0 0 0,0 0 0,1 0 0,0 0 0,0-1 0,0 2 0,-2 0 0,0 0 0,-2 1 0,-4 0 0,11-1 0,-3 1 0,-7 1 0,2 0 0,-3 0 1398,1-2 0,0-1-1398,16 1 0,-2-1 0,-20 0 0,-1 1 0,9-1 0,-3 1 1435,-4 1-1435,-6 0 939,-3-1-939,11 0 0,6 1 0,-6 0 0,2 0 0,14-1 0,2 1 688,-13 0 1,-3 1-689,-11-1 0,2 0 0,17 0 0,1 0 0,-9 0 0,1 0-299,-5 0 1,2 0-1,-1 0 299,6-1 0,-1 1 0,-3-1 0,-3-1 0,-7 1 0,-4 0 0,8-2 0,-22 2 0,-11 0 0</inkml:trace>
  <inkml:trace contextRef="#ctx0" brushRef="#br0" timeOffset="19560">17019 10694 24575,'25'42'0,"0"1"0,0-1 0,2-8 0,3-2 0,0 0 0,1 5 0,1 1 0,1-7 0,10-1 0,1-12 0,5-22 0,-2-8 0,-17 6 0,-1-2 0,21-8 0,-3-1 0,-1-10 0,-20 13 0,2-3 0,9-9 0,5-5 0,-3 3 0,-4 4 0,1-1 0,9-8 0,4-4 0,-7 6 0,6-4 0,-19 14 0,-3 1 0,-1 2 0,-9 4 0,-8 8 0,-5 3 0,-2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3A62-9D77-1A44-8DB5-4DA900A12DD2}" type="datetimeFigureOut">
              <a:rPr lang="en-US" smtClean="0"/>
              <a:t>4/19/21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80CA-12A1-5F4F-9420-84776E4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4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5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88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49633-68FC-8C45-BD1F-FC2B0CEACD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6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49633-68FC-8C45-BD1F-FC2B0CEACD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6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78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case of reads of varying length, the ideal value for </a:t>
            </a:r>
            <a:r>
              <a:rPr lang="en-US" dirty="0"/>
              <a:t>--</a:t>
            </a:r>
            <a:r>
              <a:rPr lang="en-US" dirty="0" err="1"/>
              <a:t>sjdbOverhang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max(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ReadLength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)-1. In most cases, the default value of 100 will work similarly to the ideal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3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75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68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alexdobin</a:t>
            </a:r>
            <a:r>
              <a:rPr lang="en-US" dirty="0"/>
              <a:t>/STAR/issues/703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N_multimapping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total number of multimapping reads, which are not counted at all, so the number is the same for each column.</a:t>
            </a:r>
            <a:br>
              <a:rPr lang="en-US" dirty="0"/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if a read overlaps a gene on the opposite strand, it will be counted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one of the stranded columns, but will be counted towards the gene (and not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unstranded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column. Hence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unstranded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 be &lt;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(+)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(-).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groups.google.com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-star/c/qFLxINhF7cI/m/D0v-BRtpDAAJ?pli=1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exons of these two genes overlap completely on *opposite* strands,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unstranded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counting will yield 0 - all the reads will be considered "ambiguous".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stranded counts, however, will be done towards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correspodning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easiest way to check this is to view annotations on a genome browser.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07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57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install.packages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matrixStats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”)</a:t>
            </a:r>
          </a:p>
          <a:p>
            <a:r>
              <a:rPr lang="en-US" dirty="0" err="1"/>
              <a:t>BiocManager</a:t>
            </a:r>
            <a:r>
              <a:rPr lang="en-US" dirty="0"/>
              <a:t>::install("</a:t>
            </a:r>
            <a:r>
              <a:rPr lang="en-US" dirty="0" err="1"/>
              <a:t>MatrixGenerics</a:t>
            </a:r>
            <a:r>
              <a:rPr lang="en-US" dirty="0"/>
              <a:t>", "</a:t>
            </a:r>
            <a:r>
              <a:rPr lang="en-US" dirty="0" err="1"/>
              <a:t>DelayedArray</a:t>
            </a:r>
            <a:r>
              <a:rPr lang="en-US" dirty="0"/>
              <a:t>", "</a:t>
            </a:r>
            <a:r>
              <a:rPr lang="en-US" dirty="0" err="1"/>
              <a:t>SummarizedExperiment</a:t>
            </a:r>
            <a:r>
              <a:rPr lang="en-US" dirty="0"/>
              <a:t>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1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42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64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19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82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803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799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411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74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67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12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85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35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60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SRA metadata describes the technical aspects of sequencing experiments: the sequencing libraries, preparation techniques and data files.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49633-68FC-8C45-BD1F-FC2B0CEACD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66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18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7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7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9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6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4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0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06C3-F7A7-844B-B36F-82CB98B2AC8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.xlsx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Excel_Worksheet1.xlsx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sra/?term=SRR1238718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828398"/>
          </a:xfrm>
        </p:spPr>
        <p:txBody>
          <a:bodyPr>
            <a:normAutofit/>
          </a:bodyPr>
          <a:lstStyle/>
          <a:p>
            <a:r>
              <a:rPr lang="en-US" sz="3600" dirty="0"/>
              <a:t>In-class project – DE</a:t>
            </a:r>
            <a:br>
              <a:rPr lang="en-US" sz="3600" dirty="0"/>
            </a:br>
            <a:br>
              <a:rPr lang="en-US" sz="36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200" y="3906569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4/20/2021</a:t>
            </a:r>
          </a:p>
        </p:txBody>
      </p:sp>
    </p:spTree>
    <p:extLst>
      <p:ext uri="{BB962C8B-B14F-4D97-AF65-F5344CB8AC3E}">
        <p14:creationId xmlns:p14="http://schemas.microsoft.com/office/powerpoint/2010/main" val="345419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820"/>
          </a:xfrm>
        </p:spPr>
        <p:txBody>
          <a:bodyPr>
            <a:normAutofit/>
          </a:bodyPr>
          <a:lstStyle/>
          <a:p>
            <a:r>
              <a:rPr lang="en-US" sz="3200" dirty="0" err="1"/>
              <a:t>Beocat</a:t>
            </a:r>
            <a:r>
              <a:rPr lang="en-US" sz="3200" dirty="0"/>
              <a:t> pipeline to download SRA in batch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981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step 1: Prepare data: </a:t>
            </a:r>
            <a:r>
              <a:rPr lang="en-US" dirty="0" err="1"/>
              <a:t>dataset.txt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170112"/>
              </p:ext>
            </p:extLst>
          </p:nvPr>
        </p:nvGraphicFramePr>
        <p:xfrm>
          <a:off x="762000" y="3018631"/>
          <a:ext cx="7924800" cy="1795780"/>
        </p:xfrm>
        <a:graphic>
          <a:graphicData uri="http://schemas.openxmlformats.org/drawingml/2006/table">
            <a:tbl>
              <a:tblPr/>
              <a:tblGrid>
                <a:gridCol w="803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6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60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Genotype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Treatment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Citation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SRR1238718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SRR1819617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SRR1819621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SRR1238717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SRR1819204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SRR1819205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20800" y="5486400"/>
            <a:ext cx="245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Makarevitch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., 2015</a:t>
            </a:r>
          </a:p>
          <a:p>
            <a:r>
              <a:rPr lang="en-US" dirty="0"/>
              <a:t>Hirsch </a:t>
            </a:r>
            <a:r>
              <a:rPr lang="en-US" i="1" dirty="0"/>
              <a:t>et al</a:t>
            </a:r>
            <a:r>
              <a:rPr lang="en-US" dirty="0"/>
              <a:t>., 2016</a:t>
            </a:r>
          </a:p>
        </p:txBody>
      </p:sp>
    </p:spTree>
    <p:extLst>
      <p:ext uri="{BB962C8B-B14F-4D97-AF65-F5344CB8AC3E}">
        <p14:creationId xmlns:p14="http://schemas.microsoft.com/office/powerpoint/2010/main" val="799694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820"/>
          </a:xfrm>
        </p:spPr>
        <p:txBody>
          <a:bodyPr>
            <a:normAutofit/>
          </a:bodyPr>
          <a:lstStyle/>
          <a:p>
            <a:r>
              <a:rPr lang="en-US" sz="3200" dirty="0" err="1"/>
              <a:t>Beocat</a:t>
            </a:r>
            <a:r>
              <a:rPr lang="en-US" sz="3200" dirty="0"/>
              <a:t> pipeline to download SRA in batch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27" y="1499092"/>
            <a:ext cx="8229600" cy="6981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step 2: Run and download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326" y="2197257"/>
            <a:ext cx="9013673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 must check</a:t>
            </a:r>
          </a:p>
          <a:p>
            <a:r>
              <a:rPr lang="en-US" dirty="0" err="1">
                <a:latin typeface="Courier"/>
                <a:cs typeface="Courier"/>
              </a:rPr>
              <a:t>meta_file</a:t>
            </a:r>
            <a:r>
              <a:rPr lang="en-US" dirty="0">
                <a:latin typeface="Courier"/>
                <a:cs typeface="Courier"/>
              </a:rPr>
              <a:t>=/homes/liu3zhen/teaching/datasets/DE/1-raw/</a:t>
            </a:r>
            <a:r>
              <a:rPr lang="en-US" dirty="0" err="1">
                <a:latin typeface="Courier"/>
                <a:cs typeface="Courier"/>
              </a:rPr>
              <a:t>dataset.txt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srr_col</a:t>
            </a:r>
            <a:r>
              <a:rPr lang="en-US" dirty="0">
                <a:latin typeface="Courier"/>
                <a:cs typeface="Courier"/>
              </a:rPr>
              <a:t>=2</a:t>
            </a:r>
          </a:p>
          <a:p>
            <a:r>
              <a:rPr lang="en-US" dirty="0" err="1">
                <a:latin typeface="Courier"/>
                <a:cs typeface="Courier"/>
              </a:rPr>
              <a:t>rename_col</a:t>
            </a:r>
            <a:r>
              <a:rPr lang="en-US" dirty="0">
                <a:latin typeface="Courier"/>
                <a:cs typeface="Courier"/>
              </a:rPr>
              <a:t>=4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running</a:t>
            </a:r>
          </a:p>
          <a:p>
            <a:r>
              <a:rPr lang="en-US" dirty="0" err="1">
                <a:latin typeface="Courier"/>
                <a:cs typeface="Courier"/>
              </a:rPr>
              <a:t>perl</a:t>
            </a:r>
            <a:r>
              <a:rPr lang="en-US" dirty="0">
                <a:latin typeface="Courier"/>
                <a:cs typeface="Courier"/>
              </a:rPr>
              <a:t> /homes/liu3zhen/local/</a:t>
            </a:r>
            <a:r>
              <a:rPr lang="en-US" dirty="0" err="1">
                <a:latin typeface="Courier"/>
                <a:cs typeface="Courier"/>
              </a:rPr>
              <a:t>slurm</a:t>
            </a:r>
            <a:r>
              <a:rPr lang="en-US" dirty="0">
                <a:latin typeface="Courier"/>
                <a:cs typeface="Courier"/>
              </a:rPr>
              <a:t>/SRA/</a:t>
            </a:r>
            <a:r>
              <a:rPr lang="en-US" dirty="0" err="1">
                <a:latin typeface="Courier"/>
                <a:cs typeface="Courier"/>
              </a:rPr>
              <a:t>fasterq_dump.sbatch.pl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r>
              <a:rPr lang="en-US" dirty="0">
                <a:latin typeface="Courier"/>
                <a:cs typeface="Courier"/>
              </a:rPr>
              <a:t>	--in /homes/liu3zhen/teaching/datasets/DE/1-raw/</a:t>
            </a:r>
            <a:r>
              <a:rPr lang="en-US" dirty="0" err="1">
                <a:latin typeface="Courier"/>
                <a:cs typeface="Courier"/>
              </a:rPr>
              <a:t>dataset.txt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r>
              <a:rPr lang="en-US" dirty="0">
                <a:latin typeface="Courier"/>
                <a:cs typeface="Courier"/>
              </a:rPr>
              <a:t>	--</a:t>
            </a:r>
            <a:r>
              <a:rPr lang="en-US" dirty="0" err="1">
                <a:latin typeface="Courier"/>
                <a:cs typeface="Courier"/>
              </a:rPr>
              <a:t>srrcol</a:t>
            </a:r>
            <a:r>
              <a:rPr lang="en-US" dirty="0">
                <a:latin typeface="Courier"/>
                <a:cs typeface="Courier"/>
              </a:rPr>
              <a:t> 2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create a script to rename downloaded files</a:t>
            </a:r>
          </a:p>
          <a:p>
            <a:r>
              <a:rPr lang="en-US" dirty="0">
                <a:latin typeface="Courier"/>
                <a:cs typeface="Courier"/>
              </a:rPr>
              <a:t>cut $</a:t>
            </a:r>
            <a:r>
              <a:rPr lang="en-US" dirty="0" err="1">
                <a:latin typeface="Courier"/>
                <a:cs typeface="Courier"/>
              </a:rPr>
              <a:t>meta_file</a:t>
            </a:r>
            <a:r>
              <a:rPr lang="en-US" dirty="0">
                <a:latin typeface="Courier"/>
                <a:cs typeface="Courier"/>
              </a:rPr>
              <a:t> -f $srr_col,$</a:t>
            </a:r>
            <a:r>
              <a:rPr lang="en-US" dirty="0" err="1">
                <a:latin typeface="Courier"/>
                <a:cs typeface="Courier"/>
              </a:rPr>
              <a:t>rename_col</a:t>
            </a:r>
            <a:r>
              <a:rPr lang="en-US" dirty="0">
                <a:latin typeface="Courier"/>
                <a:cs typeface="Courier"/>
              </a:rPr>
              <a:t> | grep "^[EDS]RR" \</a:t>
            </a:r>
          </a:p>
          <a:p>
            <a:r>
              <a:rPr lang="en-US" dirty="0">
                <a:latin typeface="Courier"/>
                <a:cs typeface="Courier"/>
              </a:rPr>
              <a:t> | sed 's/^/rename /g' | sed 's/\t/ /g' | \</a:t>
            </a:r>
          </a:p>
          <a:p>
            <a:r>
              <a:rPr lang="en-US" dirty="0">
                <a:latin typeface="Courier"/>
                <a:cs typeface="Courier"/>
              </a:rPr>
              <a:t>sed 's/$/ *</a:t>
            </a:r>
            <a:r>
              <a:rPr lang="en-US" dirty="0" err="1">
                <a:latin typeface="Courier"/>
                <a:cs typeface="Courier"/>
              </a:rPr>
              <a:t>fastq</a:t>
            </a:r>
            <a:r>
              <a:rPr lang="en-US" dirty="0">
                <a:latin typeface="Courier"/>
                <a:cs typeface="Courier"/>
              </a:rPr>
              <a:t>/g' &gt; </a:t>
            </a:r>
            <a:r>
              <a:rPr lang="en-US" dirty="0" err="1">
                <a:latin typeface="Courier"/>
                <a:cs typeface="Courier"/>
              </a:rPr>
              <a:t>rename.sh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43134" y="1314426"/>
            <a:ext cx="25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working directory: 1-raw</a:t>
            </a:r>
          </a:p>
        </p:txBody>
      </p:sp>
    </p:spTree>
    <p:extLst>
      <p:ext uri="{BB962C8B-B14F-4D97-AF65-F5344CB8AC3E}">
        <p14:creationId xmlns:p14="http://schemas.microsoft.com/office/powerpoint/2010/main" val="166938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820"/>
          </a:xfrm>
        </p:spPr>
        <p:txBody>
          <a:bodyPr>
            <a:normAutofit/>
          </a:bodyPr>
          <a:lstStyle/>
          <a:p>
            <a:r>
              <a:rPr lang="en-US" sz="3200" dirty="0" err="1"/>
              <a:t>Beocat</a:t>
            </a:r>
            <a:r>
              <a:rPr lang="en-US" sz="3200" dirty="0"/>
              <a:t> pipeline to download SRA in batch -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2634"/>
            <a:ext cx="8229600" cy="1207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step 3: Run "</a:t>
            </a:r>
            <a:r>
              <a:rPr lang="en-US" dirty="0" err="1"/>
              <a:t>rename.sh</a:t>
            </a:r>
            <a:r>
              <a:rPr lang="en-US" dirty="0"/>
              <a:t>" to change names (optional)</a:t>
            </a:r>
          </a:p>
        </p:txBody>
      </p:sp>
      <p:sp>
        <p:nvSpPr>
          <p:cNvPr id="4" name="Rectangle 3"/>
          <p:cNvSpPr/>
          <p:nvPr/>
        </p:nvSpPr>
        <p:spPr>
          <a:xfrm>
            <a:off x="2197956" y="5398935"/>
            <a:ext cx="406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ourier"/>
                <a:cs typeface="Courier"/>
              </a:rPr>
              <a:t>bash </a:t>
            </a:r>
            <a:r>
              <a:rPr lang="en-US" sz="3600" dirty="0" err="1">
                <a:latin typeface="Courier"/>
                <a:cs typeface="Courier"/>
              </a:rPr>
              <a:t>rename.sh</a:t>
            </a:r>
            <a:endParaRPr lang="en-US" sz="36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878" y="6217478"/>
            <a:ext cx="3251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working directory: 1-raw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FE8F05-D167-CB46-A90C-F37BED0A9815}"/>
              </a:ext>
            </a:extLst>
          </p:cNvPr>
          <p:cNvSpPr/>
          <p:nvPr/>
        </p:nvSpPr>
        <p:spPr>
          <a:xfrm>
            <a:off x="60861" y="2364401"/>
            <a:ext cx="9022278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# must check</a:t>
            </a:r>
          </a:p>
          <a:p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meta_file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=/homes/liu3zhen/teaching/datasets/DE/1-raw/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dataset.txt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srr_col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=2</a:t>
            </a:r>
          </a:p>
          <a:p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rename_col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=4</a:t>
            </a:r>
          </a:p>
          <a:p>
            <a:endParaRPr lang="en-US" sz="2000" dirty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cut $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meta_file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-f $srr_col,$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rename_col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| grep "^[EDS]RR" \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| sed 's/^/rename /g' | sed 's/\t/ /g' | \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sed 's/$/ *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fastq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/g' &gt;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rename.sh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8685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II. Trimming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78" y="1339492"/>
            <a:ext cx="9037122" cy="2861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>
                <a:latin typeface="Courier"/>
                <a:cs typeface="Courier"/>
              </a:rPr>
              <a:t>perl</a:t>
            </a:r>
            <a:r>
              <a:rPr lang="en-US" sz="1200" dirty="0">
                <a:latin typeface="Courier"/>
                <a:cs typeface="Courier"/>
              </a:rPr>
              <a:t> /homes/liu3zhen/local/</a:t>
            </a:r>
            <a:r>
              <a:rPr lang="en-US" sz="1200" dirty="0" err="1">
                <a:latin typeface="Courier"/>
                <a:cs typeface="Courier"/>
              </a:rPr>
              <a:t>slurm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trimmomatic.sbatch.pl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mem</a:t>
            </a:r>
            <a:r>
              <a:rPr lang="en-US" sz="1200" dirty="0">
                <a:latin typeface="Courier"/>
                <a:cs typeface="Courier"/>
              </a:rPr>
              <a:t> 16G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--time 0-23:00:00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trim_shell</a:t>
            </a:r>
            <a:r>
              <a:rPr lang="en-US" sz="1200" dirty="0">
                <a:latin typeface="Courier"/>
                <a:cs typeface="Courier"/>
              </a:rPr>
              <a:t> "/homes/liu3zhen/local/</a:t>
            </a:r>
            <a:r>
              <a:rPr lang="en-US" sz="1200" dirty="0" err="1">
                <a:latin typeface="Courier"/>
                <a:cs typeface="Courier"/>
              </a:rPr>
              <a:t>slurm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trimmomatic.pe.sh</a:t>
            </a:r>
            <a:r>
              <a:rPr lang="en-US" sz="1200" dirty="0">
                <a:latin typeface="Courier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 "/homes/liu3zhen/software/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/Trimmomatic-0.38/trimmomatic-0.38.jar"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adaptor_file</a:t>
            </a:r>
            <a:r>
              <a:rPr lang="en-US" sz="1200" dirty="0">
                <a:latin typeface="Courier"/>
                <a:cs typeface="Courier"/>
              </a:rPr>
              <a:t> "/homes/liu3zhen/software/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/Trimmomatic-0.38/adapters/TruSeq3-PE.fa" \</a:t>
            </a:r>
          </a:p>
          <a:p>
            <a:pPr marL="0" indent="0">
              <a:buNone/>
            </a:pPr>
            <a:r>
              <a:rPr lang="en-US" sz="1200" dirty="0">
                <a:latin typeface="Courier" pitchFamily="2" charset="0"/>
                <a:cs typeface="Courier"/>
              </a:rPr>
              <a:t>--</a:t>
            </a:r>
            <a:r>
              <a:rPr lang="en-US" sz="1200" dirty="0" err="1">
                <a:latin typeface="Courier" pitchFamily="2" charset="0"/>
                <a:cs typeface="Courier"/>
              </a:rPr>
              <a:t>indir</a:t>
            </a:r>
            <a:r>
              <a:rPr lang="en-US" sz="1200" dirty="0">
                <a:latin typeface="Courier" pitchFamily="2" charset="0"/>
                <a:cs typeface="Courier"/>
              </a:rPr>
              <a:t> ”</a:t>
            </a:r>
            <a:r>
              <a:rPr lang="en-US" sz="1200" dirty="0">
                <a:latin typeface="Courier" pitchFamily="2" charset="0"/>
              </a:rPr>
              <a:t>../1-raw</a:t>
            </a:r>
            <a:r>
              <a:rPr lang="en-US" sz="1200" dirty="0">
                <a:latin typeface="Courier" pitchFamily="2" charset="0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outdir</a:t>
            </a:r>
            <a:r>
              <a:rPr lang="en-US" sz="1200" dirty="0">
                <a:latin typeface="Courier"/>
                <a:cs typeface="Courier"/>
              </a:rPr>
              <a:t> "."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--fq1feature "_1.fastq"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--fq2feature "_2.fastq"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--threads 4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min_len</a:t>
            </a:r>
            <a:r>
              <a:rPr lang="en-US" sz="1200" dirty="0">
                <a:latin typeface="Courier"/>
                <a:cs typeface="Courier"/>
              </a:rPr>
              <a:t> 40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468" y="340267"/>
            <a:ext cx="253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working directory: 2-trim</a:t>
            </a:r>
          </a:p>
        </p:txBody>
      </p:sp>
    </p:spTree>
    <p:extLst>
      <p:ext uri="{BB962C8B-B14F-4D97-AF65-F5344CB8AC3E}">
        <p14:creationId xmlns:p14="http://schemas.microsoft.com/office/powerpoint/2010/main" val="1318937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II. Trimming: </a:t>
            </a:r>
            <a:r>
              <a:rPr lang="en-US" sz="3200" dirty="0" err="1"/>
              <a:t>sbatch</a:t>
            </a:r>
            <a:r>
              <a:rPr lang="en-US" sz="3200" dirty="0"/>
              <a:t> command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7867" y="1676400"/>
            <a:ext cx="86444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#!/bin/bash -l</a:t>
            </a:r>
          </a:p>
          <a:p>
            <a:r>
              <a:rPr lang="en-US" sz="1600" dirty="0">
                <a:latin typeface="Courier"/>
                <a:cs typeface="Courier"/>
              </a:rPr>
              <a:t>#SBATCH --</a:t>
            </a:r>
            <a:r>
              <a:rPr lang="en-US" sz="1600" dirty="0" err="1">
                <a:latin typeface="Courier"/>
                <a:cs typeface="Courier"/>
              </a:rPr>
              <a:t>mem</a:t>
            </a:r>
            <a:r>
              <a:rPr lang="en-US" sz="1600" dirty="0">
                <a:latin typeface="Courier"/>
                <a:cs typeface="Courier"/>
              </a:rPr>
              <a:t>-per-</a:t>
            </a:r>
            <a:r>
              <a:rPr lang="en-US" sz="1600" dirty="0" err="1">
                <a:latin typeface="Courier"/>
                <a:cs typeface="Courier"/>
              </a:rPr>
              <a:t>cpu</a:t>
            </a:r>
            <a:r>
              <a:rPr lang="en-US" sz="1600" dirty="0">
                <a:latin typeface="Courier"/>
                <a:cs typeface="Courier"/>
              </a:rPr>
              <a:t>=16</a:t>
            </a:r>
          </a:p>
          <a:p>
            <a:r>
              <a:rPr lang="en-US" sz="1600" dirty="0">
                <a:latin typeface="Courier"/>
                <a:cs typeface="Courier"/>
              </a:rPr>
              <a:t>#SBATCH --time=12:00:00</a:t>
            </a:r>
          </a:p>
          <a:p>
            <a:r>
              <a:rPr lang="en-US" sz="1600" dirty="0">
                <a:latin typeface="Courier"/>
                <a:cs typeface="Courier"/>
              </a:rPr>
              <a:t>#SBATCH --</a:t>
            </a:r>
            <a:r>
              <a:rPr lang="en-US" sz="1600" dirty="0" err="1">
                <a:latin typeface="Courier"/>
                <a:cs typeface="Courier"/>
              </a:rPr>
              <a:t>cpus</a:t>
            </a:r>
            <a:r>
              <a:rPr lang="en-US" sz="1600" dirty="0">
                <a:latin typeface="Courier"/>
                <a:cs typeface="Courier"/>
              </a:rPr>
              <a:t>-per-task=4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module load Java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bash /homes/liu3zhen/local/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slurm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trimmomatic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trimmomatic.pe.sh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\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/homes/liu3zhen/software/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trimmomatic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/Trimmomatic-0.38/trimmomatic-0.38.jar \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/homes/liu3zhen/software/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trimmomatic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/Trimmomatic-0.38/adapters/TruSeq3-PE.fa \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../1-raw . _1.fastq _2.fastq 4 40 SRR1238717_1.fastq</a:t>
            </a:r>
          </a:p>
        </p:txBody>
      </p:sp>
    </p:spTree>
    <p:extLst>
      <p:ext uri="{BB962C8B-B14F-4D97-AF65-F5344CB8AC3E}">
        <p14:creationId xmlns:p14="http://schemas.microsoft.com/office/powerpoint/2010/main" val="976046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q-values/FDR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" name="Rectangle 2"/>
          <p:cNvSpPr/>
          <p:nvPr/>
        </p:nvSpPr>
        <p:spPr>
          <a:xfrm>
            <a:off x="5816599" y="3543546"/>
            <a:ext cx="2006600" cy="126552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14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28662"/>
          </a:xfrm>
        </p:spPr>
        <p:txBody>
          <a:bodyPr>
            <a:normAutofit/>
          </a:bodyPr>
          <a:lstStyle/>
          <a:p>
            <a:r>
              <a:rPr lang="en-US" sz="3600" dirty="0"/>
              <a:t>STAR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841042"/>
            <a:ext cx="83727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/>
              <a:t>High speed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Unbiased de novo detection of canonical junctions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discovery of non-canonical splices and chimeric transcripts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Capable of mapping full-length RNA sequences</a:t>
            </a:r>
          </a:p>
          <a:p>
            <a:endParaRPr lang="en-US" sz="2800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54AB5CD3-A168-7C44-93AF-058292A8E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420" y="1166581"/>
            <a:ext cx="5771160" cy="8580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95FB36-2986-BC49-8761-9AFFD83001F9}"/>
              </a:ext>
            </a:extLst>
          </p:cNvPr>
          <p:cNvSpPr txBox="1"/>
          <p:nvPr/>
        </p:nvSpPr>
        <p:spPr>
          <a:xfrm>
            <a:off x="5890160" y="1982980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of 4/18/2021</a:t>
            </a:r>
          </a:p>
        </p:txBody>
      </p:sp>
    </p:spTree>
    <p:extLst>
      <p:ext uri="{BB962C8B-B14F-4D97-AF65-F5344CB8AC3E}">
        <p14:creationId xmlns:p14="http://schemas.microsoft.com/office/powerpoint/2010/main" val="1224944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STAR Reference</a:t>
            </a:r>
            <a:r>
              <a:rPr lang="en-US" sz="3600" baseline="0" dirty="0"/>
              <a:t> genome indexing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49792" y="1017631"/>
            <a:ext cx="784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 the reference genome with the annotation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908" y="1621449"/>
            <a:ext cx="8936182" cy="4504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Courier"/>
                <a:cs typeface="Courier"/>
              </a:rPr>
              <a:t>#!/bin/bash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"/>
                <a:cs typeface="Courier"/>
              </a:rPr>
              <a:t>#SBATCH --</a:t>
            </a:r>
            <a:r>
              <a:rPr lang="en-US" sz="2400" dirty="0" err="1">
                <a:latin typeface="Courier"/>
                <a:cs typeface="Courier"/>
              </a:rPr>
              <a:t>cpus</a:t>
            </a:r>
            <a:r>
              <a:rPr lang="en-US" sz="2400" dirty="0">
                <a:latin typeface="Courier"/>
                <a:cs typeface="Courier"/>
              </a:rPr>
              <a:t>-per-task=4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"/>
                <a:cs typeface="Courier"/>
              </a:rPr>
              <a:t>#SBATCH --</a:t>
            </a:r>
            <a:r>
              <a:rPr lang="en-US" sz="2400" dirty="0" err="1">
                <a:latin typeface="Courier"/>
                <a:cs typeface="Courier"/>
              </a:rPr>
              <a:t>mem</a:t>
            </a:r>
            <a:r>
              <a:rPr lang="en-US" sz="2400" dirty="0">
                <a:latin typeface="Courier"/>
                <a:cs typeface="Courier"/>
              </a:rPr>
              <a:t>-per-</a:t>
            </a:r>
            <a:r>
              <a:rPr lang="en-US" sz="2400" dirty="0" err="1">
                <a:latin typeface="Courier"/>
                <a:cs typeface="Courier"/>
              </a:rPr>
              <a:t>cpu</a:t>
            </a:r>
            <a:r>
              <a:rPr lang="en-US" sz="2400" dirty="0">
                <a:latin typeface="Courier"/>
                <a:cs typeface="Courier"/>
              </a:rPr>
              <a:t>=8g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"/>
                <a:cs typeface="Courier"/>
              </a:rPr>
              <a:t>#SBATCH --time=0-23:00:00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"/>
                <a:cs typeface="Courier"/>
              </a:rPr>
              <a:t>/homes/liu3zhen/local/bin/STAR --</a:t>
            </a:r>
            <a:r>
              <a:rPr lang="en-US" sz="2400" dirty="0" err="1">
                <a:latin typeface="Courier"/>
                <a:cs typeface="Courier"/>
              </a:rPr>
              <a:t>runThreadN</a:t>
            </a:r>
            <a:r>
              <a:rPr lang="en-US" sz="2400" dirty="0">
                <a:latin typeface="Courier"/>
                <a:cs typeface="Courier"/>
              </a:rPr>
              <a:t> 4 \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"/>
                <a:cs typeface="Courier"/>
              </a:rPr>
              <a:t> --</a:t>
            </a:r>
            <a:r>
              <a:rPr lang="en-US" sz="2400" dirty="0" err="1">
                <a:latin typeface="Courier"/>
                <a:cs typeface="Courier"/>
              </a:rPr>
              <a:t>runMode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genomeGenerate</a:t>
            </a:r>
            <a:r>
              <a:rPr lang="en-US" sz="2400" dirty="0">
                <a:latin typeface="Courier"/>
                <a:cs typeface="Courier"/>
              </a:rPr>
              <a:t> \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"/>
                <a:cs typeface="Courier"/>
              </a:rPr>
              <a:t> --</a:t>
            </a:r>
            <a:r>
              <a:rPr lang="en-US" sz="2400" dirty="0" err="1">
                <a:latin typeface="Courier"/>
                <a:cs typeface="Courier"/>
              </a:rPr>
              <a:t>genomeDir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/homes/liu3zhen/teaching/datasets/DE/0-ref \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"/>
                <a:cs typeface="Courier"/>
              </a:rPr>
              <a:t> --</a:t>
            </a:r>
            <a:r>
              <a:rPr lang="en-US" sz="2400" dirty="0" err="1">
                <a:latin typeface="Courier"/>
                <a:cs typeface="Courier"/>
              </a:rPr>
              <a:t>genomeFastaFiles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"/>
                <a:cs typeface="Courier"/>
              </a:rPr>
              <a:t>B73Ref4.fa </a:t>
            </a:r>
            <a:r>
              <a:rPr lang="en-US" sz="2400" dirty="0">
                <a:latin typeface="Courier"/>
                <a:cs typeface="Courier"/>
              </a:rPr>
              <a:t>\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"/>
                <a:cs typeface="Courier"/>
              </a:rPr>
              <a:t> --</a:t>
            </a:r>
            <a:r>
              <a:rPr lang="en-US" sz="2400" dirty="0" err="1">
                <a:latin typeface="Courier"/>
                <a:cs typeface="Courier"/>
              </a:rPr>
              <a:t>sjdbGTFfile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"/>
                <a:cs typeface="Courier"/>
              </a:rPr>
              <a:t>Zea_mays.B73_RefGen_v4.46.gtf </a:t>
            </a:r>
            <a:r>
              <a:rPr lang="en-US" sz="2400" dirty="0">
                <a:latin typeface="Courier"/>
                <a:cs typeface="Courier"/>
              </a:rPr>
              <a:t>\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"/>
                <a:cs typeface="Courier"/>
              </a:rPr>
              <a:t> --</a:t>
            </a:r>
            <a:r>
              <a:rPr lang="en-US" sz="2400" dirty="0" err="1">
                <a:latin typeface="Courier"/>
                <a:cs typeface="Courier"/>
              </a:rPr>
              <a:t>sjdbOverhang</a:t>
            </a:r>
            <a:r>
              <a:rPr lang="en-US" sz="2400" dirty="0">
                <a:latin typeface="Courier"/>
                <a:cs typeface="Courier"/>
              </a:rPr>
              <a:t> 100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57A9052-BFF0-FC4E-A734-2411C8D08125}"/>
                  </a:ext>
                </a:extLst>
              </p14:cNvPr>
              <p14:cNvContentPartPr/>
              <p14:nvPr/>
            </p14:nvContentPartPr>
            <p14:xfrm>
              <a:off x="3169800" y="4674960"/>
              <a:ext cx="5164560" cy="1212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57A9052-BFF0-FC4E-A734-2411C8D081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0440" y="4665600"/>
                <a:ext cx="5183280" cy="123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3930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6442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III. STAR: </a:t>
            </a:r>
            <a:r>
              <a:rPr lang="en-US" sz="3200" dirty="0" err="1"/>
              <a:t>sbatch</a:t>
            </a:r>
            <a:r>
              <a:rPr lang="en-US" sz="3200" dirty="0"/>
              <a:t> script (</a:t>
            </a:r>
            <a:r>
              <a:rPr lang="en-US" sz="3200" b="1" dirty="0">
                <a:solidFill>
                  <a:srgbClr val="FF0000"/>
                </a:solidFill>
              </a:rPr>
              <a:t>one sample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34" y="1186934"/>
            <a:ext cx="8834966" cy="5537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/homes/liu3zhen/local/bin/STAR --</a:t>
            </a:r>
            <a:r>
              <a:rPr lang="en-US" sz="1600" dirty="0" err="1">
                <a:latin typeface="Courier"/>
                <a:cs typeface="Courier"/>
              </a:rPr>
              <a:t>runThreadN</a:t>
            </a:r>
            <a:r>
              <a:rPr lang="en-US" sz="16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genomeDir</a:t>
            </a:r>
            <a:r>
              <a:rPr lang="en-US" sz="1600" dirty="0">
                <a:latin typeface="Courier"/>
                <a:cs typeface="Courier"/>
              </a:rPr>
              <a:t> /homes/liu3zhen/teaching/datasets/DE/0-ref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readFilesIn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../2-trim/cold1.R1.pair.fq ../2-trim/cold1.R2.pair.fq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alignIntronMax</a:t>
            </a:r>
            <a:r>
              <a:rPr lang="en-US" sz="16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alignMatesGapMax</a:t>
            </a:r>
            <a:r>
              <a:rPr lang="en-US" sz="16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outFileNamePrefix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cold1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outSAMattrIHstart</a:t>
            </a:r>
            <a:r>
              <a:rPr lang="en-US" sz="1600" dirty="0">
                <a:latin typeface="Courier"/>
                <a:cs typeface="Courier"/>
              </a:rPr>
              <a:t> 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outSAMmultNmax</a:t>
            </a:r>
            <a:r>
              <a:rPr lang="en-US" sz="16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outSAMstrandField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intronMotif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outFilterIntronMotifs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RemoveNoncanonicalUnannotated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outSAMtype</a:t>
            </a:r>
            <a:r>
              <a:rPr lang="en-US" sz="1600" dirty="0">
                <a:latin typeface="Courier"/>
                <a:cs typeface="Courier"/>
              </a:rPr>
              <a:t> BAM </a:t>
            </a:r>
            <a:r>
              <a:rPr lang="en-US" sz="1600" dirty="0" err="1">
                <a:latin typeface="Courier"/>
                <a:cs typeface="Courier"/>
              </a:rPr>
              <a:t>SortedByCoordinate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quantMode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GeneCounts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outFilterMismatchNmax</a:t>
            </a:r>
            <a:r>
              <a:rPr lang="en-US" sz="16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outFilterMismatchNoverLmax</a:t>
            </a:r>
            <a:r>
              <a:rPr lang="en-US" sz="1600" dirty="0">
                <a:latin typeface="Courier"/>
                <a:cs typeface="Courier"/>
              </a:rPr>
              <a:t> 0.02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outFilterMatchNmin</a:t>
            </a:r>
            <a:r>
              <a:rPr lang="en-US" sz="1600" dirty="0">
                <a:latin typeface="Courier"/>
                <a:cs typeface="Courier"/>
              </a:rPr>
              <a:t> 40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outSJfilterReads</a:t>
            </a:r>
            <a:r>
              <a:rPr lang="en-US" sz="1600" dirty="0">
                <a:latin typeface="Courier"/>
                <a:cs typeface="Courier"/>
              </a:rPr>
              <a:t> Unique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outFilterMultimapNmax</a:t>
            </a:r>
            <a:r>
              <a:rPr lang="en-US" sz="16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outFilterMultimapScoreRange</a:t>
            </a:r>
            <a:r>
              <a:rPr lang="en-US" sz="1600" dirty="0">
                <a:latin typeface="Courier"/>
                <a:cs typeface="Courier"/>
              </a:rPr>
              <a:t>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1" y="51872"/>
            <a:ext cx="242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working directory: 3-aln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F9DFBA-1154-0340-8F5C-081230F27079}"/>
                  </a:ext>
                </a:extLst>
              </p14:cNvPr>
              <p14:cNvContentPartPr/>
              <p14:nvPr/>
            </p14:nvContentPartPr>
            <p14:xfrm>
              <a:off x="230760" y="1154160"/>
              <a:ext cx="8344440" cy="5126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F9DFBA-1154-0340-8F5C-081230F270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400" y="1144800"/>
                <a:ext cx="8363160" cy="514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5596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56695"/>
          </a:xfrm>
        </p:spPr>
        <p:txBody>
          <a:bodyPr>
            <a:normAutofit/>
          </a:bodyPr>
          <a:lstStyle/>
          <a:p>
            <a:r>
              <a:rPr lang="en-US" sz="2800" dirty="0"/>
              <a:t>Part III. STAR: generate </a:t>
            </a:r>
            <a:r>
              <a:rPr lang="en-US" sz="2800" dirty="0" err="1"/>
              <a:t>sbatch</a:t>
            </a:r>
            <a:r>
              <a:rPr lang="en-US" sz="2800" dirty="0"/>
              <a:t> script and submit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375" y="965914"/>
            <a:ext cx="7514167" cy="5756262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/homes/liu3zhen/local/</a:t>
            </a:r>
            <a:r>
              <a:rPr lang="en-US" sz="1400" dirty="0" err="1">
                <a:latin typeface="Courier"/>
                <a:cs typeface="Courier"/>
              </a:rPr>
              <a:t>slurm</a:t>
            </a:r>
            <a:r>
              <a:rPr lang="en-US" sz="1400" dirty="0">
                <a:latin typeface="Courier"/>
                <a:cs typeface="Courier"/>
              </a:rPr>
              <a:t>/STAR/</a:t>
            </a:r>
            <a:r>
              <a:rPr lang="en-US" sz="1400" dirty="0" err="1">
                <a:latin typeface="Courier"/>
                <a:cs typeface="Courier"/>
              </a:rPr>
              <a:t>STAR.sbatch.pl</a:t>
            </a:r>
            <a:r>
              <a:rPr lang="en-US" sz="14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urier"/>
                <a:cs typeface="Courier"/>
              </a:rPr>
              <a:t>--java "Java"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mem</a:t>
            </a:r>
            <a:r>
              <a:rPr lang="en-US" sz="1400" dirty="0">
                <a:latin typeface="Courier"/>
                <a:cs typeface="Courier"/>
              </a:rPr>
              <a:t> 48 --threads 1 --time 12:00:00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star_cmd</a:t>
            </a:r>
            <a:r>
              <a:rPr lang="en-US" sz="1400" dirty="0">
                <a:latin typeface="Courier"/>
                <a:cs typeface="Courier"/>
              </a:rPr>
              <a:t> /homes/liu3zhen/local/bin/STAR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indir</a:t>
            </a:r>
            <a:r>
              <a:rPr lang="en-US" sz="1400" dirty="0">
                <a:latin typeface="Courier"/>
                <a:cs typeface="Courier"/>
              </a:rPr>
              <a:t> ../2-trim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dbdir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"/>
                <a:cs typeface="Courier"/>
              </a:rPr>
              <a:t>/homes/liu3zhen/teaching/datasets/DE/0-ref </a:t>
            </a:r>
            <a:r>
              <a:rPr lang="en-US" sz="14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--fq1feature .R1.pair.fq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--fq2feature .R2.pair.fq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alignIntronMax</a:t>
            </a:r>
            <a:r>
              <a:rPr lang="en-US" sz="14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alignMatesGapMax</a:t>
            </a:r>
            <a:r>
              <a:rPr lang="en-US" sz="14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outSAMattrIHstart</a:t>
            </a:r>
            <a:r>
              <a:rPr lang="en-US" sz="1400" dirty="0">
                <a:latin typeface="Courier"/>
                <a:cs typeface="Courier"/>
              </a:rPr>
              <a:t> 0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outSAMmultNmax</a:t>
            </a:r>
            <a:r>
              <a:rPr lang="en-US" sz="14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outSAMstrandField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intronMotif</a:t>
            </a:r>
            <a:r>
              <a:rPr lang="en-US" sz="1400" dirty="0">
                <a:latin typeface="Courier"/>
                <a:cs typeface="Courier"/>
              </a:rPr>
              <a:t> 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outFilterIntronMotifs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RemoveNoncanonicalUnannotated</a:t>
            </a:r>
            <a:r>
              <a:rPr lang="en-US" sz="14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outSAMtype</a:t>
            </a:r>
            <a:r>
              <a:rPr lang="en-US" sz="1400" dirty="0">
                <a:latin typeface="Courier"/>
                <a:cs typeface="Courier"/>
              </a:rPr>
              <a:t> "BAM </a:t>
            </a:r>
            <a:r>
              <a:rPr lang="en-US" sz="1400" dirty="0" err="1">
                <a:latin typeface="Courier"/>
                <a:cs typeface="Courier"/>
              </a:rPr>
              <a:t>SortedByCoordinate</a:t>
            </a:r>
            <a:r>
              <a:rPr lang="en-US" sz="1400" dirty="0">
                <a:latin typeface="Courier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quantMode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GeneCounts</a:t>
            </a:r>
            <a:r>
              <a:rPr lang="en-US" sz="14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outFilterMismatchNmax</a:t>
            </a:r>
            <a:r>
              <a:rPr lang="en-US" sz="14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outFilterMismatchNoverLmax</a:t>
            </a:r>
            <a:r>
              <a:rPr lang="en-US" sz="1400" dirty="0">
                <a:latin typeface="Courier"/>
                <a:cs typeface="Courier"/>
              </a:rPr>
              <a:t> 0.05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outFilterMatchNmin</a:t>
            </a:r>
            <a:r>
              <a:rPr lang="en-US" sz="1400" dirty="0">
                <a:latin typeface="Courier"/>
                <a:cs typeface="Courier"/>
              </a:rPr>
              <a:t> 40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outSJfilterReads</a:t>
            </a:r>
            <a:r>
              <a:rPr lang="en-US" sz="1400" dirty="0">
                <a:latin typeface="Courier"/>
                <a:cs typeface="Courier"/>
              </a:rPr>
              <a:t> Unique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outFilterMultimapNmax</a:t>
            </a:r>
            <a:r>
              <a:rPr lang="en-US" sz="14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outFilterMultimapScoreRange</a:t>
            </a:r>
            <a:r>
              <a:rPr lang="en-US" sz="1400" dirty="0">
                <a:latin typeface="Courier"/>
                <a:cs typeface="Courier"/>
              </a:rPr>
              <a:t>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1" y="51872"/>
            <a:ext cx="242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working directory: 3-aln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380A684-9316-E34A-844E-9BCF42D17F81}"/>
                  </a:ext>
                </a:extLst>
              </p14:cNvPr>
              <p14:cNvContentPartPr/>
              <p14:nvPr/>
            </p14:nvContentPartPr>
            <p14:xfrm>
              <a:off x="227160" y="1265400"/>
              <a:ext cx="6172200" cy="2584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380A684-9316-E34A-844E-9BCF42D17F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800" y="1256040"/>
                <a:ext cx="6190920" cy="260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06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QC, 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q-values/FDR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3215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STAR output – cold1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400"/>
            <a:ext cx="8229600" cy="4957763"/>
          </a:xfrm>
        </p:spPr>
        <p:txBody>
          <a:bodyPr/>
          <a:lstStyle/>
          <a:p>
            <a:r>
              <a:rPr lang="en-US" dirty="0"/>
              <a:t>cold1Aligned.sortedByCoord.out.bam</a:t>
            </a:r>
          </a:p>
          <a:p>
            <a:r>
              <a:rPr lang="en-US" dirty="0"/>
              <a:t>cold1Log.final.out</a:t>
            </a:r>
          </a:p>
          <a:p>
            <a:r>
              <a:rPr lang="en-US" dirty="0"/>
              <a:t>cold1Log.out</a:t>
            </a:r>
          </a:p>
          <a:p>
            <a:r>
              <a:rPr lang="en-US" dirty="0"/>
              <a:t>cold1Log.progress.out</a:t>
            </a:r>
          </a:p>
          <a:p>
            <a:r>
              <a:rPr lang="en-US" b="1" dirty="0">
                <a:solidFill>
                  <a:srgbClr val="FF0000"/>
                </a:solidFill>
              </a:rPr>
              <a:t>cold1ReadsPerGene.out.tab</a:t>
            </a:r>
          </a:p>
          <a:p>
            <a:r>
              <a:rPr lang="en-US" dirty="0"/>
              <a:t>cold1SJ.out.tab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8A168C-259A-5E4A-911B-4EB74C2DBB26}"/>
                  </a:ext>
                </a:extLst>
              </p14:cNvPr>
              <p14:cNvContentPartPr/>
              <p14:nvPr/>
            </p14:nvContentPartPr>
            <p14:xfrm>
              <a:off x="920520" y="1685880"/>
              <a:ext cx="6112800" cy="242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8A168C-259A-5E4A-911B-4EB74C2DBB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160" y="1676520"/>
                <a:ext cx="6131520" cy="244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0332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1229"/>
          </a:xfrm>
        </p:spPr>
        <p:txBody>
          <a:bodyPr>
            <a:noAutofit/>
          </a:bodyPr>
          <a:lstStyle/>
          <a:p>
            <a:r>
              <a:rPr lang="en-US" sz="3200" dirty="0"/>
              <a:t>cold1Log.final.out</a:t>
            </a:r>
          </a:p>
        </p:txBody>
      </p:sp>
      <p:pic>
        <p:nvPicPr>
          <p:cNvPr id="4" name="Picture 3" descr="Screenshot 2017-04-24 15.50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32" y="1015999"/>
            <a:ext cx="5957998" cy="550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78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cold1</a:t>
            </a:r>
            <a:r>
              <a:rPr lang="en-US" sz="3200" b="1" dirty="0">
                <a:solidFill>
                  <a:srgbClr val="FF0000"/>
                </a:solidFill>
              </a:rPr>
              <a:t>ReadsPerGene.out.tab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5079999"/>
            <a:ext cx="8654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1: gene ID</a:t>
            </a:r>
          </a:p>
          <a:p>
            <a:r>
              <a:rPr lang="en-US" dirty="0"/>
              <a:t>column 2: counts for </a:t>
            </a:r>
            <a:r>
              <a:rPr lang="en-US" dirty="0" err="1"/>
              <a:t>unstranded</a:t>
            </a:r>
            <a:r>
              <a:rPr lang="en-US" dirty="0"/>
              <a:t> RNA-</a:t>
            </a:r>
            <a:r>
              <a:rPr lang="en-US" dirty="0" err="1"/>
              <a:t>seq</a:t>
            </a:r>
            <a:endParaRPr lang="en-US" dirty="0"/>
          </a:p>
          <a:p>
            <a:r>
              <a:rPr lang="en-US" dirty="0"/>
              <a:t>column 3: counts for the 1st read strand aligned with RNA (</a:t>
            </a:r>
            <a:r>
              <a:rPr lang="en-US" dirty="0" err="1"/>
              <a:t>htseq</a:t>
            </a:r>
            <a:r>
              <a:rPr lang="en-US" dirty="0"/>
              <a:t>-count option -s yes)</a:t>
            </a:r>
          </a:p>
          <a:p>
            <a:r>
              <a:rPr lang="en-US" dirty="0"/>
              <a:t>column 4: counts for the 2nd read strand aligned with RNA (</a:t>
            </a:r>
            <a:r>
              <a:rPr lang="en-US" dirty="0" err="1"/>
              <a:t>htseq</a:t>
            </a:r>
            <a:r>
              <a:rPr lang="en-US" dirty="0"/>
              <a:t>-count option -s reverse)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5BFEAAA-1BD8-8E4F-80EF-B4208C42A6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801198"/>
              </p:ext>
            </p:extLst>
          </p:nvPr>
        </p:nvGraphicFramePr>
        <p:xfrm>
          <a:off x="867402" y="1417638"/>
          <a:ext cx="7409195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Worksheet" r:id="rId4" imgW="3873500" imgH="1638300" progId="Excel.Sheet.12">
                  <p:embed/>
                </p:oleObj>
              </mc:Choice>
              <mc:Fallback>
                <p:oleObj name="Worksheet" r:id="rId4" imgW="3873500" imgH="16383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7402" y="1417638"/>
                        <a:ext cx="7409195" cy="313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475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q-values/FDR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" name="Rectangle 2"/>
          <p:cNvSpPr/>
          <p:nvPr/>
        </p:nvSpPr>
        <p:spPr>
          <a:xfrm>
            <a:off x="5816599" y="4876800"/>
            <a:ext cx="2006600" cy="184938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54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5B10CF-EE26-B648-B311-623670866497}"/>
              </a:ext>
            </a:extLst>
          </p:cNvPr>
          <p:cNvSpPr/>
          <p:nvPr/>
        </p:nvSpPr>
        <p:spPr>
          <a:xfrm>
            <a:off x="185737" y="2348346"/>
            <a:ext cx="87725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if (!</a:t>
            </a:r>
            <a:r>
              <a:rPr lang="en-US" sz="2400" dirty="0" err="1">
                <a:latin typeface="Courier" pitchFamily="2" charset="0"/>
              </a:rPr>
              <a:t>requireNamespace</a:t>
            </a:r>
            <a:r>
              <a:rPr lang="en-US" sz="2400" dirty="0">
                <a:latin typeface="Courier" pitchFamily="2" charset="0"/>
              </a:rPr>
              <a:t>("</a:t>
            </a:r>
            <a:r>
              <a:rPr lang="en-US" sz="2400" dirty="0" err="1">
                <a:latin typeface="Courier" pitchFamily="2" charset="0"/>
              </a:rPr>
              <a:t>BiocManager</a:t>
            </a:r>
            <a:r>
              <a:rPr lang="en-US" sz="2400" dirty="0">
                <a:latin typeface="Courier" pitchFamily="2" charset="0"/>
              </a:rPr>
              <a:t>",quietly=T))</a:t>
            </a:r>
          </a:p>
          <a:p>
            <a:r>
              <a:rPr lang="en-US" sz="2400" dirty="0">
                <a:latin typeface="Courier" pitchFamily="2" charset="0"/>
              </a:rPr>
              <a:t>  </a:t>
            </a:r>
            <a:r>
              <a:rPr lang="en-US" sz="2400" dirty="0" err="1">
                <a:latin typeface="Courier" pitchFamily="2" charset="0"/>
              </a:rPr>
              <a:t>install.packages</a:t>
            </a:r>
            <a:r>
              <a:rPr lang="en-US" sz="2400" dirty="0">
                <a:latin typeface="Courier" pitchFamily="2" charset="0"/>
              </a:rPr>
              <a:t>("</a:t>
            </a:r>
            <a:r>
              <a:rPr lang="en-US" sz="2400" dirty="0" err="1">
                <a:latin typeface="Courier" pitchFamily="2" charset="0"/>
              </a:rPr>
              <a:t>BiocManager</a:t>
            </a:r>
            <a:r>
              <a:rPr lang="en-US" sz="2400" dirty="0">
                <a:latin typeface="Courier" pitchFamily="2" charset="0"/>
              </a:rPr>
              <a:t>")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BiocManager</a:t>
            </a:r>
            <a:r>
              <a:rPr lang="en-US" sz="2400" dirty="0">
                <a:latin typeface="Courier" pitchFamily="2" charset="0"/>
              </a:rPr>
              <a:t>::install("DESeq2")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2C35F1-FEBA-0D4D-9919-91C8C30F217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Install DESeq2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C8B6A-BF67-A447-B7A3-DCE7EAA5138D}"/>
              </a:ext>
            </a:extLst>
          </p:cNvPr>
          <p:cNvSpPr txBox="1"/>
          <p:nvPr/>
        </p:nvSpPr>
        <p:spPr>
          <a:xfrm>
            <a:off x="185737" y="355312"/>
            <a:ext cx="1399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 code </a:t>
            </a:r>
          </a:p>
        </p:txBody>
      </p:sp>
    </p:spTree>
    <p:extLst>
      <p:ext uri="{BB962C8B-B14F-4D97-AF65-F5344CB8AC3E}">
        <p14:creationId xmlns:p14="http://schemas.microsoft.com/office/powerpoint/2010/main" val="3185608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IV. DE: merge counting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1014460"/>
            <a:ext cx="8801100" cy="570653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setwd</a:t>
            </a:r>
            <a:r>
              <a:rPr lang="en-US" sz="1400" dirty="0">
                <a:latin typeface="Courier"/>
                <a:cs typeface="Courier"/>
              </a:rPr>
              <a:t>("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/homes/liu3zhen/teaching/datasets/DE/4-DE</a:t>
            </a:r>
            <a:r>
              <a:rPr lang="en-US" sz="1400" dirty="0">
                <a:latin typeface="Courier"/>
                <a:cs typeface="Courier"/>
              </a:rPr>
              <a:t>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library("DESeq2")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### Parameters - Subject to change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datapath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&lt;-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"/homes/liu3zhen/teaching/datasets/DE/3-aln"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suffix &lt;- "</a:t>
            </a:r>
            <a:r>
              <a:rPr lang="en-US" sz="1400" dirty="0" err="1">
                <a:latin typeface="Courier"/>
                <a:cs typeface="Courier"/>
              </a:rPr>
              <a:t>ReadsPerGene.out.tab</a:t>
            </a:r>
            <a:r>
              <a:rPr lang="en-US" sz="1400" dirty="0">
                <a:latin typeface="Courier"/>
                <a:cs typeface="Courier"/>
              </a:rPr>
              <a:t>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count.files</a:t>
            </a:r>
            <a:r>
              <a:rPr lang="en-US" sz="1400" dirty="0">
                <a:latin typeface="Courier"/>
                <a:cs typeface="Courier"/>
              </a:rPr>
              <a:t> &lt;- </a:t>
            </a:r>
            <a:r>
              <a:rPr lang="en-US" sz="1400" dirty="0" err="1">
                <a:latin typeface="Courier"/>
                <a:cs typeface="Courier"/>
              </a:rPr>
              <a:t>dir</a:t>
            </a:r>
            <a:r>
              <a:rPr lang="en-US" sz="1400" dirty="0">
                <a:latin typeface="Courier"/>
                <a:cs typeface="Courier"/>
              </a:rPr>
              <a:t>(path = </a:t>
            </a:r>
            <a:r>
              <a:rPr lang="en-US" sz="1400" dirty="0" err="1">
                <a:latin typeface="Courier"/>
                <a:cs typeface="Courier"/>
              </a:rPr>
              <a:t>datapath</a:t>
            </a:r>
            <a:r>
              <a:rPr lang="en-US" sz="1400" dirty="0">
                <a:latin typeface="Courier"/>
                <a:cs typeface="Courier"/>
              </a:rPr>
              <a:t>, pattern = suffix)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### merge all counts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 &lt;- NULL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for (</a:t>
            </a:r>
            <a:r>
              <a:rPr lang="en-US" sz="1400" dirty="0" err="1">
                <a:latin typeface="Courier"/>
                <a:cs typeface="Courier"/>
              </a:rPr>
              <a:t>cf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count.files</a:t>
            </a:r>
            <a:r>
              <a:rPr lang="en-US" sz="1400" dirty="0">
                <a:latin typeface="Courier"/>
                <a:cs typeface="Courier"/>
              </a:rPr>
              <a:t>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200" dirty="0">
                <a:latin typeface="Courier"/>
                <a:cs typeface="Courier"/>
              </a:rPr>
              <a:t>counts &lt;- </a:t>
            </a:r>
            <a:r>
              <a:rPr lang="en-US" sz="1200" dirty="0" err="1">
                <a:latin typeface="Courier"/>
                <a:cs typeface="Courier"/>
              </a:rPr>
              <a:t>read.delim</a:t>
            </a:r>
            <a:r>
              <a:rPr lang="en-US" sz="1200" dirty="0">
                <a:latin typeface="Courier"/>
                <a:cs typeface="Courier"/>
              </a:rPr>
              <a:t>(paste0(</a:t>
            </a:r>
            <a:r>
              <a:rPr lang="en-US" sz="1200" dirty="0" err="1">
                <a:latin typeface="Courier"/>
                <a:cs typeface="Courier"/>
              </a:rPr>
              <a:t>datapath</a:t>
            </a:r>
            <a:r>
              <a:rPr lang="en-US" sz="1200" dirty="0">
                <a:latin typeface="Courier"/>
                <a:cs typeface="Courier"/>
              </a:rPr>
              <a:t>, "/", </a:t>
            </a:r>
            <a:r>
              <a:rPr lang="en-US" sz="1200" dirty="0" err="1">
                <a:latin typeface="Courier"/>
                <a:cs typeface="Courier"/>
              </a:rPr>
              <a:t>cf</a:t>
            </a:r>
            <a:r>
              <a:rPr lang="en-US" sz="1200" dirty="0">
                <a:latin typeface="Courier"/>
                <a:cs typeface="Courier"/>
              </a:rPr>
              <a:t>), header = F, </a:t>
            </a:r>
            <a:r>
              <a:rPr lang="en-US" sz="1200" dirty="0" err="1">
                <a:latin typeface="Courier"/>
                <a:cs typeface="Courier"/>
              </a:rPr>
              <a:t>stringsAsFactors</a:t>
            </a:r>
            <a:r>
              <a:rPr lang="en-US" sz="1200" dirty="0">
                <a:latin typeface="Courier"/>
                <a:cs typeface="Courier"/>
              </a:rPr>
              <a:t> = F, skip = 4)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base &lt;- </a:t>
            </a:r>
            <a:r>
              <a:rPr lang="en-US" sz="1400" dirty="0" err="1">
                <a:latin typeface="Courier"/>
                <a:cs typeface="Courier"/>
              </a:rPr>
              <a:t>gsub</a:t>
            </a:r>
            <a:r>
              <a:rPr lang="en-US" sz="1400" dirty="0">
                <a:latin typeface="Courier"/>
                <a:cs typeface="Courier"/>
              </a:rPr>
              <a:t>(suffix, "", </a:t>
            </a:r>
            <a:r>
              <a:rPr lang="en-US" sz="1400" dirty="0" err="1">
                <a:latin typeface="Courier"/>
                <a:cs typeface="Courier"/>
              </a:rPr>
              <a:t>cf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counts &lt;- counts[, 1:2]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colnames</a:t>
            </a:r>
            <a:r>
              <a:rPr lang="en-US" sz="1400" dirty="0">
                <a:latin typeface="Courier"/>
                <a:cs typeface="Courier"/>
              </a:rPr>
              <a:t>(counts) &lt;- c("Gene", base)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### merge data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if (</a:t>
            </a:r>
            <a:r>
              <a:rPr lang="en-US" sz="1400" dirty="0" err="1">
                <a:latin typeface="Courier"/>
                <a:cs typeface="Courier"/>
              </a:rPr>
              <a:t>is.null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))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 &lt;- counts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} else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 &lt;- merge(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, counts, by = "Gene")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30A86-51E1-4649-9655-36C350EF05C1}"/>
              </a:ext>
            </a:extLst>
          </p:cNvPr>
          <p:cNvSpPr txBox="1"/>
          <p:nvPr/>
        </p:nvSpPr>
        <p:spPr>
          <a:xfrm>
            <a:off x="203200" y="177801"/>
            <a:ext cx="1399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 code </a:t>
            </a:r>
          </a:p>
        </p:txBody>
      </p:sp>
    </p:spTree>
    <p:extLst>
      <p:ext uri="{BB962C8B-B14F-4D97-AF65-F5344CB8AC3E}">
        <p14:creationId xmlns:p14="http://schemas.microsoft.com/office/powerpoint/2010/main" val="505423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data preparation for DESeq2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13" y="1168976"/>
            <a:ext cx="8800250" cy="4800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count information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geneid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allcounts$Gene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allcounts</a:t>
            </a:r>
            <a:r>
              <a:rPr lang="en-US" sz="2000" dirty="0">
                <a:latin typeface="Courier"/>
                <a:cs typeface="Courier"/>
              </a:rPr>
              <a:t>[, 2:7]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as.matrix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rownames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) &lt;- </a:t>
            </a:r>
            <a:r>
              <a:rPr lang="en-US" sz="2000" dirty="0" err="1">
                <a:latin typeface="Courier"/>
                <a:cs typeface="Courier"/>
              </a:rPr>
              <a:t>geneid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sample names and grouping information (treatment)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sample.ids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colnames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treatment &lt;- c("cold", "cold", "cold", "norm", "norm", "norm")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sample.info</a:t>
            </a:r>
            <a:r>
              <a:rPr lang="en-US" sz="1800" dirty="0">
                <a:latin typeface="Courier"/>
                <a:cs typeface="Courier"/>
              </a:rPr>
              <a:t> &lt;- </a:t>
            </a:r>
            <a:r>
              <a:rPr lang="en-US" sz="1800" dirty="0" err="1">
                <a:latin typeface="Courier"/>
                <a:cs typeface="Courier"/>
              </a:rPr>
              <a:t>data.frame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row.names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 err="1">
                <a:latin typeface="Courier"/>
                <a:cs typeface="Courier"/>
              </a:rPr>
              <a:t>sample.ids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dirty="0" err="1">
                <a:latin typeface="Courier"/>
                <a:cs typeface="Courier"/>
              </a:rPr>
              <a:t>trt</a:t>
            </a:r>
            <a:r>
              <a:rPr lang="en-US" sz="1800" dirty="0">
                <a:latin typeface="Courier"/>
                <a:cs typeface="Courier"/>
              </a:rPr>
              <a:t>=treatment)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dds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DESeqDataSetFromMatrix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countData</a:t>
            </a:r>
            <a:r>
              <a:rPr lang="en-US" sz="2000" dirty="0">
                <a:latin typeface="Courier"/>
                <a:cs typeface="Courier"/>
              </a:rPr>
              <a:t>=</a:t>
            </a: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   </a:t>
            </a:r>
            <a:r>
              <a:rPr lang="en-US" sz="2000" dirty="0" err="1">
                <a:latin typeface="Courier"/>
                <a:cs typeface="Courier"/>
              </a:rPr>
              <a:t>colData</a:t>
            </a:r>
            <a:r>
              <a:rPr lang="en-US" sz="2000" dirty="0">
                <a:latin typeface="Courier"/>
                <a:cs typeface="Courier"/>
              </a:rPr>
              <a:t>=</a:t>
            </a:r>
            <a:r>
              <a:rPr lang="en-US" sz="2000" dirty="0" err="1">
                <a:latin typeface="Courier"/>
                <a:cs typeface="Courier"/>
              </a:rPr>
              <a:t>sample.info</a:t>
            </a:r>
            <a:r>
              <a:rPr lang="en-US" sz="2000" dirty="0">
                <a:latin typeface="Courier"/>
                <a:cs typeface="Courier"/>
              </a:rPr>
              <a:t>, formula(~</a:t>
            </a:r>
            <a:r>
              <a:rPr lang="en-US" sz="2000" dirty="0" err="1">
                <a:latin typeface="Courier"/>
                <a:cs typeface="Courier"/>
              </a:rPr>
              <a:t>trt</a:t>
            </a:r>
            <a:r>
              <a:rPr lang="en-US" sz="2000" dirty="0">
                <a:latin typeface="Courier"/>
                <a:cs typeface="Courier"/>
              </a:rPr>
              <a:t>))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dds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DESeq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dds</a:t>
            </a:r>
            <a:r>
              <a:rPr lang="en-US" sz="2000" dirty="0">
                <a:latin typeface="Courier"/>
                <a:cs typeface="Courier"/>
              </a:rPr>
              <a:t>, "Wald")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624BA-B860-7B43-880B-CF1F54AD4283}"/>
              </a:ext>
            </a:extLst>
          </p:cNvPr>
          <p:cNvSpPr txBox="1"/>
          <p:nvPr/>
        </p:nvSpPr>
        <p:spPr>
          <a:xfrm>
            <a:off x="203200" y="177801"/>
            <a:ext cx="1399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 code </a:t>
            </a:r>
          </a:p>
        </p:txBody>
      </p:sp>
    </p:spTree>
    <p:extLst>
      <p:ext uri="{BB962C8B-B14F-4D97-AF65-F5344CB8AC3E}">
        <p14:creationId xmlns:p14="http://schemas.microsoft.com/office/powerpoint/2010/main" val="2161794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8244-4053-794D-9DE9-6170754A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Wald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8734A-E942-EA4E-A09D-258519489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Wald test is the default method in DESeq2 when comparing two groups.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DESeq2 implements the Wald test by:</a:t>
            </a:r>
          </a:p>
          <a:p>
            <a:r>
              <a:rPr lang="en-US" dirty="0"/>
              <a:t>Divide LFC (log2 fold change) by its standard error to obtain a z-statistic</a:t>
            </a:r>
          </a:p>
          <a:p>
            <a:r>
              <a:rPr lang="en-US" dirty="0"/>
              <a:t>The z-statistic is compared to a standard normal distribution, and a p-value is computed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26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DE output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EFBEF32-9959-3044-9FCC-AF93A6DA33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924402"/>
              </p:ext>
            </p:extLst>
          </p:nvPr>
        </p:nvGraphicFramePr>
        <p:xfrm>
          <a:off x="141020" y="1173595"/>
          <a:ext cx="8861960" cy="5188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Worksheet" r:id="rId4" imgW="4533900" imgH="2654300" progId="Excel.Sheet.12">
                  <p:embed/>
                </p:oleObj>
              </mc:Choice>
              <mc:Fallback>
                <p:oleObj name="Worksheet" r:id="rId4" imgW="4533900" imgH="26543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020" y="1173595"/>
                        <a:ext cx="8861960" cy="5188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1048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VI. DE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9036"/>
            <a:ext cx="8369300" cy="35030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de.summary</a:t>
            </a:r>
            <a:r>
              <a:rPr lang="en-US" sz="2400" dirty="0">
                <a:latin typeface="Courier"/>
                <a:cs typeface="Courier"/>
              </a:rPr>
              <a:t> &lt;- </a:t>
            </a:r>
            <a:r>
              <a:rPr lang="en-US" sz="2400" dirty="0" err="1">
                <a:latin typeface="Courier"/>
                <a:cs typeface="Courier"/>
              </a:rPr>
              <a:t>DE.summary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DE.path</a:t>
            </a:r>
            <a:r>
              <a:rPr lang="en-US" sz="2400" dirty="0">
                <a:latin typeface="Courier"/>
                <a:cs typeface="Courier"/>
              </a:rPr>
              <a:t>=".",</a:t>
            </a:r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DE.files</a:t>
            </a:r>
            <a:r>
              <a:rPr lang="en-US" sz="2400" dirty="0">
                <a:latin typeface="Courier"/>
                <a:cs typeface="Courier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"cold-norm.DESeq2.txt"</a:t>
            </a:r>
            <a:r>
              <a:rPr lang="en-US" sz="24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err="1">
                <a:latin typeface="Courier"/>
                <a:cs typeface="Courier"/>
              </a:rPr>
              <a:t>qval.feature</a:t>
            </a:r>
            <a:r>
              <a:rPr lang="en-US" sz="2400" dirty="0">
                <a:latin typeface="Courier"/>
                <a:cs typeface="Courier"/>
              </a:rPr>
              <a:t>=".</a:t>
            </a:r>
            <a:r>
              <a:rPr lang="en-US" sz="2400" dirty="0" err="1">
                <a:latin typeface="Courier"/>
                <a:cs typeface="Courier"/>
              </a:rPr>
              <a:t>qval</a:t>
            </a:r>
            <a:r>
              <a:rPr lang="en-US" sz="2400" dirty="0">
                <a:latin typeface="Courier"/>
                <a:cs typeface="Courier"/>
              </a:rPr>
              <a:t>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log2FC.feature=".log2FC",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err="1">
                <a:latin typeface="Courier"/>
                <a:cs typeface="Courier"/>
              </a:rPr>
              <a:t>fdr</a:t>
            </a:r>
            <a:r>
              <a:rPr lang="en-US" sz="2400" dirty="0">
                <a:latin typeface="Courier"/>
                <a:cs typeface="Courier"/>
              </a:rPr>
              <a:t>=</a:t>
            </a:r>
            <a:r>
              <a:rPr lang="en-US" sz="2400" dirty="0" err="1">
                <a:latin typeface="Courier"/>
                <a:cs typeface="Courier"/>
              </a:rPr>
              <a:t>fdr.cutoff</a:t>
            </a:r>
            <a:r>
              <a:rPr lang="en-US" sz="24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err="1">
                <a:latin typeface="Courier"/>
                <a:cs typeface="Courier"/>
              </a:rPr>
              <a:t>out.path</a:t>
            </a:r>
            <a:r>
              <a:rPr lang="en-US" sz="2400" dirty="0">
                <a:latin typeface="Courier"/>
                <a:cs typeface="Courier"/>
              </a:rPr>
              <a:t>=".",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err="1">
                <a:latin typeface="Courier"/>
                <a:cs typeface="Courier"/>
              </a:rPr>
              <a:t>out.file</a:t>
            </a:r>
            <a:r>
              <a:rPr lang="en-US" sz="2400" dirty="0">
                <a:latin typeface="Courier"/>
                <a:cs typeface="Courier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"cold-norm.DESeq2.summary.txt"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CD932-C357-FE4B-857E-0ED725A9F06C}"/>
              </a:ext>
            </a:extLst>
          </p:cNvPr>
          <p:cNvSpPr txBox="1"/>
          <p:nvPr/>
        </p:nvSpPr>
        <p:spPr>
          <a:xfrm>
            <a:off x="203200" y="177801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26715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D10C1-A2E6-2A43-9B63-9DC018819B2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Directories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1F5289-350D-954E-B995-30F9BE465734}"/>
              </a:ext>
            </a:extLst>
          </p:cNvPr>
          <p:cNvSpPr/>
          <p:nvPr/>
        </p:nvSpPr>
        <p:spPr>
          <a:xfrm>
            <a:off x="1995055" y="3152737"/>
            <a:ext cx="257694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0-ref</a:t>
            </a:r>
          </a:p>
          <a:p>
            <a:r>
              <a:rPr lang="en-US" sz="3200" dirty="0"/>
              <a:t>1-raw</a:t>
            </a:r>
          </a:p>
          <a:p>
            <a:r>
              <a:rPr lang="en-US" sz="3200" dirty="0"/>
              <a:t>2-trim</a:t>
            </a:r>
          </a:p>
          <a:p>
            <a:r>
              <a:rPr lang="en-US" sz="3200" dirty="0"/>
              <a:t>3-aln</a:t>
            </a:r>
          </a:p>
          <a:p>
            <a:r>
              <a:rPr lang="en-US" sz="3200" dirty="0"/>
              <a:t>4-DE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FBCC7-FB2E-6C44-BD66-0BD588C6E029}"/>
              </a:ext>
            </a:extLst>
          </p:cNvPr>
          <p:cNvSpPr txBox="1"/>
          <p:nvPr/>
        </p:nvSpPr>
        <p:spPr>
          <a:xfrm>
            <a:off x="457200" y="1904771"/>
            <a:ext cx="856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" pitchFamily="2" charset="0"/>
              </a:rPr>
              <a:t>mkdir</a:t>
            </a:r>
            <a:r>
              <a:rPr lang="en-US" sz="2800" dirty="0">
                <a:latin typeface="Courier" pitchFamily="2" charset="0"/>
              </a:rPr>
              <a:t> 0-ref  1-raw  2-trim  3-aln  4-DE</a:t>
            </a:r>
          </a:p>
        </p:txBody>
      </p:sp>
    </p:spTree>
    <p:extLst>
      <p:ext uri="{BB962C8B-B14F-4D97-AF65-F5344CB8AC3E}">
        <p14:creationId xmlns:p14="http://schemas.microsoft.com/office/powerpoint/2010/main" val="2791490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V. 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2057"/>
            <a:ext cx="8712200" cy="572130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### load modules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source("/homes/liu3zhen/local/share/</a:t>
            </a:r>
            <a:r>
              <a:rPr lang="en-US" sz="1400" dirty="0" err="1">
                <a:latin typeface="Courier"/>
                <a:cs typeface="Courier"/>
              </a:rPr>
              <a:t>LiuLabScripts</a:t>
            </a:r>
            <a:r>
              <a:rPr lang="en-US" sz="1400" dirty="0">
                <a:latin typeface="Courier"/>
                <a:cs typeface="Courier"/>
              </a:rPr>
              <a:t>/DESeq2.single.trt.R")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source("/homes/liu3zhen/local/share/</a:t>
            </a:r>
            <a:r>
              <a:rPr lang="en-US" sz="1400" dirty="0" err="1">
                <a:latin typeface="Courier"/>
                <a:cs typeface="Courier"/>
              </a:rPr>
              <a:t>LiuLabScripts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DE.summary.R</a:t>
            </a:r>
            <a:r>
              <a:rPr lang="en-US" sz="1400" dirty="0">
                <a:latin typeface="Courier"/>
                <a:cs typeface="Courier"/>
              </a:rPr>
              <a:t>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### DE parameters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fdr.cutoff</a:t>
            </a:r>
            <a:r>
              <a:rPr lang="en-US" sz="1400" dirty="0">
                <a:latin typeface="Courier"/>
                <a:cs typeface="Courier"/>
              </a:rPr>
              <a:t> &lt;- 0.05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 data reformat: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input &lt;- 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[,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2:7</a:t>
            </a:r>
            <a:r>
              <a:rPr lang="en-US" sz="1400" dirty="0">
                <a:latin typeface="Courier"/>
                <a:cs typeface="Courier"/>
              </a:rPr>
              <a:t>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rownames</a:t>
            </a:r>
            <a:r>
              <a:rPr lang="en-US" sz="1400" dirty="0">
                <a:latin typeface="Courier"/>
                <a:cs typeface="Courier"/>
              </a:rPr>
              <a:t>(input) &lt;- 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[, 1]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 DE statistical analysis: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DE.out</a:t>
            </a:r>
            <a:r>
              <a:rPr lang="en-US" sz="1400" dirty="0">
                <a:latin typeface="Courier"/>
                <a:cs typeface="Courier"/>
              </a:rPr>
              <a:t> &lt;- DESeq2.single.trt(</a:t>
            </a:r>
            <a:r>
              <a:rPr lang="en-US" sz="1400" dirty="0" err="1">
                <a:latin typeface="Courier"/>
                <a:cs typeface="Courier"/>
              </a:rPr>
              <a:t>input.matrix</a:t>
            </a:r>
            <a:r>
              <a:rPr lang="en-US" sz="1400" dirty="0">
                <a:latin typeface="Courier"/>
                <a:cs typeface="Courier"/>
              </a:rPr>
              <a:t> = input,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min.mean.reads</a:t>
            </a:r>
            <a:r>
              <a:rPr lang="en-US" sz="1400" dirty="0">
                <a:latin typeface="Courier"/>
                <a:cs typeface="Courier"/>
              </a:rPr>
              <a:t> = 5,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group1.col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1:3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group2.col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4:6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comparison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c("norm", "cold")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geneID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rownames</a:t>
            </a:r>
            <a:r>
              <a:rPr lang="en-US" sz="1400" dirty="0">
                <a:latin typeface="Courier"/>
                <a:cs typeface="Courier"/>
              </a:rPr>
              <a:t>(input),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fdr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fdr.cutoff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logpath</a:t>
            </a:r>
            <a:r>
              <a:rPr lang="en-US" sz="1400" dirty="0">
                <a:latin typeface="Courier"/>
                <a:cs typeface="Courier"/>
              </a:rPr>
              <a:t> = ".",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logfile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"cold-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norm.log.md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 merge DE with counts and output DE result: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DE.out</a:t>
            </a:r>
            <a:r>
              <a:rPr lang="en-US" sz="1400" dirty="0">
                <a:latin typeface="Courier"/>
                <a:cs typeface="Courier"/>
              </a:rPr>
              <a:t> &lt;- </a:t>
            </a:r>
            <a:r>
              <a:rPr lang="en-US" sz="1400" dirty="0" err="1">
                <a:latin typeface="Courier"/>
                <a:cs typeface="Courier"/>
              </a:rPr>
              <a:t>data.frame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DE.out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final.out</a:t>
            </a:r>
            <a:r>
              <a:rPr lang="en-US" sz="1400" dirty="0">
                <a:latin typeface="Courier"/>
                <a:cs typeface="Courier"/>
              </a:rPr>
              <a:t> &lt;- merge(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DE.out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by.x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"Gene"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by.y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GeneID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write.table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final.out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"cold-norm.DESeq2.txt"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sep</a:t>
            </a:r>
            <a:r>
              <a:rPr lang="en-US" sz="1400" dirty="0">
                <a:latin typeface="Courier"/>
                <a:cs typeface="Courier"/>
              </a:rPr>
              <a:t>="\t", quote=F, </a:t>
            </a:r>
            <a:r>
              <a:rPr lang="en-US" sz="1400" dirty="0" err="1">
                <a:latin typeface="Courier"/>
                <a:cs typeface="Courier"/>
              </a:rPr>
              <a:t>row.names</a:t>
            </a:r>
            <a:r>
              <a:rPr lang="en-US" sz="1400" dirty="0">
                <a:latin typeface="Courier"/>
                <a:cs typeface="Courier"/>
              </a:rPr>
              <a:t>=F)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07BF5C-8BA0-9942-9CDF-53EF9E6BB7A2}"/>
              </a:ext>
            </a:extLst>
          </p:cNvPr>
          <p:cNvSpPr txBox="1"/>
          <p:nvPr/>
        </p:nvSpPr>
        <p:spPr>
          <a:xfrm>
            <a:off x="203200" y="177801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253974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2196" y="1279268"/>
            <a:ext cx="8604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# p-value histogram</a:t>
            </a:r>
          </a:p>
          <a:p>
            <a:r>
              <a:rPr lang="en-US" sz="2000" dirty="0" err="1">
                <a:latin typeface="Courier"/>
                <a:cs typeface="Courier"/>
              </a:rPr>
              <a:t>hist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DE.out$cold_norm.pval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xlab</a:t>
            </a:r>
            <a:r>
              <a:rPr lang="en-US" sz="2000" dirty="0">
                <a:latin typeface="Courier"/>
                <a:cs typeface="Courier"/>
              </a:rPr>
              <a:t> = "p-values",</a:t>
            </a:r>
          </a:p>
          <a:p>
            <a:r>
              <a:rPr lang="en-US" sz="2000" dirty="0">
                <a:latin typeface="Courier"/>
                <a:cs typeface="Courier"/>
              </a:rPr>
              <a:t>     </a:t>
            </a:r>
            <a:r>
              <a:rPr lang="en-US" sz="2000" dirty="0" err="1">
                <a:latin typeface="Courier"/>
                <a:cs typeface="Courier"/>
              </a:rPr>
              <a:t>ylab</a:t>
            </a:r>
            <a:r>
              <a:rPr lang="en-US" sz="2000" dirty="0">
                <a:latin typeface="Courier"/>
                <a:cs typeface="Courier"/>
              </a:rPr>
              <a:t> = "Number of genes", main = "cold vs. norm")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387600"/>
            <a:ext cx="5486400" cy="41231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26548F-8415-1B40-A350-D4027E90DCC3}"/>
              </a:ext>
            </a:extLst>
          </p:cNvPr>
          <p:cNvSpPr txBox="1"/>
          <p:nvPr/>
        </p:nvSpPr>
        <p:spPr>
          <a:xfrm>
            <a:off x="203200" y="177801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801462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your turn (Three persons as a group)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370216"/>
              </p:ext>
            </p:extLst>
          </p:nvPr>
        </p:nvGraphicFramePr>
        <p:xfrm>
          <a:off x="749301" y="1704340"/>
          <a:ext cx="7785100" cy="2583180"/>
        </p:xfrm>
        <a:graphic>
          <a:graphicData uri="http://schemas.openxmlformats.org/drawingml/2006/table">
            <a:tbl>
              <a:tblPr/>
              <a:tblGrid>
                <a:gridCol w="962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3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Tissue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Replicate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 less roots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 less roots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 less roots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 less roots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14500" y="4688532"/>
            <a:ext cx="5302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root hair (RH) vs. root without hair (root)</a:t>
            </a:r>
          </a:p>
        </p:txBody>
      </p:sp>
    </p:spTree>
    <p:extLst>
      <p:ext uri="{BB962C8B-B14F-4D97-AF65-F5344CB8AC3E}">
        <p14:creationId xmlns:p14="http://schemas.microsoft.com/office/powerpoint/2010/main" val="154312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23900"/>
          </a:xfrm>
        </p:spPr>
        <p:txBody>
          <a:bodyPr>
            <a:normAutofit/>
          </a:bodyPr>
          <a:lstStyle/>
          <a:p>
            <a:r>
              <a:rPr lang="en-US" sz="3200" dirty="0"/>
              <a:t>data information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7350" y="5880100"/>
            <a:ext cx="245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Makarevitch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., 2015</a:t>
            </a:r>
          </a:p>
          <a:p>
            <a:r>
              <a:rPr lang="en-US" dirty="0"/>
              <a:t>Hirsch </a:t>
            </a:r>
            <a:r>
              <a:rPr lang="en-US" i="1" dirty="0"/>
              <a:t>et al</a:t>
            </a:r>
            <a:r>
              <a:rPr lang="en-US" dirty="0"/>
              <a:t>., 2016</a:t>
            </a:r>
          </a:p>
        </p:txBody>
      </p:sp>
      <p:pic>
        <p:nvPicPr>
          <p:cNvPr id="8" name="Picture 7" descr="Screenshot 2017-04-25 09.14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189314"/>
            <a:ext cx="4076700" cy="568128"/>
          </a:xfrm>
          <a:prstGeom prst="rect">
            <a:avLst/>
          </a:prstGeom>
        </p:spPr>
      </p:pic>
      <p:pic>
        <p:nvPicPr>
          <p:cNvPr id="9" name="Picture 8" descr="Screenshot 2017-04-25 09.15.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" y="1502901"/>
            <a:ext cx="6813550" cy="20471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486150" y="4965125"/>
            <a:ext cx="2038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5"/>
              </a:rPr>
              <a:t>SRR1238718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80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9250"/>
          </a:xfrm>
        </p:spPr>
        <p:txBody>
          <a:bodyPr>
            <a:normAutofit/>
          </a:bodyPr>
          <a:lstStyle/>
          <a:p>
            <a:r>
              <a:rPr lang="en-US" sz="3600" dirty="0"/>
              <a:t>Part I: Data downloading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972" y="2014151"/>
            <a:ext cx="5843828" cy="2614999"/>
          </a:xfrm>
        </p:spPr>
        <p:txBody>
          <a:bodyPr>
            <a:normAutofit/>
          </a:bodyPr>
          <a:lstStyle/>
          <a:p>
            <a:r>
              <a:rPr lang="en-US" sz="2800" dirty="0"/>
              <a:t>Introduction of Sequence Read Archive (SRA) (2007)</a:t>
            </a:r>
          </a:p>
          <a:p>
            <a:endParaRPr lang="en-US" sz="2800" dirty="0"/>
          </a:p>
          <a:p>
            <a:r>
              <a:rPr lang="en-US" sz="2800" dirty="0"/>
              <a:t>Data download (SRA toolkit)</a:t>
            </a:r>
          </a:p>
          <a:p>
            <a:pPr marL="0" indent="0">
              <a:buNone/>
            </a:pPr>
            <a:r>
              <a:rPr lang="en-US" sz="2800" dirty="0"/>
              <a:t>- </a:t>
            </a:r>
            <a:r>
              <a:rPr lang="en-US" sz="2800" dirty="0" err="1"/>
              <a:t>fasterq</a:t>
            </a:r>
            <a:r>
              <a:rPr lang="en-US" sz="2800" dirty="0"/>
              <a:t>-dump</a:t>
            </a:r>
          </a:p>
        </p:txBody>
      </p:sp>
    </p:spTree>
    <p:extLst>
      <p:ext uri="{BB962C8B-B14F-4D97-AF65-F5344CB8AC3E}">
        <p14:creationId xmlns:p14="http://schemas.microsoft.com/office/powerpoint/2010/main" val="348853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198453" cy="705569"/>
          </a:xfrm>
        </p:spPr>
        <p:txBody>
          <a:bodyPr>
            <a:normAutofit fontScale="90000"/>
          </a:bodyPr>
          <a:lstStyle/>
          <a:p>
            <a:r>
              <a:rPr lang="en-US" dirty="0"/>
              <a:t>Framework of data submission</a:t>
            </a:r>
          </a:p>
        </p:txBody>
      </p:sp>
      <p:pic>
        <p:nvPicPr>
          <p:cNvPr id="7" name="Picture 6" descr="anatomy_of_SRA_submiss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19" y="1118263"/>
            <a:ext cx="7357996" cy="54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9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8270"/>
          </a:xfrm>
        </p:spPr>
        <p:txBody>
          <a:bodyPr>
            <a:normAutofit/>
          </a:bodyPr>
          <a:lstStyle/>
          <a:p>
            <a:r>
              <a:rPr lang="en-US" sz="3600" dirty="0"/>
              <a:t>Metadata and sequence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833" y="1341237"/>
            <a:ext cx="7535820" cy="5036211"/>
          </a:xfrm>
        </p:spPr>
        <p:txBody>
          <a:bodyPr>
            <a:noAutofit/>
          </a:bodyPr>
          <a:lstStyle/>
          <a:p>
            <a:r>
              <a:rPr lang="en-US" sz="2400" b="1" dirty="0"/>
              <a:t>Study</a:t>
            </a:r>
            <a:r>
              <a:rPr lang="en-US" sz="2400" dirty="0"/>
              <a:t> – a set of experiments with an overall goal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SRA Study accessions – SRP, DRP, or ERP</a:t>
            </a:r>
          </a:p>
          <a:p>
            <a:endParaRPr lang="en-US" sz="2400" b="1" dirty="0"/>
          </a:p>
          <a:p>
            <a:r>
              <a:rPr lang="en-US" sz="2400" b="1" dirty="0"/>
              <a:t>Experiment</a:t>
            </a:r>
            <a:r>
              <a:rPr lang="en-US" sz="2400" dirty="0"/>
              <a:t> –laboratory operations on input material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SRA Experiment accessions – SRE, DRE, or ERE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Sample</a:t>
            </a:r>
            <a:r>
              <a:rPr lang="en-US" sz="2400" dirty="0"/>
              <a:t> – An experiment targets one or more samples 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SRA Sample accessions – SRS, DRS, or ERS</a:t>
            </a:r>
          </a:p>
          <a:p>
            <a:endParaRPr lang="en-US" sz="2400" dirty="0"/>
          </a:p>
          <a:p>
            <a:r>
              <a:rPr lang="en-US" sz="2400" b="1" dirty="0"/>
              <a:t>Run</a:t>
            </a:r>
            <a:r>
              <a:rPr lang="en-US" sz="2400" dirty="0"/>
              <a:t> –the data gathered for a sample or sample bundle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17375E"/>
                </a:solidFill>
              </a:rPr>
              <a:t>SRA Run accessions – SRR, DRR, or ERR</a:t>
            </a:r>
          </a:p>
        </p:txBody>
      </p:sp>
    </p:spTree>
    <p:extLst>
      <p:ext uri="{BB962C8B-B14F-4D97-AF65-F5344CB8AC3E}">
        <p14:creationId xmlns:p14="http://schemas.microsoft.com/office/powerpoint/2010/main" val="1835093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3212"/>
          </a:xfrm>
        </p:spPr>
        <p:txBody>
          <a:bodyPr>
            <a:normAutofit/>
          </a:bodyPr>
          <a:lstStyle/>
          <a:p>
            <a:r>
              <a:rPr lang="en-US" sz="3200" dirty="0"/>
              <a:t>format conversion - </a:t>
            </a:r>
            <a:r>
              <a:rPr lang="en-US" sz="3200" dirty="0" err="1"/>
              <a:t>fastq</a:t>
            </a:r>
            <a:r>
              <a:rPr lang="en-US" sz="3200" dirty="0"/>
              <a:t>-dump in </a:t>
            </a:r>
            <a:r>
              <a:rPr lang="en-US" sz="3200" dirty="0" err="1"/>
              <a:t>Beocat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4184"/>
            <a:ext cx="8267700" cy="25909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#!/bin/bash -l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#SBATCH --</a:t>
            </a:r>
            <a:r>
              <a:rPr lang="en-US" sz="2000" dirty="0" err="1">
                <a:latin typeface="Courier"/>
                <a:cs typeface="Courier"/>
              </a:rPr>
              <a:t>mem</a:t>
            </a:r>
            <a:r>
              <a:rPr lang="en-US" sz="2000" dirty="0">
                <a:latin typeface="Courier"/>
                <a:cs typeface="Courier"/>
              </a:rPr>
              <a:t>-per-</a:t>
            </a:r>
            <a:r>
              <a:rPr lang="en-US" sz="2000" dirty="0" err="1">
                <a:latin typeface="Courier"/>
                <a:cs typeface="Courier"/>
              </a:rPr>
              <a:t>cpu</a:t>
            </a:r>
            <a:r>
              <a:rPr lang="en-US" sz="2000" dirty="0">
                <a:latin typeface="Courier"/>
                <a:cs typeface="Courier"/>
              </a:rPr>
              <a:t>=16G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#SBATCH --time=12:00:00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#SBATCH --nodes=1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#SBATCH --</a:t>
            </a:r>
            <a:r>
              <a:rPr lang="en-US" sz="2000" dirty="0" err="1">
                <a:latin typeface="Courier"/>
                <a:cs typeface="Courier"/>
              </a:rPr>
              <a:t>ntasks</a:t>
            </a:r>
            <a:r>
              <a:rPr lang="en-US" sz="2000" dirty="0">
                <a:latin typeface="Courier"/>
                <a:cs typeface="Courier"/>
              </a:rPr>
              <a:t>-per-node=1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/homes/liu3zhen/software/</a:t>
            </a:r>
            <a:r>
              <a:rPr lang="en-US" sz="1800" dirty="0" err="1">
                <a:latin typeface="Courier"/>
                <a:cs typeface="Courier"/>
              </a:rPr>
              <a:t>sra_tools</a:t>
            </a:r>
            <a:r>
              <a:rPr lang="en-US" sz="1800" dirty="0">
                <a:latin typeface="Courier"/>
                <a:cs typeface="Courier"/>
              </a:rPr>
              <a:t>/current/</a:t>
            </a:r>
            <a:r>
              <a:rPr lang="en-US" sz="1800" dirty="0" err="1">
                <a:latin typeface="Courier"/>
                <a:cs typeface="Courier"/>
              </a:rPr>
              <a:t>fasterq</a:t>
            </a:r>
            <a:r>
              <a:rPr lang="en-US" sz="1800" dirty="0">
                <a:latin typeface="Courier"/>
                <a:cs typeface="Courier"/>
              </a:rPr>
              <a:t>-dump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--split-files &lt;accession&gt;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DBBEE-4FBD-8943-844B-C2F235007878}"/>
              </a:ext>
            </a:extLst>
          </p:cNvPr>
          <p:cNvSpPr txBox="1"/>
          <p:nvPr/>
        </p:nvSpPr>
        <p:spPr>
          <a:xfrm>
            <a:off x="3010653" y="5760758"/>
            <a:ext cx="2321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SRR1238718_1.fastq</a:t>
            </a:r>
          </a:p>
          <a:p>
            <a:r>
              <a:rPr lang="en-US" sz="2000" dirty="0"/>
              <a:t>SRR1238718_2.fastq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A99FA-8B30-C04F-B208-A34CD94C3086}"/>
              </a:ext>
            </a:extLst>
          </p:cNvPr>
          <p:cNvSpPr txBox="1"/>
          <p:nvPr/>
        </p:nvSpPr>
        <p:spPr>
          <a:xfrm>
            <a:off x="336990" y="4942157"/>
            <a:ext cx="804258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/homes/liu3zhen/software/</a:t>
            </a:r>
            <a:r>
              <a:rPr lang="en-US" dirty="0" err="1">
                <a:latin typeface="Courier"/>
                <a:cs typeface="Courier"/>
              </a:rPr>
              <a:t>sra_tools</a:t>
            </a:r>
            <a:r>
              <a:rPr lang="en-US" dirty="0">
                <a:latin typeface="Courier"/>
                <a:cs typeface="Courier"/>
              </a:rPr>
              <a:t>/current/</a:t>
            </a:r>
            <a:r>
              <a:rPr lang="en-US" dirty="0" err="1">
                <a:latin typeface="Courier"/>
                <a:cs typeface="Courier"/>
              </a:rPr>
              <a:t>fasterq</a:t>
            </a:r>
            <a:r>
              <a:rPr lang="en-US" dirty="0">
                <a:latin typeface="Courier"/>
                <a:cs typeface="Courier"/>
              </a:rPr>
              <a:t>-dump \</a:t>
            </a:r>
          </a:p>
          <a:p>
            <a:r>
              <a:rPr lang="en-US" sz="2000" dirty="0">
                <a:latin typeface="Courier"/>
                <a:cs typeface="Courier"/>
              </a:rPr>
              <a:t>	--split-files SRR1238718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EF948B-8CFA-6748-A95F-42E46132E7F8}"/>
              </a:ext>
            </a:extLst>
          </p:cNvPr>
          <p:cNvSpPr txBox="1">
            <a:spLocks/>
          </p:cNvSpPr>
          <p:nvPr/>
        </p:nvSpPr>
        <p:spPr>
          <a:xfrm>
            <a:off x="206879" y="1227871"/>
            <a:ext cx="8267700" cy="677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err="1">
                <a:solidFill>
                  <a:srgbClr val="17375E"/>
                </a:solidFill>
              </a:rPr>
              <a:t>fasterq</a:t>
            </a:r>
            <a:r>
              <a:rPr lang="en-US" b="1" dirty="0">
                <a:solidFill>
                  <a:srgbClr val="17375E"/>
                </a:solidFill>
              </a:rPr>
              <a:t>-dump </a:t>
            </a:r>
            <a:r>
              <a:rPr lang="en-US" dirty="0"/>
              <a:t>[options] &lt;accession&gt;</a:t>
            </a:r>
          </a:p>
        </p:txBody>
      </p:sp>
    </p:spTree>
    <p:extLst>
      <p:ext uri="{BB962C8B-B14F-4D97-AF65-F5344CB8AC3E}">
        <p14:creationId xmlns:p14="http://schemas.microsoft.com/office/powerpoint/2010/main" val="1838214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5CB1-C5C6-4145-8455-BCBD42CAF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</a:t>
            </a:r>
            <a:r>
              <a:rPr lang="en-US" dirty="0" err="1"/>
              <a:t>sra_tools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B3C76-5B2C-3147-AD05-00745E6E0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2" y="1856509"/>
            <a:ext cx="8700655" cy="1572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/homes/liu3zhen/software/</a:t>
            </a:r>
            <a:r>
              <a:rPr lang="en-US" sz="2000" dirty="0" err="1">
                <a:latin typeface="Courier" pitchFamily="2" charset="0"/>
              </a:rPr>
              <a:t>sra_tools</a:t>
            </a:r>
            <a:r>
              <a:rPr lang="en-US" sz="2000" dirty="0">
                <a:latin typeface="Courier" pitchFamily="2" charset="0"/>
              </a:rPr>
              <a:t>/current/</a:t>
            </a:r>
            <a:r>
              <a:rPr lang="en-US" sz="2000" dirty="0" err="1">
                <a:latin typeface="Courier" pitchFamily="2" charset="0"/>
              </a:rPr>
              <a:t>vdb</a:t>
            </a:r>
            <a:r>
              <a:rPr lang="en-US" sz="2000" dirty="0">
                <a:latin typeface="Courier" pitchFamily="2" charset="0"/>
              </a:rPr>
              <a:t>-config \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--interactive --interactive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/homes/liu3zhen/software/</a:t>
            </a:r>
            <a:r>
              <a:rPr lang="en-US" sz="2000" dirty="0" err="1">
                <a:latin typeface="Courier" pitchFamily="2" charset="0"/>
              </a:rPr>
              <a:t>sra_tools</a:t>
            </a:r>
            <a:r>
              <a:rPr lang="en-US" sz="2000" dirty="0">
                <a:latin typeface="Courier" pitchFamily="2" charset="0"/>
              </a:rPr>
              <a:t>/current/</a:t>
            </a:r>
            <a:r>
              <a:rPr lang="en-US" sz="2000" dirty="0" err="1">
                <a:latin typeface="Courier" pitchFamily="2" charset="0"/>
              </a:rPr>
              <a:t>fasterq</a:t>
            </a:r>
            <a:r>
              <a:rPr lang="en-US" sz="2000" dirty="0">
                <a:latin typeface="Courier" pitchFamily="2" charset="0"/>
              </a:rPr>
              <a:t>-dump</a:t>
            </a:r>
          </a:p>
        </p:txBody>
      </p:sp>
    </p:spTree>
    <p:extLst>
      <p:ext uri="{BB962C8B-B14F-4D97-AF65-F5344CB8AC3E}">
        <p14:creationId xmlns:p14="http://schemas.microsoft.com/office/powerpoint/2010/main" val="291969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49869</TotalTime>
  <Words>2585</Words>
  <Application>Microsoft Macintosh PowerPoint</Application>
  <PresentationFormat>On-screen Show (4:3)</PresentationFormat>
  <Paragraphs>458</Paragraphs>
  <Slides>32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Courier</vt:lpstr>
      <vt:lpstr>Office Theme</vt:lpstr>
      <vt:lpstr>Microsoft Excel Worksheet</vt:lpstr>
      <vt:lpstr>In-class project – DE  Bioinformatics Applications (PLPTH813)</vt:lpstr>
      <vt:lpstr>RNA-Seq procedure</vt:lpstr>
      <vt:lpstr>Directories</vt:lpstr>
      <vt:lpstr>data information</vt:lpstr>
      <vt:lpstr>Part I: Data downloading</vt:lpstr>
      <vt:lpstr>Framework of data submission</vt:lpstr>
      <vt:lpstr>Metadata and sequence data</vt:lpstr>
      <vt:lpstr>format conversion - fastq-dump in Beocat</vt:lpstr>
      <vt:lpstr>Configure sra_tools</vt:lpstr>
      <vt:lpstr>Beocat pipeline to download SRA in batch - I</vt:lpstr>
      <vt:lpstr>Beocat pipeline to download SRA in batch - II</vt:lpstr>
      <vt:lpstr>Beocat pipeline to download SRA in batch - III</vt:lpstr>
      <vt:lpstr>Part II. Trimming</vt:lpstr>
      <vt:lpstr>Part II. Trimming: sbatch command</vt:lpstr>
      <vt:lpstr>RNA-Seq procedure</vt:lpstr>
      <vt:lpstr>STAR</vt:lpstr>
      <vt:lpstr>STAR Reference genome indexing</vt:lpstr>
      <vt:lpstr>Part III. STAR: sbatch script (one sample)</vt:lpstr>
      <vt:lpstr>Part III. STAR: generate sbatch script and submit jobs</vt:lpstr>
      <vt:lpstr>STAR output – cold1 sample</vt:lpstr>
      <vt:lpstr>cold1Log.final.out</vt:lpstr>
      <vt:lpstr>cold1ReadsPerGene.out.tab</vt:lpstr>
      <vt:lpstr>RNA-Seq procedure</vt:lpstr>
      <vt:lpstr>Install DESeq2</vt:lpstr>
      <vt:lpstr>Part IV. DE: merge counting data</vt:lpstr>
      <vt:lpstr>data preparation for DESeq2</vt:lpstr>
      <vt:lpstr>Wald test</vt:lpstr>
      <vt:lpstr>DE output</vt:lpstr>
      <vt:lpstr>Part VI. DE summary</vt:lpstr>
      <vt:lpstr>Part V. DE</vt:lpstr>
      <vt:lpstr>p-values</vt:lpstr>
      <vt:lpstr>your turn (Three persons as a group)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</dc:title>
  <dc:creator>Sanzhen Liu</dc:creator>
  <cp:lastModifiedBy>Sanzhen Liu</cp:lastModifiedBy>
  <cp:revision>373</cp:revision>
  <cp:lastPrinted>2015-04-30T14:29:06Z</cp:lastPrinted>
  <dcterms:created xsi:type="dcterms:W3CDTF">2014-05-23T20:11:37Z</dcterms:created>
  <dcterms:modified xsi:type="dcterms:W3CDTF">2021-04-20T21:05:30Z</dcterms:modified>
</cp:coreProperties>
</file>