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69" r:id="rId3"/>
    <p:sldId id="293" r:id="rId4"/>
    <p:sldId id="294" r:id="rId5"/>
    <p:sldId id="295" r:id="rId6"/>
    <p:sldId id="296" r:id="rId7"/>
    <p:sldId id="297" r:id="rId8"/>
    <p:sldId id="271" r:id="rId9"/>
    <p:sldId id="280" r:id="rId10"/>
    <p:sldId id="285" r:id="rId11"/>
    <p:sldId id="275" r:id="rId12"/>
    <p:sldId id="286" r:id="rId13"/>
    <p:sldId id="287" r:id="rId14"/>
    <p:sldId id="289" r:id="rId15"/>
    <p:sldId id="288" r:id="rId16"/>
    <p:sldId id="290" r:id="rId17"/>
    <p:sldId id="291" r:id="rId18"/>
    <p:sldId id="279" r:id="rId19"/>
    <p:sldId id="308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95510" autoAdjust="0"/>
  </p:normalViewPr>
  <p:slideViewPr>
    <p:cSldViewPr snapToGrid="0" snapToObjects="1">
      <p:cViewPr varScale="1">
        <p:scale>
          <a:sx n="118" d="100"/>
          <a:sy n="118" d="100"/>
        </p:scale>
        <p:origin x="18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3/3/21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/>
              <a:t>Dot plot &amp; Alignments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3/9/2021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625"/>
            <a:ext cx="8686800" cy="482820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# check the current directory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latin typeface="Courier"/>
                <a:cs typeface="Courier"/>
              </a:rPr>
              <a:t>pwd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"/>
                <a:cs typeface="Courier"/>
              </a:rPr>
              <a:t>cd 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latin typeface="Courier"/>
                <a:cs typeface="Courier"/>
              </a:rPr>
              <a:t>mkdir</a:t>
            </a:r>
            <a:r>
              <a:rPr lang="en-US" dirty="0">
                <a:latin typeface="Courier"/>
                <a:cs typeface="Courier"/>
              </a:rPr>
              <a:t> alignment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"/>
                <a:cs typeface="Courier"/>
              </a:rPr>
              <a:t>cd alignment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Courier"/>
              <a:cs typeface="Courier"/>
            </a:endParaRPr>
          </a:p>
          <a:p>
            <a:pPr>
              <a:lnSpc>
                <a:spcPct val="120000"/>
              </a:lnSpc>
            </a:pPr>
            <a:r>
              <a:rPr lang="fr-FR" dirty="0"/>
              <a:t>a DNA </a:t>
            </a:r>
            <a:r>
              <a:rPr lang="fr-FR" dirty="0" err="1"/>
              <a:t>sequence</a:t>
            </a:r>
            <a:r>
              <a:rPr lang="fr-FR" dirty="0"/>
              <a:t> and </a:t>
            </a:r>
            <a:r>
              <a:rPr lang="en-US" dirty="0"/>
              <a:t>a protein sequence</a:t>
            </a:r>
            <a:endParaRPr lang="fr-FR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# copy two sequence files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err="1">
                <a:latin typeface="Courier"/>
                <a:cs typeface="Courier"/>
              </a:rPr>
              <a:t>cp</a:t>
            </a:r>
            <a:r>
              <a:rPr lang="en-US" sz="1800" dirty="0">
                <a:latin typeface="Courier"/>
                <a:cs typeface="Courier"/>
              </a:rPr>
              <a:t> /homes/liu3zhen/teaching/datasets/sequences/*.</a:t>
            </a:r>
            <a:r>
              <a:rPr lang="en-US" sz="1800" dirty="0" err="1">
                <a:latin typeface="Courier"/>
                <a:cs typeface="Courier"/>
              </a:rPr>
              <a:t>fa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.</a:t>
            </a:r>
            <a:endParaRPr lang="fr-FR" sz="1800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58610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09" y="1287766"/>
            <a:ext cx="8644819" cy="4376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blastn</a:t>
            </a:r>
            <a:r>
              <a:rPr lang="en-US" dirty="0">
                <a:latin typeface="Courier New"/>
                <a:cs typeface="Courier New"/>
              </a:rPr>
              <a:t> -query MG1655dnaseq.fa -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 ../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/MG1655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8088" y="2073372"/>
            <a:ext cx="715301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/>
                <a:cs typeface="Courier"/>
              </a:rPr>
              <a:t>Database: MG1655.fasta</a:t>
            </a:r>
          </a:p>
          <a:p>
            <a:r>
              <a:rPr lang="en-US" sz="1000" dirty="0">
                <a:latin typeface="Courier"/>
                <a:cs typeface="Courier"/>
              </a:rPr>
              <a:t>           1 sequences; 4,641,652 total letters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Query= MG1655_partial</a:t>
            </a:r>
          </a:p>
          <a:p>
            <a:r>
              <a:rPr lang="en-US" sz="1000" dirty="0">
                <a:latin typeface="Courier"/>
                <a:cs typeface="Courier"/>
              </a:rPr>
              <a:t>Length=280</a:t>
            </a:r>
          </a:p>
          <a:p>
            <a:r>
              <a:rPr lang="fr-FR" sz="1000" dirty="0">
                <a:latin typeface="Courier"/>
                <a:cs typeface="Courier"/>
              </a:rPr>
              <a:t>                                                                      Score     E</a:t>
            </a:r>
          </a:p>
          <a:p>
            <a:r>
              <a:rPr lang="fr-FR" sz="1000" dirty="0" err="1">
                <a:latin typeface="Courier"/>
                <a:cs typeface="Courier"/>
              </a:rPr>
              <a:t>Sequences</a:t>
            </a:r>
            <a:r>
              <a:rPr lang="fr-FR" sz="1000" dirty="0">
                <a:latin typeface="Courier"/>
                <a:cs typeface="Courier"/>
              </a:rPr>
              <a:t> </a:t>
            </a:r>
            <a:r>
              <a:rPr lang="fr-FR" sz="1000" dirty="0" err="1">
                <a:latin typeface="Courier"/>
                <a:cs typeface="Courier"/>
              </a:rPr>
              <a:t>producing</a:t>
            </a:r>
            <a:r>
              <a:rPr lang="fr-FR" sz="1000" dirty="0">
                <a:latin typeface="Courier"/>
                <a:cs typeface="Courier"/>
              </a:rPr>
              <a:t> </a:t>
            </a:r>
            <a:r>
              <a:rPr lang="fr-FR" sz="1000" dirty="0" err="1">
                <a:latin typeface="Courier"/>
                <a:cs typeface="Courier"/>
              </a:rPr>
              <a:t>significant</a:t>
            </a:r>
            <a:r>
              <a:rPr lang="fr-FR" sz="1000" dirty="0">
                <a:latin typeface="Courier"/>
                <a:cs typeface="Courier"/>
              </a:rPr>
              <a:t> </a:t>
            </a:r>
            <a:r>
              <a:rPr lang="fr-FR" sz="1000" dirty="0" err="1">
                <a:latin typeface="Courier"/>
                <a:cs typeface="Courier"/>
              </a:rPr>
              <a:t>alignments</a:t>
            </a:r>
            <a:r>
              <a:rPr lang="fr-FR" sz="1000" dirty="0">
                <a:latin typeface="Courier"/>
                <a:cs typeface="Courier"/>
              </a:rPr>
              <a:t>:                          (Bits)  Value</a:t>
            </a:r>
          </a:p>
          <a:p>
            <a:endParaRPr lang="fr-FR" sz="1000" dirty="0">
              <a:latin typeface="Courier"/>
              <a:cs typeface="Courier"/>
            </a:endParaRPr>
          </a:p>
          <a:p>
            <a:r>
              <a:rPr lang="it-IT" sz="1000" dirty="0">
                <a:latin typeface="Courier"/>
                <a:cs typeface="Courier"/>
              </a:rPr>
              <a:t>ref|NC_000913.3|  Escherichia coli </a:t>
            </a:r>
            <a:r>
              <a:rPr lang="it-IT" sz="1000" dirty="0" err="1">
                <a:latin typeface="Courier"/>
                <a:cs typeface="Courier"/>
              </a:rPr>
              <a:t>str</a:t>
            </a:r>
            <a:r>
              <a:rPr lang="it-IT" sz="1000" dirty="0">
                <a:latin typeface="Courier"/>
                <a:cs typeface="Courier"/>
              </a:rPr>
              <a:t>. K-12 </a:t>
            </a:r>
            <a:r>
              <a:rPr lang="it-IT" sz="1000" dirty="0" err="1">
                <a:latin typeface="Courier"/>
                <a:cs typeface="Courier"/>
              </a:rPr>
              <a:t>substr</a:t>
            </a:r>
            <a:r>
              <a:rPr lang="it-IT" sz="1000" dirty="0">
                <a:latin typeface="Courier"/>
                <a:cs typeface="Courier"/>
              </a:rPr>
              <a:t>. MG1655, </a:t>
            </a:r>
            <a:r>
              <a:rPr lang="it-IT" sz="1000" dirty="0" err="1">
                <a:latin typeface="Courier"/>
                <a:cs typeface="Courier"/>
              </a:rPr>
              <a:t>comp</a:t>
            </a:r>
            <a:r>
              <a:rPr lang="it-IT" sz="1000" dirty="0">
                <a:latin typeface="Courier"/>
                <a:cs typeface="Courier"/>
              </a:rPr>
              <a:t>...    518   1e-147</a:t>
            </a:r>
          </a:p>
          <a:p>
            <a:endParaRPr lang="it-IT" sz="1000" dirty="0">
              <a:latin typeface="Courier"/>
              <a:cs typeface="Courier"/>
            </a:endParaRPr>
          </a:p>
          <a:p>
            <a:endParaRPr lang="it-IT" sz="1000" dirty="0">
              <a:latin typeface="Courier"/>
              <a:cs typeface="Courier"/>
            </a:endParaRPr>
          </a:p>
          <a:p>
            <a:r>
              <a:rPr lang="it-IT" sz="1000" dirty="0">
                <a:latin typeface="Courier"/>
                <a:cs typeface="Courier"/>
              </a:rPr>
              <a:t>&gt;ref|NC_000913.3| Escherichia coli </a:t>
            </a:r>
            <a:r>
              <a:rPr lang="it-IT" sz="1000" dirty="0" err="1">
                <a:latin typeface="Courier"/>
                <a:cs typeface="Courier"/>
              </a:rPr>
              <a:t>str</a:t>
            </a:r>
            <a:r>
              <a:rPr lang="it-IT" sz="1000" dirty="0">
                <a:latin typeface="Courier"/>
                <a:cs typeface="Courier"/>
              </a:rPr>
              <a:t>. K-12 </a:t>
            </a:r>
            <a:r>
              <a:rPr lang="it-IT" sz="1000" dirty="0" err="1">
                <a:latin typeface="Courier"/>
                <a:cs typeface="Courier"/>
              </a:rPr>
              <a:t>substr</a:t>
            </a:r>
            <a:r>
              <a:rPr lang="it-IT" sz="1000" dirty="0">
                <a:latin typeface="Courier"/>
                <a:cs typeface="Courier"/>
              </a:rPr>
              <a:t>. MG1655, complete </a:t>
            </a:r>
            <a:r>
              <a:rPr lang="it-IT" sz="1000" dirty="0" err="1">
                <a:latin typeface="Courier"/>
                <a:cs typeface="Courier"/>
              </a:rPr>
              <a:t>genome</a:t>
            </a:r>
            <a:endParaRPr lang="it-IT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Length=4641652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fr-FR" sz="1000" dirty="0">
                <a:latin typeface="Courier"/>
                <a:cs typeface="Courier"/>
              </a:rPr>
              <a:t> Score =   518 bits (280),  </a:t>
            </a:r>
            <a:r>
              <a:rPr lang="fr-FR" sz="1000" dirty="0" err="1">
                <a:latin typeface="Courier"/>
                <a:cs typeface="Courier"/>
              </a:rPr>
              <a:t>Expect</a:t>
            </a:r>
            <a:r>
              <a:rPr lang="fr-FR" sz="1000" dirty="0">
                <a:latin typeface="Courier"/>
                <a:cs typeface="Courier"/>
              </a:rPr>
              <a:t> = 1e-147</a:t>
            </a:r>
          </a:p>
          <a:p>
            <a:r>
              <a:rPr lang="en-US" sz="1000" dirty="0">
                <a:latin typeface="Courier"/>
                <a:cs typeface="Courier"/>
              </a:rPr>
              <a:t> Identities = 280/280 (100%), Gaps = 0/280 (0%)</a:t>
            </a:r>
          </a:p>
          <a:p>
            <a:r>
              <a:rPr lang="en-US" sz="1000" dirty="0">
                <a:latin typeface="Courier"/>
                <a:cs typeface="Courier"/>
              </a:rPr>
              <a:t> Strand=Plus/Plus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Query  1      TAGAAAATGCCCATGGCAAGAATAATACCGTCCAGAGCGAAATAACCCACGTTGTGCAGG  60</a:t>
            </a:r>
          </a:p>
          <a:p>
            <a:r>
              <a:rPr lang="en-US" sz="1000" dirty="0">
                <a:latin typeface="Courier"/>
                <a:cs typeface="Courier"/>
              </a:rPr>
              <a:t>              ||||||||||||||||||||||||||||||||||||||||||||||||||||||||||||</a:t>
            </a:r>
          </a:p>
          <a:p>
            <a:r>
              <a:rPr lang="en-US" sz="1000" dirty="0" err="1">
                <a:latin typeface="Courier"/>
                <a:cs typeface="Courier"/>
              </a:rPr>
              <a:t>Sbjct</a:t>
            </a:r>
            <a:r>
              <a:rPr lang="en-US" sz="1000" dirty="0">
                <a:latin typeface="Courier"/>
                <a:cs typeface="Courier"/>
              </a:rPr>
              <a:t>  10361  TAGAAAATGCCCATGGCAAGAATAATACCGTCCAGAGCGAAATAACCCACGTTGTGCAGG  10420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...</a:t>
            </a:r>
          </a:p>
          <a:p>
            <a:r>
              <a:rPr lang="en-US" sz="1000" dirty="0">
                <a:latin typeface="Courier"/>
                <a:cs typeface="Courier"/>
              </a:rPr>
              <a:t>Query  241    ATCTTTTGAGGGGAAAATGAAAATTTTCCCCGGTTTCCGG  280</a:t>
            </a:r>
          </a:p>
          <a:p>
            <a:r>
              <a:rPr lang="en-US" sz="1000" dirty="0">
                <a:latin typeface="Courier"/>
                <a:cs typeface="Courier"/>
              </a:rPr>
              <a:t>              ||||||||||||||||||||||||||||||||||||||||</a:t>
            </a:r>
          </a:p>
          <a:p>
            <a:r>
              <a:rPr lang="en-US" sz="1000" dirty="0" err="1">
                <a:latin typeface="Courier"/>
                <a:cs typeface="Courier"/>
              </a:rPr>
              <a:t>Sbjct</a:t>
            </a:r>
            <a:r>
              <a:rPr lang="en-US" sz="1000" dirty="0">
                <a:latin typeface="Courier"/>
                <a:cs typeface="Courier"/>
              </a:rPr>
              <a:t>  10601  ATCTTTTGAGGGGAAAATGAAAATTTTCCCCGGTTTCCGG  10640</a:t>
            </a:r>
          </a:p>
        </p:txBody>
      </p:sp>
    </p:spTree>
    <p:extLst>
      <p:ext uri="{BB962C8B-B14F-4D97-AF65-F5344CB8AC3E}">
        <p14:creationId xmlns:p14="http://schemas.microsoft.com/office/powerpoint/2010/main" val="33329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 with tabular format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0698" y="2752161"/>
            <a:ext cx="8381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---output---</a:t>
            </a:r>
            <a:endParaRPr lang="en-US" sz="1600" dirty="0"/>
          </a:p>
          <a:p>
            <a:r>
              <a:rPr lang="en-US" sz="1200" dirty="0"/>
              <a:t># BLASTN 2.2.29+</a:t>
            </a:r>
          </a:p>
          <a:p>
            <a:r>
              <a:rPr lang="en-US" sz="1200" dirty="0"/>
              <a:t># Query: MG1655_partial</a:t>
            </a:r>
          </a:p>
          <a:p>
            <a:r>
              <a:rPr lang="en-US" sz="1200" dirty="0"/>
              <a:t># Database: ../../datasets/</a:t>
            </a:r>
            <a:r>
              <a:rPr lang="en-US" sz="1200" dirty="0" err="1"/>
              <a:t>bacterial_genomes</a:t>
            </a:r>
            <a:r>
              <a:rPr lang="en-US" sz="1200" dirty="0"/>
              <a:t>/MG1655</a:t>
            </a:r>
          </a:p>
          <a:p>
            <a:r>
              <a:rPr lang="en-US" sz="1200" dirty="0"/>
              <a:t># Fields: query id, subject id, % identity, alignment length, mismatches, gap opens, q. start, q. end, s. start, s. end, </a:t>
            </a:r>
            <a:r>
              <a:rPr lang="en-US" sz="1200" dirty="0" err="1"/>
              <a:t>evalue</a:t>
            </a:r>
            <a:r>
              <a:rPr lang="en-US" sz="1200" dirty="0"/>
              <a:t>, bit score</a:t>
            </a:r>
          </a:p>
          <a:p>
            <a:r>
              <a:rPr lang="en-US" sz="1200" dirty="0"/>
              <a:t># 1 hits found</a:t>
            </a:r>
          </a:p>
          <a:p>
            <a:r>
              <a:rPr lang="en-US" sz="1200" dirty="0"/>
              <a:t>MG1655_partial	gi|556503834|ref|NC_000913.3|	100.00	280	0	0	1	280	10361	10640	1e-147	  518</a:t>
            </a:r>
          </a:p>
          <a:p>
            <a:r>
              <a:rPr lang="en-US" sz="1200" dirty="0"/>
              <a:t># BLAST processed 1 queries</a:t>
            </a:r>
            <a:endParaRPr lang="en-US" sz="1200" dirty="0">
              <a:latin typeface="Courier New"/>
              <a:cs typeface="Courier New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04931"/>
              </p:ext>
            </p:extLst>
          </p:nvPr>
        </p:nvGraphicFramePr>
        <p:xfrm>
          <a:off x="125059" y="4647279"/>
          <a:ext cx="8839203" cy="1003038"/>
        </p:xfrm>
        <a:graphic>
          <a:graphicData uri="http://schemas.openxmlformats.org/drawingml/2006/table">
            <a:tbl>
              <a:tblPr/>
              <a:tblGrid>
                <a:gridCol w="803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44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1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29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subject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% identity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alignment length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mismatches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gap opens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evalue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bit score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MG1655_partial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gi|556503834|ref|NC_000913.3|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10361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10640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1.00E-147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518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44809" y="1287766"/>
            <a:ext cx="8644819" cy="846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blastn</a:t>
            </a:r>
            <a:r>
              <a:rPr lang="en-US" dirty="0">
                <a:latin typeface="Courier New"/>
                <a:cs typeface="Courier New"/>
              </a:rPr>
              <a:t> -query MG1655dnaseq.fa -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 ../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/MG1655 -</a:t>
            </a:r>
            <a:r>
              <a:rPr lang="en-US" b="1" dirty="0" err="1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dirty="0">
                <a:latin typeface="Courier New"/>
                <a:cs typeface="Courier New"/>
              </a:rPr>
              <a:t> 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135954"/>
            <a:ext cx="299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7: tabular with comment lines</a:t>
            </a:r>
          </a:p>
        </p:txBody>
      </p:sp>
    </p:spTree>
    <p:extLst>
      <p:ext uri="{BB962C8B-B14F-4D97-AF65-F5344CB8AC3E}">
        <p14:creationId xmlns:p14="http://schemas.microsoft.com/office/powerpoint/2010/main" val="2337938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 with tabular format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476564"/>
            <a:ext cx="838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---output---</a:t>
            </a:r>
            <a:endParaRPr lang="en-US" sz="1200" dirty="0"/>
          </a:p>
          <a:p>
            <a:r>
              <a:rPr lang="en-US" sz="1200" dirty="0"/>
              <a:t>MG1655_partial	gi|556503834|ref|NC_000913.3|	100.00	280	0	0	1	280	10361	10640	1e-147	  518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4809" y="1287766"/>
            <a:ext cx="8644819" cy="846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blastn</a:t>
            </a:r>
            <a:r>
              <a:rPr lang="en-US" dirty="0">
                <a:latin typeface="Courier New"/>
                <a:cs typeface="Courier New"/>
              </a:rPr>
              <a:t> -query MG1655dnaseq.fa -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 ../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/MG1655 –</a:t>
            </a:r>
            <a:r>
              <a:rPr lang="en-US" b="1" dirty="0" err="1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dirty="0">
                <a:latin typeface="Courier New"/>
                <a:cs typeface="Courier New"/>
              </a:rPr>
              <a:t> 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6135954"/>
            <a:ext cx="331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6: tabular without comment lines</a:t>
            </a:r>
          </a:p>
        </p:txBody>
      </p:sp>
    </p:spTree>
    <p:extLst>
      <p:ext uri="{BB962C8B-B14F-4D97-AF65-F5344CB8AC3E}">
        <p14:creationId xmlns:p14="http://schemas.microsoft.com/office/powerpoint/2010/main" val="851660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sequence to the DNA genome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54" y="2394784"/>
            <a:ext cx="8906841" cy="527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tblastn</a:t>
            </a:r>
            <a:r>
              <a:rPr lang="en-US" dirty="0">
                <a:latin typeface="Courier"/>
                <a:cs typeface="Courier"/>
              </a:rPr>
              <a:t> -query MG1655pepseq.fa -</a:t>
            </a:r>
            <a:r>
              <a:rPr lang="en-US" dirty="0" err="1">
                <a:latin typeface="Courier"/>
                <a:cs typeface="Courier"/>
              </a:rPr>
              <a:t>db</a:t>
            </a:r>
            <a:r>
              <a:rPr lang="en-US" dirty="0">
                <a:latin typeface="Courier"/>
                <a:cs typeface="Courier"/>
              </a:rPr>
              <a:t> ../</a:t>
            </a:r>
            <a:r>
              <a:rPr lang="en-US" dirty="0" err="1">
                <a:latin typeface="Courier"/>
                <a:cs typeface="Courier"/>
              </a:rPr>
              <a:t>db</a:t>
            </a:r>
            <a:r>
              <a:rPr lang="en-US" dirty="0">
                <a:latin typeface="Courier"/>
                <a:cs typeface="Courier"/>
              </a:rPr>
              <a:t>/MG1655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52462" y="3198042"/>
            <a:ext cx="58754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urier"/>
                <a:cs typeface="Courier"/>
              </a:rPr>
              <a:t>Database: MG1655.fasta</a:t>
            </a:r>
          </a:p>
          <a:p>
            <a:r>
              <a:rPr lang="en-US" sz="800" dirty="0">
                <a:latin typeface="Courier"/>
                <a:cs typeface="Courier"/>
              </a:rPr>
              <a:t>           1 sequences; 4,641,652 total letters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Query= C321.deltaA</a:t>
            </a:r>
          </a:p>
          <a:p>
            <a:r>
              <a:rPr lang="en-US" sz="800" dirty="0">
                <a:latin typeface="Courier"/>
                <a:cs typeface="Courier"/>
              </a:rPr>
              <a:t>Length=450</a:t>
            </a:r>
          </a:p>
          <a:p>
            <a:r>
              <a:rPr lang="fr-FR" sz="800" dirty="0">
                <a:latin typeface="Courier"/>
                <a:cs typeface="Courier"/>
              </a:rPr>
              <a:t>                                                                      Score     E</a:t>
            </a:r>
          </a:p>
          <a:p>
            <a:r>
              <a:rPr lang="fr-FR" sz="800" dirty="0" err="1">
                <a:latin typeface="Courier"/>
                <a:cs typeface="Courier"/>
              </a:rPr>
              <a:t>Sequences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producing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significant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alignments</a:t>
            </a:r>
            <a:r>
              <a:rPr lang="fr-FR" sz="800" dirty="0">
                <a:latin typeface="Courier"/>
                <a:cs typeface="Courier"/>
              </a:rPr>
              <a:t>:                          (Bits)  Value</a:t>
            </a:r>
          </a:p>
          <a:p>
            <a:r>
              <a:rPr lang="it-IT" sz="800" dirty="0">
                <a:latin typeface="Courier"/>
                <a:cs typeface="Courier"/>
              </a:rPr>
              <a:t>ref|NC_000913.3|  Escherichia coli </a:t>
            </a:r>
            <a:r>
              <a:rPr lang="it-IT" sz="800" dirty="0" err="1">
                <a:latin typeface="Courier"/>
                <a:cs typeface="Courier"/>
              </a:rPr>
              <a:t>str</a:t>
            </a:r>
            <a:r>
              <a:rPr lang="it-IT" sz="800" dirty="0">
                <a:latin typeface="Courier"/>
                <a:cs typeface="Courier"/>
              </a:rPr>
              <a:t>. K-12 </a:t>
            </a:r>
            <a:r>
              <a:rPr lang="it-IT" sz="800" dirty="0" err="1">
                <a:latin typeface="Courier"/>
                <a:cs typeface="Courier"/>
              </a:rPr>
              <a:t>substr</a:t>
            </a:r>
            <a:r>
              <a:rPr lang="it-IT" sz="800" dirty="0">
                <a:latin typeface="Courier"/>
                <a:cs typeface="Courier"/>
              </a:rPr>
              <a:t>. MG1655, </a:t>
            </a:r>
            <a:r>
              <a:rPr lang="it-IT" sz="800" dirty="0" err="1">
                <a:latin typeface="Courier"/>
                <a:cs typeface="Courier"/>
              </a:rPr>
              <a:t>comp</a:t>
            </a:r>
            <a:r>
              <a:rPr lang="it-IT" sz="800" dirty="0">
                <a:latin typeface="Courier"/>
                <a:cs typeface="Courier"/>
              </a:rPr>
              <a:t>...    884   0.0  </a:t>
            </a:r>
          </a:p>
          <a:p>
            <a:endParaRPr lang="it-IT" sz="800" dirty="0">
              <a:latin typeface="Courier"/>
              <a:cs typeface="Courier"/>
            </a:endParaRPr>
          </a:p>
          <a:p>
            <a:r>
              <a:rPr lang="it-IT" sz="800" dirty="0">
                <a:latin typeface="Courier"/>
                <a:cs typeface="Courier"/>
              </a:rPr>
              <a:t>&gt;ref|NC_000913.3| Escherichia coli </a:t>
            </a:r>
            <a:r>
              <a:rPr lang="it-IT" sz="800" dirty="0" err="1">
                <a:latin typeface="Courier"/>
                <a:cs typeface="Courier"/>
              </a:rPr>
              <a:t>str</a:t>
            </a:r>
            <a:r>
              <a:rPr lang="it-IT" sz="800" dirty="0">
                <a:latin typeface="Courier"/>
                <a:cs typeface="Courier"/>
              </a:rPr>
              <a:t>. K-12 </a:t>
            </a:r>
            <a:r>
              <a:rPr lang="it-IT" sz="800" dirty="0" err="1">
                <a:latin typeface="Courier"/>
                <a:cs typeface="Courier"/>
              </a:rPr>
              <a:t>substr</a:t>
            </a:r>
            <a:r>
              <a:rPr lang="it-IT" sz="800" dirty="0">
                <a:latin typeface="Courier"/>
                <a:cs typeface="Courier"/>
              </a:rPr>
              <a:t>. MG1655, complete </a:t>
            </a:r>
            <a:r>
              <a:rPr lang="it-IT" sz="800" dirty="0" err="1">
                <a:latin typeface="Courier"/>
                <a:cs typeface="Courier"/>
              </a:rPr>
              <a:t>genome</a:t>
            </a:r>
            <a:endParaRPr lang="it-IT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Length=4641652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 Score =   884 bits (2285),  Expect = 0.0, Method: Compositional matrix adjust.</a:t>
            </a:r>
          </a:p>
          <a:p>
            <a:r>
              <a:rPr lang="en-US" sz="800" dirty="0">
                <a:latin typeface="Courier"/>
                <a:cs typeface="Courier"/>
              </a:rPr>
              <a:t> Identities = 450/450 (100%), Positives = 450/450 (100%), Gaps = 0/450 (0%)</a:t>
            </a:r>
          </a:p>
          <a:p>
            <a:r>
              <a:rPr lang="en-US" sz="800" dirty="0">
                <a:latin typeface="Courier"/>
                <a:cs typeface="Courier"/>
              </a:rPr>
              <a:t> Frame = +1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Query  1        MLKSPLFWKMTSLFGAVLLLLIPIMLIRQVIVERADYRSDVEDAIRQSTSGPQKLVGPLI  60</a:t>
            </a:r>
          </a:p>
          <a:p>
            <a:r>
              <a:rPr lang="en-US" sz="800" dirty="0">
                <a:latin typeface="Courier"/>
                <a:cs typeface="Courier"/>
              </a:rPr>
              <a:t>                MLKSPLFWKMTSLFGAVLLLLIPIMLIRQVIVERADYRSDVEDAIRQSTSGPQKLVGPLI</a:t>
            </a:r>
          </a:p>
          <a:p>
            <a:r>
              <a:rPr lang="en-US" sz="800" dirty="0" err="1">
                <a:latin typeface="Courier"/>
                <a:cs typeface="Courier"/>
              </a:rPr>
              <a:t>Sbjct</a:t>
            </a:r>
            <a:r>
              <a:rPr lang="en-US" sz="800" dirty="0">
                <a:latin typeface="Courier"/>
                <a:cs typeface="Courier"/>
              </a:rPr>
              <a:t>  4638178  MLKSPLFWKMTSLFGAVLLLLIPIMLIRQVIVERADYRSDVEDAIRQSTSGPQKLVGPLI  4638357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...</a:t>
            </a:r>
          </a:p>
          <a:p>
            <a:r>
              <a:rPr lang="en-US" sz="800" dirty="0">
                <a:latin typeface="Courier"/>
                <a:cs typeface="Courier"/>
              </a:rPr>
              <a:t>Query  421      TRNIDWYAFSLPKMKASKEVTTDDELRIWK  450</a:t>
            </a:r>
          </a:p>
          <a:p>
            <a:r>
              <a:rPr lang="en-US" sz="800" dirty="0">
                <a:latin typeface="Courier"/>
                <a:cs typeface="Courier"/>
              </a:rPr>
              <a:t>                TRNIDWYAFSLPKMKASKEVTTDDELRIWK</a:t>
            </a:r>
          </a:p>
          <a:p>
            <a:r>
              <a:rPr lang="en-US" sz="800" dirty="0" err="1">
                <a:latin typeface="Courier"/>
                <a:cs typeface="Courier"/>
              </a:rPr>
              <a:t>Sbjct</a:t>
            </a:r>
            <a:r>
              <a:rPr lang="en-US" sz="800" dirty="0">
                <a:latin typeface="Courier"/>
                <a:cs typeface="Courier"/>
              </a:rPr>
              <a:t>  4639438  TRNIDWYAFSLPKMKASKEVTTDDELRIWK  4639527</a:t>
            </a:r>
          </a:p>
          <a:p>
            <a:endParaRPr lang="en-US" sz="800" dirty="0">
              <a:latin typeface="Courier"/>
              <a:cs typeface="Courier"/>
            </a:endParaRPr>
          </a:p>
        </p:txBody>
      </p:sp>
      <p:pic>
        <p:nvPicPr>
          <p:cNvPr id="5" name="Picture 4" descr="Screen Shot 2015-02-23 at 12.2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0" y="1505596"/>
            <a:ext cx="8927880" cy="72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4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33651"/>
          </a:xfrm>
        </p:spPr>
        <p:txBody>
          <a:bodyPr/>
          <a:lstStyle/>
          <a:p>
            <a:r>
              <a:rPr lang="en-US" dirty="0"/>
              <a:t>Protein sequence to the DNA genome sequence</a:t>
            </a:r>
            <a:br>
              <a:rPr lang="en-US" dirty="0"/>
            </a:br>
            <a:r>
              <a:rPr lang="en-US" dirty="0"/>
              <a:t>tabular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50" y="2807933"/>
            <a:ext cx="8906841" cy="979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tblastn</a:t>
            </a:r>
            <a:r>
              <a:rPr lang="en-US" dirty="0">
                <a:latin typeface="Courier"/>
                <a:cs typeface="Courier"/>
              </a:rPr>
              <a:t> -query MG1655pepseq.fa -</a:t>
            </a:r>
            <a:r>
              <a:rPr lang="en-US" dirty="0" err="1">
                <a:latin typeface="Courier"/>
                <a:cs typeface="Courier"/>
              </a:rPr>
              <a:t>db</a:t>
            </a:r>
            <a:r>
              <a:rPr lang="en-US" dirty="0">
                <a:latin typeface="Courier"/>
                <a:cs typeface="Courier"/>
              </a:rPr>
              <a:t> ../</a:t>
            </a:r>
            <a:r>
              <a:rPr lang="en-US" dirty="0" err="1">
                <a:latin typeface="Courier"/>
                <a:cs typeface="Courier"/>
              </a:rPr>
              <a:t>db</a:t>
            </a:r>
            <a:r>
              <a:rPr lang="en-US" dirty="0">
                <a:latin typeface="Courier"/>
                <a:cs typeface="Courier"/>
              </a:rPr>
              <a:t>/MG1655 -</a:t>
            </a:r>
            <a:r>
              <a:rPr lang="en-US" dirty="0" err="1">
                <a:latin typeface="Courier"/>
                <a:cs typeface="Courier"/>
              </a:rPr>
              <a:t>outfmt</a:t>
            </a:r>
            <a:r>
              <a:rPr lang="en-US" dirty="0">
                <a:latin typeface="Courier"/>
                <a:cs typeface="Courier"/>
              </a:rPr>
              <a:t> 6</a:t>
            </a:r>
          </a:p>
        </p:txBody>
      </p:sp>
      <p:pic>
        <p:nvPicPr>
          <p:cNvPr id="5" name="Picture 4" descr="Screen Shot 2015-02-23 at 12.2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" y="1742777"/>
            <a:ext cx="8927880" cy="720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5575" y="4338973"/>
            <a:ext cx="7581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800" dirty="0">
                <a:latin typeface="Courier"/>
                <a:cs typeface="Courier"/>
              </a:rPr>
              <a:t>C321.deltaA	gi|556503834|ref|NC_000913.3|	100.00	450	0	0	1	450	4638178	4639527	0.0	  884</a:t>
            </a:r>
          </a:p>
          <a:p>
            <a:r>
              <a:rPr lang="is-IS" sz="800" dirty="0">
                <a:latin typeface="Courier"/>
                <a:cs typeface="Courier"/>
              </a:rPr>
              <a:t>C321.deltaA	gi|556503834|ref|NC_000913.3|	28.00	50	34	1	6	55	3482893	3482750	1.9	28.1</a:t>
            </a:r>
            <a:endParaRPr lang="en-US" sz="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0621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protein sequences using a remote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694" y="1797505"/>
            <a:ext cx="8205579" cy="765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FF0000"/>
                </a:solidFill>
                <a:latin typeface="Courier New"/>
                <a:cs typeface="Courier New"/>
              </a:rPr>
              <a:t>blastp</a:t>
            </a:r>
            <a:r>
              <a:rPr lang="en-US" sz="1800" dirty="0">
                <a:latin typeface="Courier New"/>
                <a:cs typeface="Courier New"/>
              </a:rPr>
              <a:t> -query MG1655pepseq.fa -</a:t>
            </a:r>
            <a:r>
              <a:rPr lang="en-US" sz="1800" dirty="0" err="1">
                <a:latin typeface="Courier New"/>
                <a:cs typeface="Courier New"/>
              </a:rPr>
              <a:t>db</a:t>
            </a:r>
            <a:r>
              <a:rPr lang="en-US" sz="1800" dirty="0">
                <a:latin typeface="Courier New"/>
                <a:cs typeface="Courier New"/>
              </a:rPr>
              <a:t> nr -</a:t>
            </a:r>
            <a:r>
              <a:rPr lang="en-US" sz="1800" dirty="0" err="1">
                <a:latin typeface="Courier New"/>
                <a:cs typeface="Courier New"/>
              </a:rPr>
              <a:t>outfmt</a:t>
            </a:r>
            <a:r>
              <a:rPr lang="en-US" sz="1800" dirty="0">
                <a:latin typeface="Courier New"/>
                <a:cs typeface="Courier New"/>
              </a:rPr>
              <a:t> 6 –remote </a:t>
            </a:r>
            <a:r>
              <a:rPr lang="fi-FI" sz="1800" dirty="0" err="1">
                <a:latin typeface="Courier New"/>
                <a:cs typeface="Courier New"/>
              </a:rPr>
              <a:t>-evalue</a:t>
            </a:r>
            <a:r>
              <a:rPr lang="fi-FI" sz="1800" dirty="0">
                <a:latin typeface="Courier New"/>
                <a:cs typeface="Courier New"/>
              </a:rPr>
              <a:t> 1e-100 </a:t>
            </a:r>
            <a:r>
              <a:rPr lang="fi-FI" sz="1800" dirty="0" err="1">
                <a:solidFill>
                  <a:srgbClr val="FF0000"/>
                </a:solidFill>
                <a:latin typeface="Courier New"/>
                <a:cs typeface="Courier New"/>
              </a:rPr>
              <a:t>-max_target_seqs</a:t>
            </a:r>
            <a:r>
              <a:rPr lang="fi-FI" sz="1800" dirty="0">
                <a:latin typeface="Courier New"/>
                <a:cs typeface="Courier New"/>
              </a:rPr>
              <a:t>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0821" y="3538452"/>
            <a:ext cx="6008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 only one hit if hits can be found.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466" y="4753125"/>
            <a:ext cx="8180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000" dirty="0"/>
              <a:t>C321.deltaA	gi|446843038|ref|WP_000920294.1|	100.00	450	0	0	1	450	1	450	0.0	  916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31203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sequences or subsequences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876"/>
            <a:ext cx="8339668" cy="5561566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blastdbcmd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blastdbcmd</a:t>
            </a:r>
            <a:r>
              <a:rPr lang="en-US" dirty="0">
                <a:latin typeface="Courier New"/>
                <a:cs typeface="Courier New"/>
              </a:rPr>
              <a:t> -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 ../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/MG1655 -info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Extract sequences from the database</a:t>
            </a: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blastdbcmd</a:t>
            </a:r>
            <a:r>
              <a:rPr lang="en-US" sz="2000" dirty="0">
                <a:latin typeface="Courier New"/>
                <a:cs typeface="Courier New"/>
              </a:rPr>
              <a:t> –</a:t>
            </a:r>
            <a:r>
              <a:rPr lang="en-US" sz="2000" dirty="0" err="1">
                <a:latin typeface="Courier New"/>
                <a:cs typeface="Courier New"/>
              </a:rPr>
              <a:t>db</a:t>
            </a:r>
            <a:r>
              <a:rPr lang="en-US" sz="2000" dirty="0">
                <a:latin typeface="Courier New"/>
                <a:cs typeface="Courier New"/>
              </a:rPr>
              <a:t> ../</a:t>
            </a:r>
            <a:r>
              <a:rPr lang="en-US" sz="2000" dirty="0" err="1">
                <a:latin typeface="Courier New"/>
                <a:cs typeface="Courier New"/>
              </a:rPr>
              <a:t>db</a:t>
            </a:r>
            <a:r>
              <a:rPr lang="en-US" sz="2000" dirty="0">
                <a:latin typeface="Courier New"/>
                <a:cs typeface="Courier New"/>
              </a:rPr>
              <a:t>/MG1655 -entry all -range 150-220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&gt;gi|556503834|ref|NC_000913.3|:150-220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</p:spTree>
    <p:extLst>
      <p:ext uri="{BB962C8B-B14F-4D97-AF65-F5344CB8AC3E}">
        <p14:creationId xmlns:p14="http://schemas.microsoft.com/office/powerpoint/2010/main" val="3120825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sequences using </a:t>
            </a:r>
            <a:r>
              <a:rPr lang="en-US" dirty="0" err="1"/>
              <a:t>Gi</a:t>
            </a:r>
            <a:r>
              <a:rPr lang="en-US" dirty="0"/>
              <a:t>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61" y="1645081"/>
            <a:ext cx="8339668" cy="3115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# Use </a:t>
            </a:r>
            <a:r>
              <a:rPr lang="en-US" sz="1600" dirty="0" err="1">
                <a:latin typeface="Courier New"/>
                <a:cs typeface="Courier New"/>
              </a:rPr>
              <a:t>Gi</a:t>
            </a:r>
            <a:r>
              <a:rPr lang="en-US" sz="1600" dirty="0">
                <a:latin typeface="Courier New"/>
                <a:cs typeface="Courier New"/>
              </a:rPr>
              <a:t> ID to search*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blastdbcmd</a:t>
            </a:r>
            <a:r>
              <a:rPr lang="en-US" dirty="0">
                <a:latin typeface="Courier New"/>
                <a:cs typeface="Courier New"/>
              </a:rPr>
              <a:t> –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 ../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/MG1655 -entry 556503834 -range 150-220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&gt;gi|556503834|ref|NC_000913.3|:150-220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3269" y="5882216"/>
            <a:ext cx="6371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Database formatting must add –</a:t>
            </a:r>
            <a:r>
              <a:rPr lang="en-US" sz="1200" dirty="0" err="1"/>
              <a:t>parse_seqids</a:t>
            </a:r>
            <a:endParaRPr lang="en-US" sz="1200" dirty="0"/>
          </a:p>
          <a:p>
            <a:r>
              <a:rPr lang="en-US" sz="1200" dirty="0" err="1">
                <a:latin typeface="Courier New"/>
                <a:cs typeface="Courier New"/>
              </a:rPr>
              <a:t>makeblastdb</a:t>
            </a:r>
            <a:r>
              <a:rPr lang="en-US" sz="1200" dirty="0">
                <a:latin typeface="Courier New"/>
                <a:cs typeface="Courier New"/>
              </a:rPr>
              <a:t> -in MG1655.fasta -out MG1655 -</a:t>
            </a:r>
            <a:r>
              <a:rPr lang="en-US" sz="1200" dirty="0" err="1">
                <a:latin typeface="Courier New"/>
                <a:cs typeface="Courier New"/>
              </a:rPr>
              <a:t>dbtype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nucl</a:t>
            </a:r>
            <a:r>
              <a:rPr lang="en-US" sz="1200" dirty="0">
                <a:latin typeface="Courier New"/>
                <a:cs typeface="Courier New"/>
              </a:rPr>
              <a:t> -</a:t>
            </a:r>
            <a:r>
              <a:rPr lang="en-US" sz="1200" dirty="0" err="1">
                <a:latin typeface="Courier New"/>
                <a:cs typeface="Courier New"/>
              </a:rPr>
              <a:t>parse_seqids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8381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24" y="2068040"/>
            <a:ext cx="4897702" cy="29111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Make a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dotplot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Create BLAST database</a:t>
            </a:r>
          </a:p>
          <a:p>
            <a:r>
              <a:rPr lang="en-US" dirty="0"/>
              <a:t>BLASTN</a:t>
            </a:r>
          </a:p>
          <a:p>
            <a:r>
              <a:rPr lang="en-US" dirty="0"/>
              <a:t>BLASTP</a:t>
            </a:r>
          </a:p>
          <a:p>
            <a:r>
              <a:rPr lang="en-US" dirty="0"/>
              <a:t>Extract sequences from database</a:t>
            </a:r>
          </a:p>
          <a:p>
            <a:r>
              <a:rPr lang="en-US" dirty="0"/>
              <a:t>BWA alignment</a:t>
            </a:r>
          </a:p>
          <a:p>
            <a:r>
              <a:rPr lang="en-US" dirty="0" err="1"/>
              <a:t>SAMtools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7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24" y="2068040"/>
            <a:ext cx="4897702" cy="31124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a </a:t>
            </a:r>
            <a:r>
              <a:rPr lang="en-US" dirty="0" err="1"/>
              <a:t>dotplot</a:t>
            </a:r>
            <a:endParaRPr lang="en-US" dirty="0"/>
          </a:p>
          <a:p>
            <a:r>
              <a:rPr lang="en-US" dirty="0"/>
              <a:t>Create BLAST database</a:t>
            </a:r>
          </a:p>
          <a:p>
            <a:r>
              <a:rPr lang="en-US" dirty="0"/>
              <a:t>BLASTN</a:t>
            </a:r>
          </a:p>
          <a:p>
            <a:r>
              <a:rPr lang="en-US" dirty="0"/>
              <a:t>BLASTP</a:t>
            </a:r>
          </a:p>
          <a:p>
            <a:r>
              <a:rPr lang="en-US" dirty="0"/>
              <a:t>Extract sequences from database</a:t>
            </a:r>
          </a:p>
          <a:p>
            <a:r>
              <a:rPr lang="en-US" dirty="0"/>
              <a:t>BWA alignment</a:t>
            </a:r>
          </a:p>
          <a:p>
            <a:r>
              <a:rPr lang="en-US" dirty="0" err="1"/>
              <a:t>SAMtools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 BWA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279" y="1233584"/>
            <a:ext cx="6508698" cy="5147212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bwa</a:t>
            </a:r>
            <a:r>
              <a:rPr lang="en-US" b="1" dirty="0">
                <a:solidFill>
                  <a:srgbClr val="17375E"/>
                </a:solidFill>
              </a:rPr>
              <a:t> index</a:t>
            </a:r>
          </a:p>
          <a:p>
            <a:pPr marL="0" indent="0">
              <a:buNone/>
            </a:pPr>
            <a:r>
              <a:rPr lang="en-US" dirty="0"/>
              <a:t>A program to create a BWA database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# go to the 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 directory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cd </a:t>
            </a:r>
            <a:r>
              <a:rPr lang="en-US" dirty="0" err="1">
                <a:latin typeface="Courier New"/>
                <a:cs typeface="Courier New"/>
              </a:rPr>
              <a:t>db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bwa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bwa</a:t>
            </a:r>
            <a:r>
              <a:rPr lang="en-US" dirty="0">
                <a:latin typeface="Courier New"/>
                <a:cs typeface="Courier New"/>
              </a:rPr>
              <a:t> index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### index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bwa</a:t>
            </a:r>
            <a:r>
              <a:rPr lang="en-US" dirty="0">
                <a:latin typeface="Courier New"/>
                <a:cs typeface="Courier New"/>
              </a:rPr>
              <a:t> index MG1655.fasta</a:t>
            </a:r>
          </a:p>
        </p:txBody>
      </p:sp>
    </p:spTree>
    <p:extLst>
      <p:ext uri="{BB962C8B-B14F-4D97-AF65-F5344CB8AC3E}">
        <p14:creationId xmlns:p14="http://schemas.microsoft.com/office/powerpoint/2010/main" val="2701650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Illumina</a:t>
            </a:r>
            <a:r>
              <a:rPr lang="en-US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662" y="1047625"/>
            <a:ext cx="8621868" cy="482820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# check the current directory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latin typeface="Courier"/>
                <a:cs typeface="Courier"/>
              </a:rPr>
              <a:t>pwd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"/>
                <a:cs typeface="Courier"/>
              </a:rPr>
              <a:t>cd 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latin typeface="Courier"/>
                <a:cs typeface="Courier"/>
              </a:rPr>
              <a:t>mkdir</a:t>
            </a:r>
            <a:r>
              <a:rPr lang="en-US" dirty="0">
                <a:latin typeface="Courier"/>
                <a:cs typeface="Courier"/>
              </a:rPr>
              <a:t> alignment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"/>
                <a:cs typeface="Courier"/>
              </a:rPr>
              <a:t>cd alignment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Courier"/>
              <a:cs typeface="Courier"/>
            </a:endParaRPr>
          </a:p>
          <a:p>
            <a:pPr>
              <a:lnSpc>
                <a:spcPct val="120000"/>
              </a:lnSpc>
            </a:pPr>
            <a:r>
              <a:rPr lang="en-US" dirty="0"/>
              <a:t>data location</a:t>
            </a:r>
            <a:endParaRPr lang="fr-FR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/homes/liu3zhen/teaching/datasets/MG1655_illumina/</a:t>
            </a:r>
          </a:p>
          <a:p>
            <a:pPr>
              <a:buFont typeface="+mj-lt"/>
              <a:buAutoNum type="arabicPeriod"/>
            </a:pPr>
            <a:r>
              <a:rPr lang="fr-FR" sz="1800" dirty="0"/>
              <a:t>MG1655.pair1.fq</a:t>
            </a:r>
          </a:p>
          <a:p>
            <a:pPr>
              <a:buFont typeface="+mj-lt"/>
              <a:buAutoNum type="arabicPeriod"/>
            </a:pPr>
            <a:r>
              <a:rPr lang="fr-FR" sz="1800" dirty="0"/>
              <a:t>MG1655.pair2.fq</a:t>
            </a:r>
          </a:p>
        </p:txBody>
      </p:sp>
    </p:spTree>
    <p:extLst>
      <p:ext uri="{BB962C8B-B14F-4D97-AF65-F5344CB8AC3E}">
        <p14:creationId xmlns:p14="http://schemas.microsoft.com/office/powerpoint/2010/main" val="4231602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BWA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077" y="1128573"/>
            <a:ext cx="8686800" cy="5218939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bwa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mem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bwa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mem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vi </a:t>
            </a:r>
            <a:r>
              <a:rPr lang="en-US" dirty="0" err="1">
                <a:latin typeface="Courier New"/>
                <a:cs typeface="Courier New"/>
              </a:rPr>
              <a:t>align.sh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--------------------------------------------------- 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specify input files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ref=../</a:t>
            </a:r>
            <a:r>
              <a:rPr lang="en-US" sz="1800" dirty="0" err="1">
                <a:latin typeface="Courier New"/>
                <a:cs typeface="Courier New"/>
              </a:rPr>
              <a:t>db</a:t>
            </a:r>
            <a:r>
              <a:rPr lang="en-US" sz="1800" dirty="0">
                <a:latin typeface="Courier New"/>
                <a:cs typeface="Courier New"/>
              </a:rPr>
              <a:t>/MG1655.fasta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pe1=/homes/liu3zhen/teaching/datasets/MG1655_illumina/MG1655.pair1.fq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pe2=/homes/liu3zhen/teaching/datasets/MG1655_illumina/MG1655.pair2.fq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alignment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bwa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mem</a:t>
            </a:r>
            <a:r>
              <a:rPr lang="en-US" sz="1800" dirty="0">
                <a:latin typeface="Courier New"/>
                <a:cs typeface="Courier New"/>
              </a:rPr>
              <a:t> –T 30 $ref $pe1 $pe2 1&gt;</a:t>
            </a:r>
            <a:r>
              <a:rPr lang="en-US" sz="1800" dirty="0" err="1">
                <a:latin typeface="Courier New"/>
                <a:cs typeface="Courier New"/>
              </a:rPr>
              <a:t>aln.sam</a:t>
            </a:r>
            <a:r>
              <a:rPr lang="en-US" sz="1800" dirty="0">
                <a:latin typeface="Courier New"/>
                <a:cs typeface="Courier New"/>
              </a:rPr>
              <a:t> 2&gt;</a:t>
            </a:r>
            <a:r>
              <a:rPr lang="en-US" sz="1800" dirty="0" err="1">
                <a:latin typeface="Courier New"/>
                <a:cs typeface="Courier New"/>
              </a:rPr>
              <a:t>aln.log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---------------------------------------------------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bash </a:t>
            </a:r>
            <a:r>
              <a:rPr lang="en-US" dirty="0" err="1">
                <a:latin typeface="Courier New"/>
                <a:cs typeface="Courier New"/>
              </a:rPr>
              <a:t>align.sh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8087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alignments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782" y="1488709"/>
            <a:ext cx="8714656" cy="2297218"/>
          </a:xfrm>
        </p:spPr>
        <p:txBody>
          <a:bodyPr>
            <a:normAutofit/>
          </a:bodyPr>
          <a:lstStyle/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@SQ	SN:gi|556503834|ref|NC_000913.3|	LN:4641652</a:t>
            </a:r>
          </a:p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@PG	</a:t>
            </a:r>
            <a:r>
              <a:rPr lang="en-US" sz="1000" dirty="0" err="1">
                <a:latin typeface="Courier"/>
                <a:cs typeface="Courier"/>
              </a:rPr>
              <a:t>ID:bwa</a:t>
            </a:r>
            <a:r>
              <a:rPr lang="en-US" sz="1000" dirty="0">
                <a:latin typeface="Courier"/>
                <a:cs typeface="Courier"/>
              </a:rPr>
              <a:t>	</a:t>
            </a:r>
            <a:r>
              <a:rPr lang="en-US" sz="1000" dirty="0" err="1">
                <a:latin typeface="Courier"/>
                <a:cs typeface="Courier"/>
              </a:rPr>
              <a:t>PN:bwa</a:t>
            </a:r>
            <a:r>
              <a:rPr lang="en-US" sz="1000" dirty="0">
                <a:latin typeface="Courier"/>
                <a:cs typeface="Courier"/>
              </a:rPr>
              <a:t>	VN:0.7.12-r1039	</a:t>
            </a:r>
            <a:r>
              <a:rPr lang="en-US" sz="1000" dirty="0" err="1">
                <a:latin typeface="Courier"/>
                <a:cs typeface="Courier"/>
              </a:rPr>
              <a:t>CL:bwa</a:t>
            </a:r>
            <a:r>
              <a:rPr lang="en-US" sz="1000" dirty="0">
                <a:latin typeface="Courier"/>
                <a:cs typeface="Courier"/>
              </a:rPr>
              <a:t> </a:t>
            </a:r>
            <a:r>
              <a:rPr lang="en-US" sz="1000" dirty="0" err="1">
                <a:latin typeface="Courier"/>
                <a:cs typeface="Courier"/>
              </a:rPr>
              <a:t>mem</a:t>
            </a:r>
            <a:r>
              <a:rPr lang="en-US" sz="1000" dirty="0">
                <a:latin typeface="Courier"/>
                <a:cs typeface="Courier"/>
              </a:rPr>
              <a:t> -T 40 ../</a:t>
            </a:r>
            <a:r>
              <a:rPr lang="en-US" sz="1000" dirty="0" err="1">
                <a:latin typeface="Courier"/>
                <a:cs typeface="Courier"/>
              </a:rPr>
              <a:t>db</a:t>
            </a:r>
            <a:r>
              <a:rPr lang="en-US" sz="1000" dirty="0">
                <a:latin typeface="Courier"/>
                <a:cs typeface="Courier"/>
              </a:rPr>
              <a:t>/MG1655.fasta /homes/liu3zhen/teaching/PLPTH613/datasets/MG1655_illumina_data/MG1655.pair1.fq /homes/liu3zhen/teaching/PLPTH613/datasets/MG1655_illumina_data/MG1655.pair2.fq</a:t>
            </a:r>
          </a:p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EAS600_70:5:1:3215:930	99	gi|556503834|ref|NC_000913.3|	2767401	60	100M	=	2767797	498NTGATATTAACTTGTCCAATATGATCAAATAGCATTAACCCCCCCTCACAACGTCCTGCATAGGGAACACGTTTTCCCCTGTGCACCCACGACTAAATTT	!++*+87777@@@@@@@@@@@@@@@@@@@@&lt;::&lt;&lt;99989::32222298&amp;)--28888589179@@@@@##############################		NM:i:1	MD:Z:0A99	AS:i:99	XS:i:0</a:t>
            </a:r>
          </a:p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EAS600_70:5:1:3215:930	147	gi|556503834|ref|NC_000913.3|	2767797	60	102M	=	2767401	-498	AATCAGTTAACCCACTACGAGCCAGTGATCGGCATCATGGGTAAAACTGGGGCGGGAAAGAGTAGCCTTTGCAATGCCCTGTTTGCCGGTGAAGTATCGCCG	EB&lt;EEEBBEBEA@8@8&gt;EEBEEB&gt;EED3BE@IIIHHFFIIHFIIIIIHIIIGIIIIHIIHEIIIIHIIIIIIGIGIIGIIIIIIIIIIIIIIIIIIIIGII#	NM:i:0	MD:Z:102	AS:i:102	XS:i:0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6275" y="4281133"/>
            <a:ext cx="4032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"/>
                <a:cs typeface="Courier"/>
              </a:rPr>
              <a:t>samtools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flagstat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aln.sam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40135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between SAM and BAM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602"/>
            <a:ext cx="8229600" cy="39089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samtools</a:t>
            </a:r>
            <a:r>
              <a:rPr lang="en-US" dirty="0">
                <a:latin typeface="Courier"/>
                <a:cs typeface="Courier"/>
              </a:rPr>
              <a:t> view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show header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samtools</a:t>
            </a:r>
            <a:r>
              <a:rPr lang="en-US" dirty="0">
                <a:latin typeface="Courier"/>
                <a:cs typeface="Courier"/>
              </a:rPr>
              <a:t> view -H </a:t>
            </a:r>
            <a:r>
              <a:rPr lang="en-US" dirty="0" err="1">
                <a:latin typeface="Courier"/>
                <a:cs typeface="Courier"/>
              </a:rPr>
              <a:t>aln.sam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convert </a:t>
            </a:r>
            <a:r>
              <a:rPr lang="en-US" dirty="0" err="1">
                <a:latin typeface="Courier"/>
                <a:cs typeface="Courier"/>
              </a:rPr>
              <a:t>sam</a:t>
            </a:r>
            <a:r>
              <a:rPr lang="en-US" dirty="0">
                <a:latin typeface="Courier"/>
                <a:cs typeface="Courier"/>
              </a:rPr>
              <a:t> to bam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samtools</a:t>
            </a:r>
            <a:r>
              <a:rPr lang="en-US" dirty="0">
                <a:latin typeface="Courier"/>
                <a:cs typeface="Courier"/>
              </a:rPr>
              <a:t> view -b </a:t>
            </a:r>
            <a:r>
              <a:rPr lang="en-US" dirty="0" err="1">
                <a:latin typeface="Courier"/>
                <a:cs typeface="Courier"/>
              </a:rPr>
              <a:t>aln.sam</a:t>
            </a:r>
            <a:r>
              <a:rPr lang="en-US" dirty="0">
                <a:latin typeface="Courier"/>
                <a:cs typeface="Courier"/>
              </a:rPr>
              <a:t> -o </a:t>
            </a:r>
            <a:r>
              <a:rPr lang="en-US" dirty="0" err="1">
                <a:latin typeface="Courier"/>
                <a:cs typeface="Courier"/>
              </a:rPr>
              <a:t>aln.bam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head </a:t>
            </a:r>
            <a:r>
              <a:rPr lang="en-US" dirty="0" err="1">
                <a:latin typeface="Courier"/>
                <a:cs typeface="Courier"/>
              </a:rPr>
              <a:t>aln.bam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57304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sorting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37932"/>
            <a:ext cx="7894746" cy="23755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Sort BAM: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samtools</a:t>
            </a:r>
            <a:r>
              <a:rPr lang="en-US" dirty="0">
                <a:latin typeface="Courier"/>
                <a:cs typeface="Courier"/>
              </a:rPr>
              <a:t> sort </a:t>
            </a:r>
            <a:r>
              <a:rPr lang="en-US" dirty="0" err="1">
                <a:latin typeface="Courier"/>
                <a:cs typeface="Courier"/>
              </a:rPr>
              <a:t>aln.bam</a:t>
            </a:r>
            <a:r>
              <a:rPr lang="en-US" dirty="0">
                <a:latin typeface="Courier"/>
                <a:cs typeface="Courier"/>
              </a:rPr>
              <a:t> &gt; </a:t>
            </a:r>
            <a:r>
              <a:rPr lang="en-US" dirty="0" err="1">
                <a:latin typeface="Courier"/>
                <a:cs typeface="Courier"/>
              </a:rPr>
              <a:t>alnsort.bam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convert to SAM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samtools</a:t>
            </a:r>
            <a:r>
              <a:rPr lang="en-US" dirty="0">
                <a:latin typeface="Courier"/>
                <a:cs typeface="Courier"/>
              </a:rPr>
              <a:t> view </a:t>
            </a:r>
            <a:r>
              <a:rPr lang="en-US" dirty="0" err="1">
                <a:latin typeface="Courier"/>
                <a:cs typeface="Courier"/>
              </a:rPr>
              <a:t>alnsort.bam</a:t>
            </a:r>
            <a:r>
              <a:rPr lang="en-US" dirty="0">
                <a:latin typeface="Courier"/>
                <a:cs typeface="Courier"/>
              </a:rPr>
              <a:t> &gt; </a:t>
            </a:r>
            <a:r>
              <a:rPr lang="en-US" dirty="0" err="1">
                <a:latin typeface="Courier"/>
                <a:cs typeface="Courier"/>
              </a:rPr>
              <a:t>alnsort.sam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3244" y="4217122"/>
            <a:ext cx="65366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Question: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What was the basis for the sorting?</a:t>
            </a:r>
          </a:p>
        </p:txBody>
      </p:sp>
    </p:spTree>
    <p:extLst>
      <p:ext uri="{BB962C8B-B14F-4D97-AF65-F5344CB8AC3E}">
        <p14:creationId xmlns:p14="http://schemas.microsoft.com/office/powerpoint/2010/main" val="3420371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158" y="2535511"/>
            <a:ext cx="6257492" cy="10186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Could you use the help document to figure out how to sort bam by read names?</a:t>
            </a:r>
          </a:p>
        </p:txBody>
      </p:sp>
    </p:spTree>
    <p:extLst>
      <p:ext uri="{BB962C8B-B14F-4D97-AF65-F5344CB8AC3E}">
        <p14:creationId xmlns:p14="http://schemas.microsoft.com/office/powerpoint/2010/main" val="2099163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Index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37176" y="1750682"/>
            <a:ext cx="6376210" cy="119647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 Index sorted BAM: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samtools</a:t>
            </a:r>
            <a:r>
              <a:rPr lang="en-US" dirty="0">
                <a:latin typeface="Courier"/>
                <a:cs typeface="Courier"/>
              </a:rPr>
              <a:t> index </a:t>
            </a:r>
            <a:r>
              <a:rPr lang="en-US" dirty="0" err="1">
                <a:latin typeface="Courier"/>
                <a:cs typeface="Courier"/>
              </a:rPr>
              <a:t>alnsort.bam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826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767" y="1470622"/>
            <a:ext cx="7433832" cy="4220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### </a:t>
            </a:r>
            <a:r>
              <a:rPr lang="pl-PL" dirty="0" err="1">
                <a:latin typeface="Courier"/>
                <a:cs typeface="Courier"/>
              </a:rPr>
              <a:t>install</a:t>
            </a:r>
            <a:r>
              <a:rPr lang="pl-PL" dirty="0">
                <a:latin typeface="Courier"/>
                <a:cs typeface="Courier"/>
              </a:rPr>
              <a:t> a </a:t>
            </a:r>
            <a:r>
              <a:rPr lang="pl-PL" dirty="0" err="1">
                <a:latin typeface="Courier"/>
                <a:cs typeface="Courier"/>
              </a:rPr>
              <a:t>package</a:t>
            </a:r>
            <a:r>
              <a:rPr lang="pl-PL" dirty="0">
                <a:latin typeface="Courier"/>
                <a:cs typeface="Courier"/>
              </a:rPr>
              <a:t>: </a:t>
            </a:r>
            <a:r>
              <a:rPr lang="pl-PL" dirty="0" err="1">
                <a:latin typeface="Courier"/>
                <a:cs typeface="Courier"/>
              </a:rPr>
              <a:t>seqinr</a:t>
            </a: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err="1">
                <a:latin typeface="Courier"/>
                <a:cs typeface="Courier"/>
              </a:rPr>
              <a:t>install.packages</a:t>
            </a:r>
            <a:r>
              <a:rPr lang="pl-PL" dirty="0">
                <a:latin typeface="Courier"/>
                <a:cs typeface="Courier"/>
              </a:rPr>
              <a:t>("</a:t>
            </a:r>
            <a:r>
              <a:rPr lang="pl-PL" dirty="0" err="1">
                <a:latin typeface="Courier"/>
                <a:cs typeface="Courier"/>
              </a:rPr>
              <a:t>seqinr</a:t>
            </a:r>
            <a:r>
              <a:rPr lang="pl-PL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### </a:t>
            </a:r>
            <a:r>
              <a:rPr lang="pl-PL" dirty="0" err="1">
                <a:latin typeface="Courier"/>
                <a:cs typeface="Courier"/>
              </a:rPr>
              <a:t>load</a:t>
            </a:r>
            <a:r>
              <a:rPr lang="pl-PL" dirty="0">
                <a:latin typeface="Courier"/>
                <a:cs typeface="Courier"/>
              </a:rPr>
              <a:t> </a:t>
            </a:r>
            <a:r>
              <a:rPr lang="pl-PL" dirty="0" err="1">
                <a:latin typeface="Courier"/>
                <a:cs typeface="Courier"/>
              </a:rPr>
              <a:t>seqinr</a:t>
            </a: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err="1">
                <a:latin typeface="Courier"/>
                <a:cs typeface="Courier"/>
              </a:rPr>
              <a:t>library</a:t>
            </a:r>
            <a:r>
              <a:rPr lang="pl-PL" dirty="0">
                <a:latin typeface="Courier"/>
                <a:cs typeface="Courier"/>
              </a:rPr>
              <a:t>("</a:t>
            </a:r>
            <a:r>
              <a:rPr lang="pl-PL" dirty="0" err="1">
                <a:latin typeface="Courier"/>
                <a:cs typeface="Courier"/>
              </a:rPr>
              <a:t>seqinr</a:t>
            </a:r>
            <a:r>
              <a:rPr lang="pl-PL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### </a:t>
            </a:r>
            <a:r>
              <a:rPr lang="pl-PL" dirty="0" err="1">
                <a:latin typeface="Courier"/>
                <a:cs typeface="Courier"/>
              </a:rPr>
              <a:t>generate</a:t>
            </a:r>
            <a:r>
              <a:rPr lang="pl-PL" dirty="0">
                <a:latin typeface="Courier"/>
                <a:cs typeface="Courier"/>
              </a:rPr>
              <a:t> a 500 bp </a:t>
            </a:r>
            <a:r>
              <a:rPr lang="pl-PL" dirty="0" err="1">
                <a:latin typeface="Courier"/>
                <a:cs typeface="Courier"/>
              </a:rPr>
              <a:t>random</a:t>
            </a:r>
            <a:r>
              <a:rPr lang="pl-PL" dirty="0">
                <a:latin typeface="Courier"/>
                <a:cs typeface="Courier"/>
              </a:rPr>
              <a:t> </a:t>
            </a:r>
            <a:r>
              <a:rPr lang="pl-PL" dirty="0" err="1">
                <a:latin typeface="Courier"/>
                <a:cs typeface="Courier"/>
              </a:rPr>
              <a:t>sequence</a:t>
            </a: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err="1">
                <a:latin typeface="Courier"/>
                <a:cs typeface="Courier"/>
              </a:rPr>
              <a:t>acgt</a:t>
            </a:r>
            <a:r>
              <a:rPr lang="pl-PL" dirty="0">
                <a:latin typeface="Courier"/>
                <a:cs typeface="Courier"/>
              </a:rPr>
              <a:t> &lt;- c("A", "C", "G", "T")</a:t>
            </a:r>
          </a:p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s1 &lt;- </a:t>
            </a:r>
            <a:r>
              <a:rPr lang="pl-PL" dirty="0" err="1">
                <a:latin typeface="Courier"/>
                <a:cs typeface="Courier"/>
              </a:rPr>
              <a:t>sample</a:t>
            </a:r>
            <a:r>
              <a:rPr lang="pl-PL" dirty="0">
                <a:latin typeface="Courier"/>
                <a:cs typeface="Courier"/>
              </a:rPr>
              <a:t>(</a:t>
            </a:r>
            <a:r>
              <a:rPr lang="pl-PL" dirty="0" err="1">
                <a:latin typeface="Courier"/>
                <a:cs typeface="Courier"/>
              </a:rPr>
              <a:t>acgt</a:t>
            </a:r>
            <a:r>
              <a:rPr lang="pl-PL" dirty="0">
                <a:latin typeface="Courier"/>
                <a:cs typeface="Courier"/>
              </a:rPr>
              <a:t>, 500, </a:t>
            </a:r>
            <a:r>
              <a:rPr lang="pl-PL" dirty="0" err="1">
                <a:latin typeface="Courier"/>
                <a:cs typeface="Courier"/>
              </a:rPr>
              <a:t>replace</a:t>
            </a:r>
            <a:r>
              <a:rPr lang="pl-PL" dirty="0">
                <a:latin typeface="Courier"/>
                <a:cs typeface="Courier"/>
              </a:rPr>
              <a:t> = T)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1111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 –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0622"/>
            <a:ext cx="8519576" cy="1767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example</a:t>
            </a:r>
            <a:r>
              <a:rPr lang="pl-PL" sz="1600" dirty="0">
                <a:latin typeface="Courier"/>
                <a:cs typeface="Courier"/>
              </a:rPr>
              <a:t> 1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s2 &lt;- s1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s2,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s2,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100)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10" y="3149295"/>
            <a:ext cx="5787403" cy="330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7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 –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601" y="1800251"/>
            <a:ext cx="8618092" cy="3056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example</a:t>
            </a:r>
            <a:r>
              <a:rPr lang="pl-PL" sz="1600" dirty="0">
                <a:latin typeface="Courier"/>
                <a:cs typeface="Courier"/>
              </a:rPr>
              <a:t> 2: </a:t>
            </a:r>
            <a:r>
              <a:rPr lang="pl-PL" sz="1600" dirty="0" err="1">
                <a:latin typeface="Courier"/>
                <a:cs typeface="Courier"/>
              </a:rPr>
              <a:t>allowing</a:t>
            </a:r>
            <a:r>
              <a:rPr lang="pl-PL" sz="1600" dirty="0">
                <a:latin typeface="Courier"/>
                <a:cs typeface="Courier"/>
              </a:rPr>
              <a:t> </a:t>
            </a:r>
            <a:r>
              <a:rPr lang="pl-PL" sz="1600" dirty="0" err="1">
                <a:latin typeface="Courier"/>
                <a:cs typeface="Courier"/>
              </a:rPr>
              <a:t>polymorphisms</a:t>
            </a: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 &lt;- s1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s3[c(50, 100, 150, 200, 250, 300)]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s3[c(50, 100, 150, 200, 250, 300)] &lt;- "T"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s3[c(50, 100, 150, 200, 250, 300)]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s3,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100)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s3,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95)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1419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 – 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67604"/>
            <a:ext cx="8577742" cy="24976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example</a:t>
            </a:r>
            <a:r>
              <a:rPr lang="pl-PL" sz="1600" dirty="0">
                <a:latin typeface="Courier"/>
                <a:cs typeface="Courier"/>
              </a:rPr>
              <a:t> 3: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visualizing</a:t>
            </a:r>
            <a:r>
              <a:rPr lang="pl-PL" sz="1600" dirty="0">
                <a:latin typeface="Courier"/>
                <a:cs typeface="Courier"/>
              </a:rPr>
              <a:t> insert/</a:t>
            </a:r>
            <a:r>
              <a:rPr lang="pl-PL" sz="1600" dirty="0" err="1">
                <a:latin typeface="Courier"/>
                <a:cs typeface="Courier"/>
              </a:rPr>
              <a:t>deletion</a:t>
            </a:r>
            <a:r>
              <a:rPr lang="pl-PL" sz="1600" dirty="0">
                <a:latin typeface="Courier"/>
                <a:cs typeface="Courier"/>
              </a:rPr>
              <a:t> and </a:t>
            </a:r>
            <a:r>
              <a:rPr lang="pl-PL" sz="1600" dirty="0" err="1">
                <a:latin typeface="Courier"/>
                <a:cs typeface="Courier"/>
              </a:rPr>
              <a:t>adjusting</a:t>
            </a:r>
            <a:r>
              <a:rPr lang="pl-PL" sz="1600" dirty="0">
                <a:latin typeface="Courier"/>
                <a:cs typeface="Courier"/>
              </a:rPr>
              <a:t> resolution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ins</a:t>
            </a:r>
            <a:r>
              <a:rPr lang="pl-PL" sz="1600" dirty="0">
                <a:latin typeface="Courier"/>
                <a:cs typeface="Courier"/>
              </a:rPr>
              <a:t> &lt;- </a:t>
            </a:r>
            <a:r>
              <a:rPr lang="pl-PL" sz="1600" dirty="0" err="1">
                <a:latin typeface="Courier"/>
                <a:cs typeface="Courier"/>
              </a:rPr>
              <a:t>sample</a:t>
            </a:r>
            <a:r>
              <a:rPr lang="pl-PL" sz="1600" dirty="0">
                <a:latin typeface="Courier"/>
                <a:cs typeface="Courier"/>
              </a:rPr>
              <a:t>(</a:t>
            </a:r>
            <a:r>
              <a:rPr lang="pl-PL" sz="1600" dirty="0" err="1">
                <a:latin typeface="Courier"/>
                <a:cs typeface="Courier"/>
              </a:rPr>
              <a:t>acgt</a:t>
            </a:r>
            <a:r>
              <a:rPr lang="pl-PL" sz="1600" dirty="0">
                <a:latin typeface="Courier"/>
                <a:cs typeface="Courier"/>
              </a:rPr>
              <a:t>, 120, </a:t>
            </a:r>
            <a:r>
              <a:rPr lang="pl-PL" sz="1600" dirty="0" err="1">
                <a:latin typeface="Courier"/>
                <a:cs typeface="Courier"/>
              </a:rPr>
              <a:t>replace</a:t>
            </a:r>
            <a:r>
              <a:rPr lang="pl-PL" sz="1600" dirty="0">
                <a:latin typeface="Courier"/>
                <a:cs typeface="Courier"/>
              </a:rPr>
              <a:t> = T)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s4 &lt;- c(s1[1:200], </a:t>
            </a:r>
            <a:r>
              <a:rPr lang="pl-PL" sz="1600" dirty="0" err="1">
                <a:latin typeface="Courier"/>
                <a:cs typeface="Courier"/>
              </a:rPr>
              <a:t>ins</a:t>
            </a:r>
            <a:r>
              <a:rPr lang="pl-PL" sz="1600" dirty="0">
                <a:latin typeface="Courier"/>
                <a:cs typeface="Courier"/>
              </a:rPr>
              <a:t>, s1[201:500])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s4,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100)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s4,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10)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3239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667" y="1349583"/>
            <a:ext cx="5823876" cy="478996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Make a </a:t>
            </a:r>
            <a:r>
              <a:rPr lang="en-US" sz="3200" dirty="0" err="1">
                <a:solidFill>
                  <a:schemeClr val="bg1">
                    <a:lumMod val="75000"/>
                  </a:schemeClr>
                </a:solidFill>
              </a:rPr>
              <a:t>dotplot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200" dirty="0"/>
              <a:t>Create BLAST database</a:t>
            </a:r>
          </a:p>
          <a:p>
            <a:r>
              <a:rPr lang="en-US" sz="3200" dirty="0"/>
              <a:t>BLASTN</a:t>
            </a:r>
          </a:p>
          <a:p>
            <a:r>
              <a:rPr lang="en-US" sz="3200" dirty="0"/>
              <a:t>BLASTP</a:t>
            </a:r>
          </a:p>
          <a:p>
            <a:r>
              <a:rPr lang="en-US" sz="3200" dirty="0"/>
              <a:t>Extract sequences from database</a:t>
            </a:r>
          </a:p>
          <a:p>
            <a:r>
              <a:rPr lang="en-US" sz="3200" dirty="0"/>
              <a:t>BWA alignment</a:t>
            </a:r>
          </a:p>
          <a:p>
            <a:r>
              <a:rPr lang="en-US" sz="3200" dirty="0" err="1"/>
              <a:t>SAMtools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1507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Genome sequence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661" y="1256991"/>
            <a:ext cx="8728527" cy="46180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E.coli</a:t>
            </a:r>
            <a:r>
              <a:rPr lang="en-US" dirty="0"/>
              <a:t> K-12 </a:t>
            </a:r>
            <a:r>
              <a:rPr lang="fr-FR" dirty="0"/>
              <a:t>MG1655 </a:t>
            </a:r>
            <a:r>
              <a:rPr lang="fr-FR" dirty="0" err="1"/>
              <a:t>reference</a:t>
            </a:r>
            <a:r>
              <a:rPr lang="fr-FR" dirty="0"/>
              <a:t> </a:t>
            </a:r>
            <a:r>
              <a:rPr lang="fr-FR" dirty="0" err="1"/>
              <a:t>genome</a:t>
            </a:r>
            <a:r>
              <a:rPr lang="fr-FR" dirty="0"/>
              <a:t> </a:t>
            </a:r>
            <a:r>
              <a:rPr lang="fr-FR" dirty="0" err="1"/>
              <a:t>sequence</a:t>
            </a:r>
            <a:endParaRPr lang="fr-FR" dirty="0"/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# </a:t>
            </a:r>
            <a:r>
              <a:rPr lang="fr-FR" dirty="0" err="1"/>
              <a:t>create</a:t>
            </a:r>
            <a:r>
              <a:rPr lang="fr-FR" dirty="0"/>
              <a:t> a new directory for </a:t>
            </a:r>
            <a:r>
              <a:rPr lang="fr-FR" dirty="0" err="1"/>
              <a:t>today's</a:t>
            </a:r>
            <a:r>
              <a:rPr lang="fr-FR" dirty="0"/>
              <a:t> practice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err="1">
                <a:latin typeface="Courier"/>
                <a:cs typeface="Courier"/>
              </a:rPr>
              <a:t>mkdir</a:t>
            </a:r>
            <a:r>
              <a:rPr lang="fr-FR" sz="2000" dirty="0">
                <a:latin typeface="Courier"/>
                <a:cs typeface="Courier"/>
              </a:rPr>
              <a:t> blast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>
                <a:latin typeface="Courier"/>
                <a:cs typeface="Courier"/>
              </a:rPr>
              <a:t>cd blast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err="1">
                <a:latin typeface="Courier"/>
                <a:cs typeface="Courier"/>
              </a:rPr>
              <a:t>mkdir</a:t>
            </a:r>
            <a:r>
              <a:rPr lang="fr-FR" sz="2000" dirty="0">
                <a:latin typeface="Courier"/>
                <a:cs typeface="Courier"/>
              </a:rPr>
              <a:t> </a:t>
            </a:r>
            <a:r>
              <a:rPr lang="fr-FR" sz="2000" dirty="0" err="1">
                <a:latin typeface="Courier"/>
                <a:cs typeface="Courier"/>
              </a:rPr>
              <a:t>db</a:t>
            </a:r>
            <a:endParaRPr lang="fr-FR" sz="2000" dirty="0">
              <a:latin typeface="Courier"/>
              <a:cs typeface="Courie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>
                <a:latin typeface="Courier"/>
                <a:cs typeface="Courier"/>
              </a:rPr>
              <a:t>cd </a:t>
            </a:r>
            <a:r>
              <a:rPr lang="fr-FR" sz="2000" dirty="0" err="1">
                <a:latin typeface="Courier"/>
                <a:cs typeface="Courier"/>
              </a:rPr>
              <a:t>db</a:t>
            </a:r>
            <a:endParaRPr lang="fr-FR" sz="2000" dirty="0">
              <a:latin typeface="Courier"/>
              <a:cs typeface="Courie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err="1">
                <a:latin typeface="Courier"/>
                <a:cs typeface="Courier"/>
              </a:rPr>
              <a:t>cp</a:t>
            </a:r>
            <a:r>
              <a:rPr lang="en-US" sz="1600" dirty="0">
                <a:latin typeface="Courier"/>
                <a:cs typeface="Courier"/>
              </a:rPr>
              <a:t> /homes/liu3zhen/teaching/datasets/references .</a:t>
            </a: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894" y="1530327"/>
            <a:ext cx="8686800" cy="4522118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makeblastdb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dirty="0"/>
              <a:t>A program to create a BLAST database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makeblastdb</a:t>
            </a:r>
            <a:r>
              <a:rPr lang="en-US" dirty="0">
                <a:latin typeface="Courier New"/>
                <a:cs typeface="Courier New"/>
              </a:rPr>
              <a:t> –h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makeblastdb</a:t>
            </a:r>
            <a:r>
              <a:rPr lang="en-US" sz="1600" dirty="0">
                <a:latin typeface="Courier New"/>
                <a:cs typeface="Courier New"/>
              </a:rPr>
              <a:t> -in MG1655.fasta -out MG1655 -</a:t>
            </a:r>
            <a:r>
              <a:rPr lang="en-US" sz="1600" dirty="0" err="1">
                <a:latin typeface="Courier New"/>
                <a:cs typeface="Courier New"/>
              </a:rPr>
              <a:t>dbtype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nucl</a:t>
            </a:r>
            <a:r>
              <a:rPr lang="en-US" sz="1600" dirty="0">
                <a:latin typeface="Courier New"/>
                <a:cs typeface="Courier New"/>
              </a:rPr>
              <a:t> -</a:t>
            </a:r>
            <a:r>
              <a:rPr lang="en-US" sz="1600" dirty="0" err="1">
                <a:latin typeface="Courier New"/>
                <a:cs typeface="Courier New"/>
              </a:rPr>
              <a:t>parse_seqids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7461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9050</TotalTime>
  <Words>1830</Words>
  <Application>Microsoft Macintosh PowerPoint</Application>
  <PresentationFormat>On-screen Show (4:3)</PresentationFormat>
  <Paragraphs>282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Courier</vt:lpstr>
      <vt:lpstr>Courier New</vt:lpstr>
      <vt:lpstr>Office Theme</vt:lpstr>
      <vt:lpstr>Dot plot &amp; Alignments  Bioinformatics Applications (PLPTH813)</vt:lpstr>
      <vt:lpstr>Goal of today’s lab</vt:lpstr>
      <vt:lpstr>Dot plot</vt:lpstr>
      <vt:lpstr>Dot plot – example 1</vt:lpstr>
      <vt:lpstr>Dot plot – example 2</vt:lpstr>
      <vt:lpstr>Dot plot – example 3</vt:lpstr>
      <vt:lpstr>Goal of today’s lab</vt:lpstr>
      <vt:lpstr>Genome sequence data</vt:lpstr>
      <vt:lpstr>Step 1: Create a database</vt:lpstr>
      <vt:lpstr>Query data</vt:lpstr>
      <vt:lpstr>BLASTN</vt:lpstr>
      <vt:lpstr>BLASTN with tabular format</vt:lpstr>
      <vt:lpstr>BLASTN with tabular format</vt:lpstr>
      <vt:lpstr>Protein sequence to the DNA genome sequence</vt:lpstr>
      <vt:lpstr>Protein sequence to the DNA genome sequence tabular output</vt:lpstr>
      <vt:lpstr>Search protein sequences using a remote service</vt:lpstr>
      <vt:lpstr>Extract sequences or subsequences</vt:lpstr>
      <vt:lpstr>Extract sequences using Gi ID</vt:lpstr>
      <vt:lpstr>Goal of today’s lab</vt:lpstr>
      <vt:lpstr>Step 1: Create a BWA database</vt:lpstr>
      <vt:lpstr>Illumina data</vt:lpstr>
      <vt:lpstr>BWA alignment</vt:lpstr>
      <vt:lpstr>Examine alignments</vt:lpstr>
      <vt:lpstr>Conversion between SAM and BAM</vt:lpstr>
      <vt:lpstr>Alignment sorting</vt:lpstr>
      <vt:lpstr>Problem</vt:lpstr>
      <vt:lpstr>Alignment Index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112</cp:revision>
  <dcterms:created xsi:type="dcterms:W3CDTF">2014-12-15T18:58:14Z</dcterms:created>
  <dcterms:modified xsi:type="dcterms:W3CDTF">2021-03-03T23:20:38Z</dcterms:modified>
</cp:coreProperties>
</file>