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07" r:id="rId3"/>
    <p:sldId id="308" r:id="rId4"/>
    <p:sldId id="313" r:id="rId5"/>
    <p:sldId id="309" r:id="rId6"/>
    <p:sldId id="312" r:id="rId7"/>
    <p:sldId id="314" r:id="rId8"/>
    <p:sldId id="310" r:id="rId9"/>
    <p:sldId id="315" r:id="rId10"/>
    <p:sldId id="316" r:id="rId11"/>
    <p:sldId id="317" r:id="rId12"/>
    <p:sldId id="31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7" autoAdjust="0"/>
    <p:restoredTop sz="94718" autoAdjust="0"/>
  </p:normalViewPr>
  <p:slideViewPr>
    <p:cSldViewPr snapToGrid="0" snapToObjects="1">
      <p:cViewPr varScale="1">
        <p:scale>
          <a:sx n="97" d="100"/>
          <a:sy n="97" d="100"/>
        </p:scale>
        <p:origin x="-179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4/16/19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Long-read Genomic </a:t>
            </a:r>
            <a:r>
              <a:rPr lang="en-US" sz="3200" dirty="0" smtClean="0"/>
              <a:t>Assembly (lab)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 smtClean="0"/>
              <a:t>4</a:t>
            </a:r>
            <a:r>
              <a:rPr lang="en-US" sz="2800" dirty="0" smtClean="0"/>
              <a:t>/</a:t>
            </a:r>
            <a:r>
              <a:rPr lang="en-US" sz="2800" dirty="0" smtClean="0"/>
              <a:t>18</a:t>
            </a:r>
            <a:r>
              <a:rPr lang="en-US" sz="2800" dirty="0" smtClean="0"/>
              <a:t>/</a:t>
            </a:r>
            <a:r>
              <a:rPr lang="en-US" sz="2800" dirty="0" smtClean="0"/>
              <a:t>2019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2446"/>
            <a:ext cx="8229600" cy="49745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#!/bin/bash </a:t>
            </a:r>
            <a:r>
              <a:rPr lang="en-US" dirty="0" smtClean="0">
                <a:latin typeface="Courier"/>
                <a:cs typeface="Courier"/>
              </a:rPr>
              <a:t>-l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asm</a:t>
            </a:r>
            <a:r>
              <a:rPr lang="en-US" dirty="0">
                <a:latin typeface="Courier"/>
                <a:cs typeface="Courier"/>
              </a:rPr>
              <a:t>=../</a:t>
            </a:r>
            <a:r>
              <a:rPr lang="en-US" dirty="0" err="1">
                <a:latin typeface="Courier"/>
                <a:cs typeface="Courier"/>
              </a:rPr>
              <a:t>canu</a:t>
            </a:r>
            <a:r>
              <a:rPr lang="en-US" dirty="0">
                <a:latin typeface="Courier"/>
                <a:cs typeface="Courier"/>
              </a:rPr>
              <a:t>/cmnHF4/cmnHF4.contigs.fasta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module load Java/1.8.0_192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java -jar ~/software/</a:t>
            </a:r>
            <a:r>
              <a:rPr lang="en-US" dirty="0" err="1">
                <a:latin typeface="Courier"/>
                <a:cs typeface="Courier"/>
              </a:rPr>
              <a:t>pilon</a:t>
            </a:r>
            <a:r>
              <a:rPr lang="en-US" dirty="0">
                <a:latin typeface="Courier"/>
                <a:cs typeface="Courier"/>
              </a:rPr>
              <a:t>/pilon-1.23.</a:t>
            </a:r>
            <a:r>
              <a:rPr lang="en-US" dirty="0" smtClean="0">
                <a:latin typeface="Courier"/>
                <a:cs typeface="Courier"/>
              </a:rPr>
              <a:t>jar \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-</a:t>
            </a:r>
            <a:r>
              <a:rPr lang="en-US" dirty="0">
                <a:latin typeface="Courier"/>
                <a:cs typeface="Courier"/>
              </a:rPr>
              <a:t>-genome $</a:t>
            </a:r>
            <a:r>
              <a:rPr lang="en-US" dirty="0" err="1">
                <a:latin typeface="Courier"/>
                <a:cs typeface="Courier"/>
              </a:rPr>
              <a:t>asm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-</a:t>
            </a:r>
            <a:r>
              <a:rPr lang="en-US" dirty="0">
                <a:latin typeface="Courier"/>
                <a:cs typeface="Courier"/>
              </a:rPr>
              <a:t>-frags HF4aln.sort.bam </a:t>
            </a:r>
            <a:r>
              <a:rPr lang="en-US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-</a:t>
            </a:r>
            <a:r>
              <a:rPr lang="en-US" dirty="0">
                <a:latin typeface="Courier"/>
                <a:cs typeface="Courier"/>
              </a:rPr>
              <a:t>-output HF4polished </a:t>
            </a:r>
            <a:r>
              <a:rPr lang="en-US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-</a:t>
            </a:r>
            <a:r>
              <a:rPr lang="en-US" dirty="0">
                <a:latin typeface="Courier"/>
                <a:cs typeface="Courier"/>
              </a:rPr>
              <a:t>-</a:t>
            </a:r>
            <a:r>
              <a:rPr lang="en-US" dirty="0" err="1">
                <a:latin typeface="Courier"/>
                <a:cs typeface="Courier"/>
              </a:rPr>
              <a:t>minmq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30 -</a:t>
            </a:r>
            <a:r>
              <a:rPr lang="en-US" dirty="0">
                <a:latin typeface="Courier"/>
                <a:cs typeface="Courier"/>
              </a:rPr>
              <a:t>-</a:t>
            </a:r>
            <a:r>
              <a:rPr lang="en-US" dirty="0" err="1">
                <a:latin typeface="Courier"/>
                <a:cs typeface="Courier"/>
              </a:rPr>
              <a:t>minqual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15 \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-</a:t>
            </a:r>
            <a:r>
              <a:rPr lang="en-US" dirty="0">
                <a:latin typeface="Courier"/>
                <a:cs typeface="Courier"/>
              </a:rPr>
              <a:t>-</a:t>
            </a:r>
            <a:r>
              <a:rPr lang="en-US" dirty="0" smtClean="0">
                <a:latin typeface="Courier"/>
                <a:cs typeface="Courier"/>
              </a:rPr>
              <a:t>threads 1 \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	-</a:t>
            </a:r>
            <a:r>
              <a:rPr lang="en-US" dirty="0">
                <a:latin typeface="Courier"/>
                <a:cs typeface="Courier"/>
              </a:rPr>
              <a:t>-</a:t>
            </a:r>
            <a:r>
              <a:rPr lang="en-US" dirty="0" smtClean="0">
                <a:latin typeface="Courier"/>
                <a:cs typeface="Courier"/>
              </a:rPr>
              <a:t>changes \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-</a:t>
            </a:r>
            <a:r>
              <a:rPr lang="en-US" dirty="0">
                <a:latin typeface="Courier"/>
                <a:cs typeface="Courier"/>
              </a:rPr>
              <a:t>-</a:t>
            </a:r>
            <a:r>
              <a:rPr lang="en-US" dirty="0" err="1">
                <a:latin typeface="Courier"/>
                <a:cs typeface="Courier"/>
              </a:rPr>
              <a:t>outdir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. &gt;pilon2.log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661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Polishing with </a:t>
            </a:r>
            <a:r>
              <a:rPr lang="en-US" dirty="0" err="1" smtClean="0"/>
              <a:t>Illumina</a:t>
            </a:r>
            <a:r>
              <a:rPr lang="en-US" dirty="0" smtClean="0"/>
              <a:t> data –  </a:t>
            </a:r>
            <a:r>
              <a:rPr lang="en-US" dirty="0" err="1" smtClean="0"/>
              <a:t>Pilon</a:t>
            </a:r>
            <a:r>
              <a:rPr lang="en-US" dirty="0" smtClean="0"/>
              <a:t> polishing (step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24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552"/>
            <a:ext cx="8229600" cy="77298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changes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54" y="1866685"/>
            <a:ext cx="8229600" cy="4505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HF4polished_2.changes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50900" y="2485231"/>
          <a:ext cx="7442200" cy="2540000"/>
        </p:xfrm>
        <a:graphic>
          <a:graphicData uri="http://schemas.openxmlformats.org/drawingml/2006/table">
            <a:tbl>
              <a:tblPr/>
              <a:tblGrid>
                <a:gridCol w="3086100"/>
                <a:gridCol w="2705100"/>
                <a:gridCol w="825500"/>
                <a:gridCol w="825500"/>
              </a:tblGrid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tig00000001:27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tig00000001_pilon:27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tig00000001:147-148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tig00000001_pilon:148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tig00000001:258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tig00000001_pilon:257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tig00000001:282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tig00000001_pilon:282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tig00000001:296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tig00000001_pilon:297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tig00000001:308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tig00000001_pilon:310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tig00000001:410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tig00000001_pilon:413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...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711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946" y="1528910"/>
            <a:ext cx="7974854" cy="296234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Summarize # of insertions added</a:t>
            </a:r>
          </a:p>
          <a:p>
            <a:r>
              <a:rPr lang="en-US" sz="2800" dirty="0" smtClean="0"/>
              <a:t>Summarize # of deletions added</a:t>
            </a:r>
          </a:p>
          <a:p>
            <a:r>
              <a:rPr lang="en-US" sz="2800" dirty="0"/>
              <a:t>Summarize </a:t>
            </a:r>
            <a:r>
              <a:rPr lang="en-US" sz="2800" dirty="0" smtClean="0"/>
              <a:t>the total </a:t>
            </a:r>
            <a:r>
              <a:rPr lang="en-US" sz="2800" dirty="0" err="1" smtClean="0"/>
              <a:t>basepairs</a:t>
            </a:r>
            <a:r>
              <a:rPr lang="en-US" sz="2800" dirty="0" smtClean="0"/>
              <a:t> </a:t>
            </a:r>
            <a:r>
              <a:rPr lang="en-US" sz="2800" dirty="0"/>
              <a:t>of insertions added</a:t>
            </a:r>
          </a:p>
          <a:p>
            <a:r>
              <a:rPr lang="en-US" sz="2800" dirty="0"/>
              <a:t>Summarize </a:t>
            </a:r>
            <a:r>
              <a:rPr lang="en-US" sz="2800" dirty="0" smtClean="0"/>
              <a:t>the </a:t>
            </a:r>
            <a:r>
              <a:rPr lang="en-US" sz="2800" dirty="0"/>
              <a:t>total </a:t>
            </a:r>
            <a:r>
              <a:rPr lang="en-US" sz="2800" dirty="0" err="1"/>
              <a:t>basepairs</a:t>
            </a:r>
            <a:r>
              <a:rPr lang="en-US" sz="2800" dirty="0"/>
              <a:t> </a:t>
            </a:r>
            <a:r>
              <a:rPr lang="en-US" sz="2800" dirty="0" smtClean="0"/>
              <a:t>of </a:t>
            </a:r>
            <a:r>
              <a:rPr lang="en-US" sz="2800" dirty="0"/>
              <a:t>deletions </a:t>
            </a:r>
            <a:r>
              <a:rPr lang="en-US" sz="2800" dirty="0" smtClean="0"/>
              <a:t>added</a:t>
            </a:r>
          </a:p>
          <a:p>
            <a:r>
              <a:rPr lang="en-US" sz="2800" dirty="0" smtClean="0"/>
              <a:t>Summarize # of substitutions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636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Today's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801" y="1542730"/>
            <a:ext cx="7068087" cy="276520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/>
              <a:t>Long-read genome </a:t>
            </a:r>
            <a:r>
              <a:rPr lang="en-US" sz="2800" dirty="0" smtClean="0"/>
              <a:t>assemblies </a:t>
            </a:r>
            <a:r>
              <a:rPr lang="en-US" sz="2800" dirty="0" smtClean="0"/>
              <a:t>with </a:t>
            </a:r>
            <a:r>
              <a:rPr lang="en-US" sz="2800" dirty="0" err="1" smtClean="0"/>
              <a:t>Canu</a:t>
            </a:r>
            <a:endParaRPr lang="en-US" sz="2800" dirty="0" smtClean="0"/>
          </a:p>
          <a:p>
            <a:pPr>
              <a:lnSpc>
                <a:spcPct val="120000"/>
              </a:lnSpc>
            </a:pPr>
            <a:r>
              <a:rPr lang="en-US" sz="2800" dirty="0" smtClean="0"/>
              <a:t>Assembly polishing (error correction) with long-read raw data (skipped)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Polishing with </a:t>
            </a:r>
            <a:r>
              <a:rPr lang="en-US" sz="2800" dirty="0" err="1" smtClean="0"/>
              <a:t>Illumina</a:t>
            </a:r>
            <a:r>
              <a:rPr lang="en-US" sz="2800" dirty="0" smtClean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6806367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931" y="1287178"/>
            <a:ext cx="8229600" cy="4741288"/>
          </a:xfrm>
        </p:spPr>
        <p:txBody>
          <a:bodyPr/>
          <a:lstStyle/>
          <a:p>
            <a:r>
              <a:rPr lang="en-US" dirty="0" err="1" smtClean="0"/>
              <a:t>PacBio</a:t>
            </a:r>
            <a:r>
              <a:rPr lang="en-US" dirty="0" smtClean="0"/>
              <a:t> data</a:t>
            </a:r>
          </a:p>
          <a:p>
            <a:pPr marL="0" indent="0">
              <a:buNone/>
            </a:pPr>
            <a:r>
              <a:rPr lang="en-US" dirty="0"/>
              <a:t>/homes/liu3zhen/teaching/datasets/</a:t>
            </a:r>
            <a:r>
              <a:rPr lang="en-US" dirty="0" err="1"/>
              <a:t>assembly_canu</a:t>
            </a:r>
            <a:r>
              <a:rPr lang="en-US" dirty="0"/>
              <a:t>/</a:t>
            </a:r>
            <a:r>
              <a:rPr lang="en-US" dirty="0" err="1" smtClean="0"/>
              <a:t>pacbio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pacbio_cmnHF4_1.fastq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pacbio_cmnHF4_2.fastq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pacbio_cmnHF4_3.fastq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Illumina</a:t>
            </a:r>
            <a:r>
              <a:rPr lang="en-US" dirty="0" smtClean="0"/>
              <a:t> data</a:t>
            </a:r>
          </a:p>
          <a:p>
            <a:pPr marL="0" indent="0">
              <a:buNone/>
            </a:pPr>
            <a:r>
              <a:rPr lang="en-US" dirty="0" smtClean="0"/>
              <a:t>/homes/liu3zhen/teaching/datasets/</a:t>
            </a:r>
            <a:r>
              <a:rPr lang="en-US" dirty="0" err="1" smtClean="0"/>
              <a:t>assembly_canu</a:t>
            </a:r>
            <a:r>
              <a:rPr lang="en-US" dirty="0" smtClean="0"/>
              <a:t>/</a:t>
            </a:r>
            <a:r>
              <a:rPr lang="en-US" dirty="0" err="1" smtClean="0"/>
              <a:t>illumina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HF4.R1.pair.fq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HF4.R2.pair.fq</a:t>
            </a:r>
          </a:p>
        </p:txBody>
      </p:sp>
    </p:spTree>
    <p:extLst>
      <p:ext uri="{BB962C8B-B14F-4D97-AF65-F5344CB8AC3E}">
        <p14:creationId xmlns:p14="http://schemas.microsoft.com/office/powerpoint/2010/main" val="16065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3340"/>
          </a:xfrm>
        </p:spPr>
        <p:txBody>
          <a:bodyPr/>
          <a:lstStyle/>
          <a:p>
            <a:r>
              <a:rPr lang="en-US" dirty="0" smtClean="0"/>
              <a:t>working directory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canu</a:t>
            </a:r>
            <a:r>
              <a:rPr lang="en-US" dirty="0" smtClean="0"/>
              <a:t>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7675"/>
            <a:ext cx="8229600" cy="16158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err="1" smtClean="0"/>
              <a:t>canu</a:t>
            </a:r>
            <a:endParaRPr lang="en-US" sz="9600" dirty="0" smtClean="0"/>
          </a:p>
        </p:txBody>
      </p:sp>
    </p:spTree>
    <p:extLst>
      <p:ext uri="{BB962C8B-B14F-4D97-AF65-F5344CB8AC3E}">
        <p14:creationId xmlns:p14="http://schemas.microsoft.com/office/powerpoint/2010/main" val="20090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Canu</a:t>
            </a:r>
            <a:r>
              <a:rPr lang="en-US" dirty="0" smtClean="0"/>
              <a:t>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74" y="1110634"/>
            <a:ext cx="8543761" cy="51595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#!/bin/bash </a:t>
            </a:r>
            <a:r>
              <a:rPr lang="en-US" sz="2000" dirty="0" smtClean="0">
                <a:latin typeface="Courier"/>
                <a:cs typeface="Courier"/>
              </a:rPr>
              <a:t>-l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300" dirty="0" err="1">
                <a:latin typeface="Courier"/>
                <a:cs typeface="Courier"/>
              </a:rPr>
              <a:t>indata</a:t>
            </a:r>
            <a:r>
              <a:rPr lang="en-US" sz="1300" dirty="0">
                <a:latin typeface="Courier"/>
                <a:cs typeface="Courier"/>
              </a:rPr>
              <a:t>=/homes/liu3zhen/teaching/datasets/</a:t>
            </a:r>
            <a:r>
              <a:rPr lang="en-US" sz="1300" dirty="0" err="1">
                <a:latin typeface="Courier"/>
                <a:cs typeface="Courier"/>
              </a:rPr>
              <a:t>assembly_canu</a:t>
            </a:r>
            <a:r>
              <a:rPr lang="en-US" sz="1300" dirty="0">
                <a:latin typeface="Courier"/>
                <a:cs typeface="Courier"/>
              </a:rPr>
              <a:t>/</a:t>
            </a:r>
            <a:r>
              <a:rPr lang="en-US" sz="1300" dirty="0" err="1">
                <a:latin typeface="Courier"/>
                <a:cs typeface="Courier"/>
              </a:rPr>
              <a:t>pacbio</a:t>
            </a:r>
            <a:r>
              <a:rPr lang="en-US" sz="1300" dirty="0">
                <a:latin typeface="Courier"/>
                <a:cs typeface="Courier"/>
              </a:rPr>
              <a:t>/pacbio_cmnHF4_1.fastq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out=cmnHF4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load java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module load Java/1.8.0_162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module load </a:t>
            </a:r>
            <a:r>
              <a:rPr lang="en-US" sz="2000" dirty="0" err="1">
                <a:latin typeface="Courier"/>
                <a:cs typeface="Courier"/>
              </a:rPr>
              <a:t>gnuplot</a:t>
            </a:r>
            <a:r>
              <a:rPr lang="en-US" sz="2000" dirty="0">
                <a:latin typeface="Courier"/>
                <a:cs typeface="Courier"/>
              </a:rPr>
              <a:t>/5.2.2-foss-2018b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run </a:t>
            </a:r>
            <a:r>
              <a:rPr lang="en-US" sz="2000" dirty="0" err="1">
                <a:latin typeface="Courier"/>
                <a:cs typeface="Courier"/>
              </a:rPr>
              <a:t>canu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canu</a:t>
            </a:r>
            <a:r>
              <a:rPr lang="en-US" sz="2000" dirty="0">
                <a:latin typeface="Courier"/>
                <a:cs typeface="Courier"/>
              </a:rPr>
              <a:t> -d $out </a:t>
            </a: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p $out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</a:t>
            </a:r>
            <a:r>
              <a:rPr lang="en-US" sz="2000" dirty="0" err="1" smtClean="0">
                <a:latin typeface="Courier"/>
                <a:cs typeface="Courier"/>
              </a:rPr>
              <a:t>genomeSize</a:t>
            </a:r>
            <a:r>
              <a:rPr lang="en-US" sz="2000" dirty="0">
                <a:latin typeface="Courier"/>
                <a:cs typeface="Courier"/>
              </a:rPr>
              <a:t>=3m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</a:t>
            </a: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 err="1">
                <a:latin typeface="Courier"/>
                <a:cs typeface="Courier"/>
              </a:rPr>
              <a:t>gridOptions</a:t>
            </a:r>
            <a:r>
              <a:rPr lang="en-US" sz="2000" dirty="0">
                <a:latin typeface="Courier"/>
                <a:cs typeface="Courier"/>
              </a:rPr>
              <a:t>=</a:t>
            </a:r>
            <a:r>
              <a:rPr lang="en-US" sz="2000" dirty="0" smtClean="0">
                <a:latin typeface="Courier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	-</a:t>
            </a:r>
            <a:r>
              <a:rPr lang="en-US" sz="2000" dirty="0">
                <a:latin typeface="Courier"/>
                <a:cs typeface="Courier"/>
              </a:rPr>
              <a:t>-time=0-23:00:00"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</a:t>
            </a: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 err="1">
                <a:latin typeface="Courier"/>
                <a:cs typeface="Courier"/>
              </a:rPr>
              <a:t>nanopore</a:t>
            </a:r>
            <a:r>
              <a:rPr lang="en-US" sz="2000" dirty="0">
                <a:latin typeface="Courier"/>
                <a:cs typeface="Courier"/>
              </a:rPr>
              <a:t>-raw $</a:t>
            </a:r>
            <a:r>
              <a:rPr lang="en-US" sz="2000" dirty="0" err="1">
                <a:latin typeface="Courier"/>
                <a:cs typeface="Courier"/>
              </a:rPr>
              <a:t>indata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49028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canu</a:t>
            </a:r>
            <a:r>
              <a:rPr lang="en-US" dirty="0" smtClean="0"/>
              <a:t>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9129" y="1078695"/>
            <a:ext cx="6241190" cy="15451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cmnHF4</a:t>
            </a:r>
            <a:r>
              <a:rPr lang="en-US" sz="2800" dirty="0"/>
              <a:t>.correctedReads.fasta.gz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cmnHF4</a:t>
            </a:r>
            <a:r>
              <a:rPr lang="en-US" sz="2800" dirty="0"/>
              <a:t>.</a:t>
            </a:r>
            <a:r>
              <a:rPr lang="en-US" sz="2800" dirty="0" smtClean="0"/>
              <a:t>trimmedReads.fasta.gz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cmnHF4.</a:t>
            </a:r>
            <a:r>
              <a:rPr lang="en-US" sz="2800" dirty="0" smtClean="0"/>
              <a:t>contigs.fasta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74046" y="3198400"/>
            <a:ext cx="271721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cmnHF4.</a:t>
            </a:r>
            <a:r>
              <a:rPr lang="en-US" sz="3200" dirty="0" smtClean="0"/>
              <a:t>report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28466"/>
              </p:ext>
            </p:extLst>
          </p:nvPr>
        </p:nvGraphicFramePr>
        <p:xfrm>
          <a:off x="872397" y="3937319"/>
          <a:ext cx="7560967" cy="1135380"/>
        </p:xfrm>
        <a:graphic>
          <a:graphicData uri="http://schemas.openxmlformats.org/drawingml/2006/table">
            <a:tbl>
              <a:tblPr/>
              <a:tblGrid>
                <a:gridCol w="4449944"/>
                <a:gridCol w="3111023"/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sequences in the final</a:t>
                      </a:r>
                      <a:r>
                        <a:rPr lang="en-US" sz="24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assembly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Assembly total length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3,055,565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NG50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2,148,232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483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3340"/>
          </a:xfrm>
        </p:spPr>
        <p:txBody>
          <a:bodyPr/>
          <a:lstStyle/>
          <a:p>
            <a:r>
              <a:rPr lang="en-US" dirty="0" smtClean="0"/>
              <a:t>working directory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dirty="0" err="1" smtClean="0"/>
              <a:t>Pilon</a:t>
            </a:r>
            <a:r>
              <a:rPr lang="en-US" dirty="0" smtClean="0"/>
              <a:t> polishing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7675"/>
            <a:ext cx="8229600" cy="16158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err="1" smtClean="0"/>
              <a:t>pilon</a:t>
            </a:r>
            <a:endParaRPr lang="en-US" sz="9600" dirty="0" smtClean="0"/>
          </a:p>
        </p:txBody>
      </p:sp>
    </p:spTree>
    <p:extLst>
      <p:ext uri="{BB962C8B-B14F-4D97-AF65-F5344CB8AC3E}">
        <p14:creationId xmlns:p14="http://schemas.microsoft.com/office/powerpoint/2010/main" val="172208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1333"/>
          </a:xfrm>
        </p:spPr>
        <p:txBody>
          <a:bodyPr/>
          <a:lstStyle/>
          <a:p>
            <a:r>
              <a:rPr lang="en-US" dirty="0" smtClean="0"/>
              <a:t>Polishing with </a:t>
            </a:r>
            <a:r>
              <a:rPr lang="en-US" dirty="0" err="1" smtClean="0"/>
              <a:t>Illumina</a:t>
            </a:r>
            <a:r>
              <a:rPr lang="en-US" dirty="0" smtClean="0"/>
              <a:t> data –  </a:t>
            </a:r>
            <a:r>
              <a:rPr lang="en-US" dirty="0" err="1" smtClean="0"/>
              <a:t>bwa</a:t>
            </a:r>
            <a:r>
              <a:rPr lang="en-US" dirty="0" smtClean="0"/>
              <a:t> alignment (step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14" y="935972"/>
            <a:ext cx="8686800" cy="558485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#</a:t>
            </a:r>
            <a:r>
              <a:rPr lang="en-US" sz="1600" dirty="0">
                <a:latin typeface="Courier"/>
                <a:cs typeface="Courier"/>
              </a:rPr>
              <a:t>!/bin/bash </a:t>
            </a:r>
            <a:r>
              <a:rPr lang="en-US" sz="1600" dirty="0">
                <a:latin typeface="Courier"/>
                <a:cs typeface="Courier"/>
              </a:rPr>
              <a:t>-</a:t>
            </a:r>
            <a:r>
              <a:rPr lang="en-US" sz="1600" dirty="0" smtClean="0">
                <a:latin typeface="Courier"/>
                <a:cs typeface="Courier"/>
              </a:rPr>
              <a:t>l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asmpath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>
                <a:latin typeface="Courier"/>
                <a:cs typeface="Courier"/>
              </a:rPr>
              <a:t>/homes/liu3zhen/teaching/datasets/</a:t>
            </a:r>
            <a:r>
              <a:rPr lang="en-US" sz="1600" dirty="0" err="1">
                <a:latin typeface="Courier"/>
                <a:cs typeface="Courier"/>
              </a:rPr>
              <a:t>assembly_canu</a:t>
            </a:r>
            <a:r>
              <a:rPr lang="en-US" sz="1600" dirty="0" smtClean="0">
                <a:latin typeface="Courier"/>
                <a:cs typeface="Courier"/>
              </a:rPr>
              <a:t>/</a:t>
            </a:r>
            <a:r>
              <a:rPr lang="en-US" sz="1600" dirty="0" err="1">
                <a:latin typeface="Courier"/>
                <a:cs typeface="Courier"/>
              </a:rPr>
              <a:t>canu</a:t>
            </a:r>
            <a:r>
              <a:rPr lang="en-US" sz="1600" dirty="0">
                <a:latin typeface="Courier"/>
                <a:cs typeface="Courier"/>
              </a:rPr>
              <a:t>/cmnHF4/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asm</a:t>
            </a:r>
            <a:r>
              <a:rPr lang="en-US" sz="1600" dirty="0">
                <a:latin typeface="Courier"/>
                <a:cs typeface="Courier"/>
              </a:rPr>
              <a:t>=cmnHF4.contigs.fasta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pe1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latin typeface="Courier"/>
                <a:cs typeface="Courier"/>
              </a:rPr>
              <a:t>/homes/liu3zhen/teaching/datasets/</a:t>
            </a:r>
            <a:r>
              <a:rPr lang="en-US" sz="1400" dirty="0" err="1">
                <a:latin typeface="Courier"/>
                <a:cs typeface="Courier"/>
              </a:rPr>
              <a:t>assembly_canu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illumina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smtClean="0">
                <a:latin typeface="Courier"/>
                <a:cs typeface="Courier"/>
              </a:rPr>
              <a:t>HF4</a:t>
            </a:r>
            <a:r>
              <a:rPr lang="en-US" sz="1400" dirty="0">
                <a:latin typeface="Courier"/>
                <a:cs typeface="Courier"/>
              </a:rPr>
              <a:t>.R1.pair.fq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pe2</a:t>
            </a:r>
            <a:r>
              <a:rPr lang="en-US" sz="1400" dirty="0" smtClean="0">
                <a:latin typeface="Courier"/>
                <a:cs typeface="Courier"/>
              </a:rPr>
              <a:t>=</a:t>
            </a:r>
            <a:r>
              <a:rPr lang="en-US" sz="1400" dirty="0">
                <a:latin typeface="Courier"/>
                <a:cs typeface="Courier"/>
              </a:rPr>
              <a:t>/homes/liu3zhen/teaching/datasets/</a:t>
            </a:r>
            <a:r>
              <a:rPr lang="en-US" sz="1400" dirty="0" err="1">
                <a:latin typeface="Courier"/>
                <a:cs typeface="Courier"/>
              </a:rPr>
              <a:t>assembly_canu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illumina</a:t>
            </a:r>
            <a:r>
              <a:rPr lang="en-US" sz="1400" dirty="0" smtClean="0">
                <a:latin typeface="Courier"/>
                <a:cs typeface="Courier"/>
              </a:rPr>
              <a:t>/HF4</a:t>
            </a:r>
            <a:r>
              <a:rPr lang="en-US" sz="1400" dirty="0">
                <a:latin typeface="Courier"/>
                <a:cs typeface="Courier"/>
              </a:rPr>
              <a:t>.R2.pair.fq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out=</a:t>
            </a:r>
            <a:r>
              <a:rPr lang="en-US" sz="1600" dirty="0" smtClean="0">
                <a:latin typeface="Courier"/>
                <a:cs typeface="Courier"/>
              </a:rPr>
              <a:t>HF4aln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# </a:t>
            </a:r>
            <a:r>
              <a:rPr lang="en-US" sz="1600" dirty="0">
                <a:latin typeface="Courier"/>
                <a:cs typeface="Courier"/>
              </a:rPr>
              <a:t>index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ln</a:t>
            </a:r>
            <a:r>
              <a:rPr lang="en-US" sz="1600" dirty="0">
                <a:latin typeface="Courier"/>
                <a:cs typeface="Courier"/>
              </a:rPr>
              <a:t> -s $</a:t>
            </a:r>
            <a:r>
              <a:rPr lang="en-US" sz="1600" dirty="0" err="1">
                <a:latin typeface="Courier"/>
                <a:cs typeface="Courier"/>
              </a:rPr>
              <a:t>asmpath</a:t>
            </a:r>
            <a:r>
              <a:rPr lang="en-US" sz="1600" dirty="0">
                <a:latin typeface="Courier"/>
                <a:cs typeface="Courier"/>
              </a:rPr>
              <a:t>/$</a:t>
            </a:r>
            <a:r>
              <a:rPr lang="en-US" sz="1600" dirty="0" err="1">
                <a:latin typeface="Courier"/>
                <a:cs typeface="Courier"/>
              </a:rPr>
              <a:t>asm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bwa</a:t>
            </a:r>
            <a:r>
              <a:rPr lang="en-US" sz="1600" dirty="0">
                <a:latin typeface="Courier"/>
                <a:cs typeface="Courier"/>
              </a:rPr>
              <a:t> index $</a:t>
            </a:r>
            <a:r>
              <a:rPr lang="en-US" sz="1600" dirty="0" err="1">
                <a:latin typeface="Courier"/>
                <a:cs typeface="Courier"/>
              </a:rPr>
              <a:t>asm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# alignment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bwa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mem</a:t>
            </a:r>
            <a:r>
              <a:rPr lang="en-US" sz="1600" dirty="0">
                <a:latin typeface="Courier"/>
                <a:cs typeface="Courier"/>
              </a:rPr>
              <a:t> $</a:t>
            </a:r>
            <a:r>
              <a:rPr lang="en-US" sz="1600" dirty="0" err="1">
                <a:latin typeface="Courier"/>
                <a:cs typeface="Courier"/>
              </a:rPr>
              <a:t>asm</a:t>
            </a:r>
            <a:r>
              <a:rPr lang="en-US" sz="1600" dirty="0">
                <a:latin typeface="Courier"/>
                <a:cs typeface="Courier"/>
              </a:rPr>
              <a:t> $pe1 $pe2 &gt; $</a:t>
            </a:r>
            <a:r>
              <a:rPr lang="en-US" sz="1600" dirty="0" err="1">
                <a:latin typeface="Courier"/>
                <a:cs typeface="Courier"/>
              </a:rPr>
              <a:t>out.sam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sam2bam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module load </a:t>
            </a:r>
            <a:r>
              <a:rPr lang="en-US" sz="1600" dirty="0" err="1">
                <a:latin typeface="Courier"/>
                <a:cs typeface="Courier"/>
              </a:rPr>
              <a:t>SAMtools</a:t>
            </a:r>
            <a:r>
              <a:rPr lang="en-US" sz="1600" dirty="0">
                <a:latin typeface="Courier"/>
                <a:cs typeface="Courier"/>
              </a:rPr>
              <a:t>/1.8-foss-2017beocatb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samtools</a:t>
            </a:r>
            <a:r>
              <a:rPr lang="en-US" sz="1600" dirty="0">
                <a:latin typeface="Courier"/>
                <a:cs typeface="Courier"/>
              </a:rPr>
              <a:t> view -b $</a:t>
            </a:r>
            <a:r>
              <a:rPr lang="en-US" sz="1600" dirty="0" err="1">
                <a:latin typeface="Courier"/>
                <a:cs typeface="Courier"/>
              </a:rPr>
              <a:t>out.sam</a:t>
            </a:r>
            <a:r>
              <a:rPr lang="en-US" sz="1600" dirty="0">
                <a:latin typeface="Courier"/>
                <a:cs typeface="Courier"/>
              </a:rPr>
              <a:t> -o $</a:t>
            </a:r>
            <a:r>
              <a:rPr lang="en-US" sz="1600" dirty="0" err="1">
                <a:latin typeface="Courier"/>
                <a:cs typeface="Courier"/>
              </a:rPr>
              <a:t>out.bam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samtools</a:t>
            </a:r>
            <a:r>
              <a:rPr lang="en-US" sz="1600" dirty="0">
                <a:latin typeface="Courier"/>
                <a:cs typeface="Courier"/>
              </a:rPr>
              <a:t> sort $</a:t>
            </a:r>
            <a:r>
              <a:rPr lang="en-US" sz="1600" dirty="0" err="1">
                <a:latin typeface="Courier"/>
                <a:cs typeface="Courier"/>
              </a:rPr>
              <a:t>out.bam</a:t>
            </a:r>
            <a:r>
              <a:rPr lang="en-US" sz="1600" dirty="0">
                <a:latin typeface="Courier"/>
                <a:cs typeface="Courier"/>
              </a:rPr>
              <a:t> -o $</a:t>
            </a:r>
            <a:r>
              <a:rPr lang="en-US" sz="1600" dirty="0" err="1">
                <a:latin typeface="Courier"/>
                <a:cs typeface="Courier"/>
              </a:rPr>
              <a:t>out.sort.bam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samtools</a:t>
            </a:r>
            <a:r>
              <a:rPr lang="en-US" sz="1600" dirty="0">
                <a:latin typeface="Courier"/>
                <a:cs typeface="Courier"/>
              </a:rPr>
              <a:t> index $</a:t>
            </a:r>
            <a:r>
              <a:rPr lang="en-US" sz="1600" dirty="0" err="1" smtClean="0">
                <a:latin typeface="Courier"/>
                <a:cs typeface="Courier"/>
              </a:rPr>
              <a:t>out.sort.bam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436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369538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#!/bin/bash </a:t>
            </a:r>
            <a:r>
              <a:rPr lang="en-US" dirty="0" smtClean="0">
                <a:latin typeface="Courier"/>
                <a:cs typeface="Courier"/>
              </a:rPr>
              <a:t>-l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asm</a:t>
            </a:r>
            <a:r>
              <a:rPr lang="en-US" dirty="0">
                <a:latin typeface="Courier"/>
                <a:cs typeface="Courier"/>
              </a:rPr>
              <a:t>=../</a:t>
            </a:r>
            <a:r>
              <a:rPr lang="en-US" dirty="0" err="1">
                <a:latin typeface="Courier"/>
                <a:cs typeface="Courier"/>
              </a:rPr>
              <a:t>canu</a:t>
            </a:r>
            <a:r>
              <a:rPr lang="en-US" dirty="0">
                <a:latin typeface="Courier"/>
                <a:cs typeface="Courier"/>
              </a:rPr>
              <a:t>/cmnHF4/cmnHF4.contigs.fasta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module load Java/1.8.0_192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java -jar ~/software/</a:t>
            </a:r>
            <a:r>
              <a:rPr lang="en-US" dirty="0" err="1">
                <a:latin typeface="Courier"/>
                <a:cs typeface="Courier"/>
              </a:rPr>
              <a:t>pilon</a:t>
            </a:r>
            <a:r>
              <a:rPr lang="en-US" dirty="0">
                <a:latin typeface="Courier"/>
                <a:cs typeface="Courier"/>
              </a:rPr>
              <a:t>/pilon-1.23.</a:t>
            </a:r>
            <a:r>
              <a:rPr lang="en-US" dirty="0" smtClean="0">
                <a:latin typeface="Courier"/>
                <a:cs typeface="Courier"/>
              </a:rPr>
              <a:t>jar \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-</a:t>
            </a:r>
            <a:r>
              <a:rPr lang="en-US" dirty="0">
                <a:latin typeface="Courier"/>
                <a:cs typeface="Courier"/>
              </a:rPr>
              <a:t>-genome $</a:t>
            </a:r>
            <a:r>
              <a:rPr lang="en-US" dirty="0" err="1">
                <a:latin typeface="Courier"/>
                <a:cs typeface="Courier"/>
              </a:rPr>
              <a:t>asm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-</a:t>
            </a:r>
            <a:r>
              <a:rPr lang="en-US" dirty="0">
                <a:latin typeface="Courier"/>
                <a:cs typeface="Courier"/>
              </a:rPr>
              <a:t>-frags HF4aln.sort.bam </a:t>
            </a:r>
            <a:r>
              <a:rPr lang="en-US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-</a:t>
            </a:r>
            <a:r>
              <a:rPr lang="en-US" dirty="0">
                <a:latin typeface="Courier"/>
                <a:cs typeface="Courier"/>
              </a:rPr>
              <a:t>-output HF4polished </a:t>
            </a:r>
            <a:r>
              <a:rPr lang="en-US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>
                <a:latin typeface="Courier"/>
                <a:cs typeface="Courier"/>
              </a:rPr>
              <a:t>--changes </a:t>
            </a:r>
            <a:r>
              <a:rPr lang="en-US" dirty="0" smtClean="0">
                <a:latin typeface="Courier"/>
                <a:cs typeface="Courier"/>
              </a:rPr>
              <a:t>-</a:t>
            </a:r>
            <a:r>
              <a:rPr lang="en-US" dirty="0">
                <a:latin typeface="Courier"/>
                <a:cs typeface="Courier"/>
              </a:rPr>
              <a:t>-</a:t>
            </a:r>
            <a:r>
              <a:rPr lang="en-US" dirty="0" err="1">
                <a:latin typeface="Courier"/>
                <a:cs typeface="Courier"/>
              </a:rPr>
              <a:t>outdir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. &gt;pilon1.log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661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Polishing with </a:t>
            </a:r>
            <a:r>
              <a:rPr lang="en-US" dirty="0" err="1" smtClean="0"/>
              <a:t>Illumina</a:t>
            </a:r>
            <a:r>
              <a:rPr lang="en-US" dirty="0" smtClean="0"/>
              <a:t> data –  </a:t>
            </a:r>
            <a:r>
              <a:rPr lang="en-US" dirty="0" err="1" smtClean="0"/>
              <a:t>Pilon</a:t>
            </a:r>
            <a:r>
              <a:rPr lang="en-US" dirty="0" smtClean="0"/>
              <a:t> polishing (step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1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17589</TotalTime>
  <Words>589</Words>
  <Application>Microsoft Macintosh PowerPoint</Application>
  <PresentationFormat>On-screen Show (4:3)</PresentationFormat>
  <Paragraphs>129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Long-read Genomic Assembly (lab)  Bioinformatics Applications (PLPTH813)</vt:lpstr>
      <vt:lpstr>Today's Lab</vt:lpstr>
      <vt:lpstr>Data</vt:lpstr>
      <vt:lpstr>working directory - canu assembly</vt:lpstr>
      <vt:lpstr>Canu assembly</vt:lpstr>
      <vt:lpstr>canu output</vt:lpstr>
      <vt:lpstr>working directory - Pilon polishing</vt:lpstr>
      <vt:lpstr>Polishing with Illumina data –  bwa alignment (step 1)</vt:lpstr>
      <vt:lpstr>PowerPoint Presentation</vt:lpstr>
      <vt:lpstr>PowerPoint Presentation</vt:lpstr>
      <vt:lpstr>changes</vt:lpstr>
      <vt:lpstr>Your turn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200</cp:revision>
  <dcterms:created xsi:type="dcterms:W3CDTF">2014-12-15T18:58:14Z</dcterms:created>
  <dcterms:modified xsi:type="dcterms:W3CDTF">2019-04-18T14:05:46Z</dcterms:modified>
</cp:coreProperties>
</file>