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308" r:id="rId4"/>
    <p:sldId id="321" r:id="rId5"/>
    <p:sldId id="312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24" r:id="rId14"/>
    <p:sldId id="318" r:id="rId15"/>
    <p:sldId id="322" r:id="rId16"/>
    <p:sldId id="317" r:id="rId17"/>
    <p:sldId id="320" r:id="rId18"/>
    <p:sldId id="319" r:id="rId19"/>
    <p:sldId id="32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100" d="100"/>
          <a:sy n="100" d="100"/>
        </p:scale>
        <p:origin x="-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Phylogenetic tree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/28/2019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step1: data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057976"/>
            <a:ext cx="78359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"</a:t>
            </a:r>
            <a:r>
              <a:rPr lang="en-US" sz="1600" dirty="0" err="1">
                <a:latin typeface="Courier"/>
                <a:cs typeface="Courier"/>
              </a:rPr>
              <a:t>phylo.data.txt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cat(6, 20, "\n",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cat("1", "ATCAGATCGCTTCCGGACGA\n",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cat("2", "ATAAGATCGCTACCGGACGA\n",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cat("3", "ATCAGATCGCTACCGGAGGA\n",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cat("4", "ATAAGATCGCTACCGGAGGA\n",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cat("5", "ATAAGATCCCTTGCGGACGT\n",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cat("6", "ATCAGATCGCATGCGGACGT\n",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step2: Distance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dna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</a:t>
            </a:r>
            <a:r>
              <a:rPr lang="en-US" sz="1600" dirty="0" err="1">
                <a:latin typeface="Courier"/>
                <a:cs typeface="Courier"/>
              </a:rPr>
              <a:t>read.dna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step3: construct tree and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6152"/>
            <a:ext cx="8115300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njs.tree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njs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dist.matrix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njs.tree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plotting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njs.tree</a:t>
            </a:r>
            <a:r>
              <a:rPr lang="en-US" sz="2000" dirty="0">
                <a:latin typeface="Courier"/>
                <a:cs typeface="Courier"/>
              </a:rPr>
              <a:t>, type="</a:t>
            </a:r>
            <a:r>
              <a:rPr lang="en-US" sz="2000" dirty="0" err="1">
                <a:latin typeface="Courier"/>
                <a:cs typeface="Courier"/>
              </a:rPr>
              <a:t>phylogram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=1.5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td$edge</a:t>
            </a:r>
            <a:endParaRPr lang="en-US" dirty="0"/>
          </a:p>
          <a:p>
            <a:r>
              <a:rPr lang="en-US" dirty="0"/>
              <a:t>      [,1] [,2]</a:t>
            </a:r>
          </a:p>
          <a:p>
            <a:r>
              <a:rPr lang="en-US" dirty="0"/>
              <a:t> [1,]    7    1</a:t>
            </a:r>
          </a:p>
          <a:p>
            <a:r>
              <a:rPr lang="en-US" dirty="0"/>
              <a:t> [2,]    7    2</a:t>
            </a:r>
          </a:p>
          <a:p>
            <a:r>
              <a:rPr lang="en-US" dirty="0"/>
              <a:t> [3,]    7    8</a:t>
            </a:r>
          </a:p>
          <a:p>
            <a:r>
              <a:rPr lang="en-US" dirty="0"/>
              <a:t> [4,]    8    9</a:t>
            </a:r>
          </a:p>
          <a:p>
            <a:r>
              <a:rPr lang="en-US" dirty="0"/>
              <a:t> [5,]    9   10</a:t>
            </a:r>
          </a:p>
          <a:p>
            <a:r>
              <a:rPr lang="en-US" dirty="0"/>
              <a:t> [6,]   10    3</a:t>
            </a:r>
          </a:p>
          <a:p>
            <a:r>
              <a:rPr lang="en-US" dirty="0"/>
              <a:t> [7,]   10    4</a:t>
            </a:r>
          </a:p>
          <a:p>
            <a:r>
              <a:rPr lang="en-US" dirty="0"/>
              <a:t> [8,]    9    5</a:t>
            </a:r>
          </a:p>
          <a:p>
            <a:r>
              <a:rPr lang="en-US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7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371" y="1833940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a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sz="2200" dirty="0" err="1">
                <a:latin typeface="Courier"/>
                <a:cs typeface="Courier"/>
              </a:rPr>
              <a:t>write.tree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njs.tree</a:t>
            </a:r>
            <a:r>
              <a:rPr lang="en-US" sz="2200" dirty="0">
                <a:latin typeface="Courier"/>
                <a:cs typeface="Courier"/>
              </a:rPr>
              <a:t>, file = </a:t>
            </a:r>
            <a:r>
              <a:rPr lang="en-US" sz="2200" dirty="0" smtClean="0">
                <a:latin typeface="Courier"/>
                <a:cs typeface="Courier"/>
              </a:rPr>
              <a:t>"</a:t>
            </a:r>
            <a:r>
              <a:rPr lang="en-US" sz="2200" dirty="0" err="1" smtClean="0">
                <a:latin typeface="Courier"/>
                <a:cs typeface="Courier"/>
              </a:rPr>
              <a:t>example.tree.newick</a:t>
            </a:r>
            <a:r>
              <a:rPr lang="en-US" sz="2200" dirty="0" smtClean="0">
                <a:latin typeface="Courier"/>
                <a:cs typeface="Courier"/>
              </a:rPr>
              <a:t>"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364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td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 err="1" smtClean="0">
                <a:latin typeface="Courier"/>
                <a:cs typeface="Courier"/>
              </a:rPr>
              <a:t>example.</a:t>
            </a:r>
            <a:r>
              <a:rPr lang="en-US" dirty="0" err="1" smtClean="0">
                <a:latin typeface="Courier"/>
                <a:cs typeface="Courier"/>
              </a:rPr>
              <a:t>tree</a:t>
            </a:r>
            <a:r>
              <a:rPr lang="en-US" dirty="0" err="1" smtClean="0">
                <a:latin typeface="Courier"/>
                <a:cs typeface="Courier"/>
              </a:rPr>
              <a:t>.newick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summary</a:t>
            </a:r>
            <a:r>
              <a:rPr lang="en-US" dirty="0" smtClean="0">
                <a:latin typeface="Courier"/>
                <a:cs typeface="Courier"/>
              </a:rPr>
              <a:t>(td)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edge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Nnode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tip.label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edge.length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882" y="54614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compare data to the tree (graph)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color-highlight the tips of "2" and "4"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color-highlight the edges (clades) with the tips of  "1", "5", "6"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tips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85" y="2037435"/>
            <a:ext cx="8129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njs.tree$</a:t>
            </a:r>
            <a:r>
              <a:rPr lang="en-US" sz="1600" dirty="0" err="1" smtClean="0">
                <a:latin typeface="Courier"/>
                <a:cs typeface="Courier"/>
              </a:rPr>
              <a:t>tip.label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two tips to be highlighted</a:t>
            </a:r>
          </a:p>
          <a:p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 &lt;- c(</a:t>
            </a:r>
            <a:r>
              <a:rPr lang="en-US" sz="1600" dirty="0" smtClean="0">
                <a:latin typeface="Courier"/>
                <a:cs typeface="Courier"/>
              </a:rPr>
              <a:t>"2"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"4"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defined colors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 &lt;- rep("grey", length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))  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 err="1" smtClean="0">
                <a:latin typeface="Courier"/>
                <a:cs typeface="Courier"/>
              </a:rPr>
              <a:t>ntips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%in% </a:t>
            </a:r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] &lt;- "red"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plotting</a:t>
            </a:r>
          </a:p>
          <a:p>
            <a:r>
              <a:rPr lang="en-US" sz="1600" dirty="0" err="1">
                <a:latin typeface="Courier"/>
                <a:cs typeface="Courier"/>
              </a:rPr>
              <a:t>plot.phylo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ht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cex</a:t>
            </a:r>
            <a:r>
              <a:rPr lang="en-US" sz="1600" dirty="0">
                <a:latin typeface="Courier"/>
                <a:cs typeface="Courier"/>
              </a:rPr>
              <a:t> = 0.2, type = "radial", </a:t>
            </a:r>
            <a:r>
              <a:rPr lang="en-US" sz="1600" dirty="0" err="1">
                <a:latin typeface="Courier"/>
                <a:cs typeface="Courier"/>
              </a:rPr>
              <a:t>no.margin</a:t>
            </a:r>
            <a:r>
              <a:rPr lang="en-US" sz="1600" dirty="0">
                <a:latin typeface="Courier"/>
                <a:cs typeface="Courier"/>
              </a:rPr>
              <a:t> = T, </a:t>
            </a:r>
            <a:r>
              <a:rPr lang="en-US" sz="1600" dirty="0" err="1">
                <a:latin typeface="Courier"/>
                <a:cs typeface="Courier"/>
              </a:rPr>
              <a:t>tip.color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115"/>
            <a:ext cx="8456119" cy="306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njs.tree$edge</a:t>
            </a:r>
            <a:endParaRPr lang="is-I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2000" dirty="0" smtClean="0">
                <a:latin typeface="Courier"/>
                <a:cs typeface="Courier"/>
              </a:rPr>
              <a:t>edge.cols </a:t>
            </a:r>
            <a:r>
              <a:rPr lang="is-IS" sz="2000" dirty="0">
                <a:latin typeface="Courier"/>
                <a:cs typeface="Courier"/>
              </a:rPr>
              <a:t>&lt;- </a:t>
            </a:r>
            <a:r>
              <a:rPr lang="is-IS" sz="2000" dirty="0" smtClean="0">
                <a:latin typeface="Courier"/>
                <a:cs typeface="Courier"/>
              </a:rPr>
              <a:t>rep("</a:t>
            </a:r>
            <a:r>
              <a:rPr lang="is-IS" sz="2000" dirty="0">
                <a:latin typeface="Courier"/>
                <a:cs typeface="Courier"/>
              </a:rPr>
              <a:t>grey", </a:t>
            </a:r>
            <a:r>
              <a:rPr lang="is-IS" sz="2000" dirty="0" smtClean="0">
                <a:latin typeface="Courier"/>
                <a:cs typeface="Courier"/>
              </a:rPr>
              <a:t>length(nedges))</a:t>
            </a:r>
            <a:endParaRPr lang="is-I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2000" dirty="0">
                <a:latin typeface="Courier"/>
                <a:cs typeface="Courier"/>
              </a:rPr>
              <a:t>edge.cols[nedges[, 2] %in% c("1", "5", "6")] &lt;- "red</a:t>
            </a:r>
            <a:r>
              <a:rPr lang="is-IS" sz="2000" dirty="0" smtClean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is-I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njs.tree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 smtClean="0">
                <a:latin typeface="Courier"/>
                <a:cs typeface="Courier"/>
              </a:rPr>
              <a:t>edge.color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edge.cols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tree of life (</a:t>
            </a:r>
            <a:r>
              <a:rPr lang="en-US" dirty="0" err="1" smtClean="0"/>
              <a:t>iTOL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 smtClean="0"/>
              <a:t>itol.embl.de</a:t>
            </a:r>
            <a:endParaRPr lang="en-US" sz="2800" dirty="0" smtClean="0"/>
          </a:p>
          <a:p>
            <a:r>
              <a:rPr lang="en-US" sz="2800" dirty="0"/>
              <a:t>Input </a:t>
            </a:r>
            <a:r>
              <a:rPr lang="en-US" sz="2800" dirty="0" smtClean="0"/>
              <a:t>data: </a:t>
            </a:r>
            <a:r>
              <a:rPr lang="en-US" sz="2800" dirty="0" err="1" smtClean="0"/>
              <a:t>Newick</a:t>
            </a:r>
            <a:r>
              <a:rPr lang="en-US" sz="2800" dirty="0"/>
              <a:t>, </a:t>
            </a:r>
            <a:r>
              <a:rPr lang="en-US" sz="2800" dirty="0" smtClean="0"/>
              <a:t>Nexus, </a:t>
            </a:r>
            <a:r>
              <a:rPr lang="en-US" sz="2800" dirty="0"/>
              <a:t>and </a:t>
            </a:r>
            <a:r>
              <a:rPr lang="en-US" sz="2800" dirty="0" err="1" smtClean="0"/>
              <a:t>phyloXML</a:t>
            </a:r>
            <a:endParaRPr lang="en-US" sz="2800" dirty="0" smtClean="0"/>
          </a:p>
          <a:p>
            <a:r>
              <a:rPr lang="en-US" sz="2800" dirty="0" smtClean="0"/>
              <a:t>Interactive editing</a:t>
            </a:r>
          </a:p>
          <a:p>
            <a:r>
              <a:rPr lang="en-US" sz="2800" dirty="0" smtClean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</a:t>
            </a:r>
            <a:r>
              <a:rPr lang="en-US" sz="2400" dirty="0" err="1" smtClean="0"/>
              <a:t>popup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36" y="1801953"/>
            <a:ext cx="7938364" cy="30887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Other software </a:t>
            </a:r>
            <a:r>
              <a:rPr lang="en-US" sz="2800" dirty="0" smtClean="0"/>
              <a:t>packages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online tools: </a:t>
            </a:r>
            <a:r>
              <a:rPr lang="en-US" sz="2800" dirty="0" err="1" smtClean="0"/>
              <a:t>itol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2668440"/>
            <a:ext cx="5283200" cy="10408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install.packages</a:t>
            </a:r>
            <a:r>
              <a:rPr lang="en-US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library</a:t>
            </a:r>
            <a:r>
              <a:rPr lang="en-US" dirty="0">
                <a:latin typeface="Courier"/>
                <a:cs typeface="Courier"/>
              </a:rPr>
              <a:t>("ape")</a:t>
            </a: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working directory 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22" y="2838324"/>
            <a:ext cx="4182244" cy="6191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lab09_phylogeny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Newick</a:t>
            </a:r>
            <a:r>
              <a:rPr lang="en-US" dirty="0" smtClean="0"/>
              <a:t> tree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data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 smtClean="0">
                <a:latin typeface="Courier"/>
                <a:cs typeface="Courier"/>
              </a:rPr>
              <a:t>)  ### load data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hivtree.newick</a:t>
            </a:r>
            <a:r>
              <a:rPr lang="en-US" dirty="0" smtClean="0">
                <a:latin typeface="Courier"/>
                <a:cs typeface="Courier"/>
              </a:rPr>
              <a:t> ### check the </a:t>
            </a:r>
            <a:r>
              <a:rPr lang="en-US" dirty="0" err="1" smtClean="0">
                <a:latin typeface="Courier"/>
                <a:cs typeface="Courier"/>
              </a:rPr>
              <a:t>Newick</a:t>
            </a:r>
            <a:r>
              <a:rPr lang="en-US" dirty="0" smtClean="0">
                <a:latin typeface="Courier"/>
                <a:cs typeface="Courier"/>
              </a:rPr>
              <a:t> format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output to a file: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7840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summary(</a:t>
            </a: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edges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$edge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ht$Nnode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tips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$tip.label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edge.lens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edge.length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# head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i="1" dirty="0" smtClean="0">
                <a:latin typeface="Courier"/>
                <a:cs typeface="Courier"/>
              </a:rPr>
              <a:t>summary</a:t>
            </a:r>
            <a:r>
              <a:rPr lang="en-US" dirty="0" smtClean="0">
                <a:latin typeface="Courier"/>
                <a:cs typeface="Courier"/>
              </a:rPr>
              <a:t> to check each data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6001"/>
            <a:ext cx="8229600" cy="427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smtClean="0">
                <a:latin typeface="Courier"/>
                <a:cs typeface="Courier"/>
              </a:rPr>
              <a:t>edges, 3)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[3,]  196  </a:t>
            </a:r>
            <a:r>
              <a:rPr lang="en-US" sz="2000" dirty="0" smtClean="0">
                <a:latin typeface="Courier"/>
                <a:cs typeface="Courier"/>
              </a:rPr>
              <a:t>197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The </a:t>
            </a:r>
            <a:r>
              <a:rPr lang="en-US" sz="2000" dirty="0">
                <a:latin typeface="Courier"/>
                <a:cs typeface="Courier"/>
              </a:rPr>
              <a:t>matrix edge contains the </a:t>
            </a:r>
            <a:r>
              <a:rPr lang="en-US" sz="2000" dirty="0" smtClean="0">
                <a:latin typeface="Courier"/>
                <a:cs typeface="Courier"/>
              </a:rPr>
              <a:t>beginning (1</a:t>
            </a:r>
            <a:r>
              <a:rPr lang="en-US" sz="2000" baseline="30000" dirty="0" smtClean="0">
                <a:latin typeface="Courier"/>
                <a:cs typeface="Courier"/>
              </a:rPr>
              <a:t>st</a:t>
            </a:r>
            <a:r>
              <a:rPr lang="en-US" sz="2000" dirty="0" smtClean="0">
                <a:latin typeface="Courier"/>
                <a:cs typeface="Courier"/>
              </a:rPr>
              <a:t> column) </a:t>
            </a:r>
            <a:r>
              <a:rPr lang="en-US" sz="2000" dirty="0">
                <a:latin typeface="Courier"/>
                <a:cs typeface="Courier"/>
              </a:rPr>
              <a:t>and </a:t>
            </a:r>
            <a:r>
              <a:rPr lang="en-US" sz="2000" dirty="0" smtClean="0">
                <a:latin typeface="Courier"/>
                <a:cs typeface="Courier"/>
              </a:rPr>
              <a:t>ending (2</a:t>
            </a:r>
            <a:r>
              <a:rPr lang="en-US" sz="2000" baseline="30000" dirty="0" smtClean="0">
                <a:latin typeface="Courier"/>
                <a:cs typeface="Courier"/>
              </a:rPr>
              <a:t>nd</a:t>
            </a:r>
            <a:r>
              <a:rPr lang="en-US" sz="2000" dirty="0" smtClean="0">
                <a:latin typeface="Courier"/>
                <a:cs typeface="Courier"/>
              </a:rPr>
              <a:t> column) </a:t>
            </a:r>
            <a:r>
              <a:rPr lang="en-US" sz="2000" dirty="0">
                <a:latin typeface="Courier"/>
                <a:cs typeface="Courier"/>
              </a:rPr>
              <a:t>node number for all the nodes and tips in the tree. By convention, the tips of the tree are numbered 1 through n for n tips; and the nodes are numbered n + 1 through n + m for m nodes. m = n - 1 for a fully bifurcating tree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84876"/>
            <a:ext cx="80264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ht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0.2, </a:t>
            </a:r>
            <a:r>
              <a:rPr lang="en-US" sz="2000" dirty="0">
                <a:latin typeface="Courier"/>
                <a:cs typeface="Courier"/>
              </a:rPr>
              <a:t>type = "radial"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000" dirty="0" err="1" smtClean="0">
                <a:latin typeface="Courier"/>
                <a:cs typeface="Courier"/>
              </a:rPr>
              <a:t>plot.phylo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the specified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</a:t>
            </a:r>
            <a:r>
              <a:rPr lang="en-US" sz="2000" dirty="0" smtClean="0">
                <a:latin typeface="Courier"/>
                <a:cs typeface="Courier"/>
              </a:rPr>
              <a:t># tips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two tips to be highlighted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defined colors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0.2, </a:t>
            </a:r>
            <a:r>
              <a:rPr lang="en-US" sz="2000" dirty="0">
                <a:latin typeface="Courier"/>
                <a:cs typeface="Courier"/>
              </a:rPr>
              <a:t>type = 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 smtClean="0">
                <a:latin typeface="Courier"/>
                <a:cs typeface="Courier"/>
              </a:rPr>
              <a:t>tip.color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13612</TotalTime>
  <Words>1014</Words>
  <Application>Microsoft Macintosh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Tree</vt:lpstr>
      <vt:lpstr>output a Newick file</vt:lpstr>
      <vt:lpstr>tree summary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153</cp:revision>
  <dcterms:created xsi:type="dcterms:W3CDTF">2014-12-15T18:58:14Z</dcterms:created>
  <dcterms:modified xsi:type="dcterms:W3CDTF">2019-03-28T04:24:49Z</dcterms:modified>
</cp:coreProperties>
</file>