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3" r:id="rId4"/>
    <p:sldId id="271" r:id="rId5"/>
    <p:sldId id="275" r:id="rId6"/>
    <p:sldId id="297" r:id="rId7"/>
    <p:sldId id="296" r:id="rId8"/>
    <p:sldId id="289" r:id="rId9"/>
    <p:sldId id="280" r:id="rId10"/>
    <p:sldId id="276" r:id="rId11"/>
    <p:sldId id="277" r:id="rId12"/>
    <p:sldId id="278" r:id="rId13"/>
    <p:sldId id="279" r:id="rId14"/>
    <p:sldId id="281" r:id="rId15"/>
    <p:sldId id="282" r:id="rId16"/>
    <p:sldId id="298" r:id="rId17"/>
    <p:sldId id="283" r:id="rId18"/>
    <p:sldId id="285" r:id="rId19"/>
    <p:sldId id="287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154" d="100"/>
          <a:sy n="154" d="100"/>
        </p:scale>
        <p:origin x="-3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NGS Tools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/21/2019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9809"/>
            <a:ext cx="8447747" cy="422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randomly sample 10 reads: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.fq 10 &gt;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convert FASTQ to FASTA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-A &gt;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format FASTA file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r>
              <a:rPr lang="en-US" sz="2000" dirty="0">
                <a:latin typeface="Courier"/>
                <a:cs typeface="Courier"/>
              </a:rPr>
              <a:t> -l 60 &gt; example.60perline.fa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reverse complement each sequence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-r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 smtClean="0">
                <a:latin typeface="Courier"/>
                <a:cs typeface="Courier"/>
              </a:rPr>
              <a:t>example.revcom.fq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8" y="1381538"/>
            <a:ext cx="8686800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create a file to </a:t>
            </a:r>
            <a:r>
              <a:rPr lang="en-US" sz="2000" dirty="0"/>
              <a:t>include the following text:</a:t>
            </a:r>
          </a:p>
          <a:p>
            <a:pPr marL="0" indent="0">
              <a:buNone/>
            </a:pPr>
            <a:r>
              <a:rPr lang="en-US" sz="2000" dirty="0" smtClean="0"/>
              <a:t>HWI</a:t>
            </a:r>
            <a:r>
              <a:rPr lang="en-US" sz="2000" dirty="0"/>
              <a:t>-ST897:104:C015GACXX:6:1108:10503:138138/1</a:t>
            </a:r>
          </a:p>
          <a:p>
            <a:pPr marL="0" indent="0">
              <a:buNone/>
            </a:pPr>
            <a:r>
              <a:rPr lang="en-US" sz="2000" dirty="0" smtClean="0"/>
              <a:t>HWI</a:t>
            </a:r>
            <a:r>
              <a:rPr lang="en-US" sz="2000" dirty="0"/>
              <a:t>-ST897:104:C015GACXX:6:1203:8710:91463/1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extracted sequences based on the sequence list: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</a:t>
            </a:r>
            <a:r>
              <a:rPr lang="en-US" sz="2000" dirty="0" smtClean="0">
                <a:latin typeface="Courier"/>
                <a:cs typeface="Courier"/>
              </a:rPr>
              <a:t>fq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extracted.fq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8" y="1298704"/>
            <a:ext cx="8575953" cy="4885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merge paired-end reads in a file: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mergepe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 smtClean="0">
                <a:latin typeface="Courier"/>
                <a:cs typeface="Courier"/>
              </a:rPr>
              <a:t>fq DH10B.pair2</a:t>
            </a:r>
            <a:r>
              <a:rPr lang="en-US" sz="2000" dirty="0">
                <a:latin typeface="Courier"/>
                <a:cs typeface="Courier"/>
              </a:rPr>
              <a:t>.fq &gt; </a:t>
            </a:r>
            <a:r>
              <a:rPr lang="en-US" sz="2000" dirty="0" smtClean="0">
                <a:latin typeface="Courier"/>
                <a:cs typeface="Courier"/>
              </a:rPr>
              <a:t>DH10B.interleaved.fq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sample paired sequences: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.fq 2 &gt; example.pair1.</a:t>
            </a:r>
            <a:r>
              <a:rPr lang="en-US" sz="2000" dirty="0" smtClean="0">
                <a:latin typeface="Courier"/>
                <a:cs typeface="Courier"/>
              </a:rPr>
              <a:t>fq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sample -s100 </a:t>
            </a:r>
            <a:r>
              <a:rPr lang="en-US" sz="2000" dirty="0" smtClean="0">
                <a:latin typeface="Courier"/>
                <a:cs typeface="Courier"/>
              </a:rPr>
              <a:t>DH10B.pair2</a:t>
            </a:r>
            <a:r>
              <a:rPr lang="en-US" sz="2000" dirty="0">
                <a:latin typeface="Courier"/>
                <a:cs typeface="Courier"/>
              </a:rPr>
              <a:t>.fq 2 &gt; example.pair2.fq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sample -s200 </a:t>
            </a:r>
            <a:r>
              <a:rPr lang="en-US" sz="2000" dirty="0" smtClean="0">
                <a:latin typeface="Courier"/>
                <a:cs typeface="Courier"/>
              </a:rPr>
              <a:t>DH10B.pair2</a:t>
            </a:r>
            <a:r>
              <a:rPr lang="en-US" sz="2000" dirty="0">
                <a:latin typeface="Courier"/>
                <a:cs typeface="Courier"/>
              </a:rPr>
              <a:t>.fq 2 &gt; </a:t>
            </a:r>
            <a:r>
              <a:rPr lang="en-US" sz="2000" dirty="0" err="1" smtClean="0">
                <a:latin typeface="Courier"/>
                <a:cs typeface="Courier"/>
              </a:rPr>
              <a:t>example.pair_test.fq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3" y="1384876"/>
            <a:ext cx="8860305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</a:t>
            </a:r>
            <a:r>
              <a:rPr lang="en-US" sz="2000" dirty="0" smtClean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smtClean="0">
                <a:latin typeface="Courier"/>
                <a:cs typeface="Courier"/>
              </a:rPr>
              <a:t>trim5b5e.fq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cp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 smtClean="0">
                <a:latin typeface="Courier"/>
                <a:cs typeface="Courier"/>
              </a:rPr>
              <a:t>/p*</a:t>
            </a:r>
            <a:r>
              <a:rPr lang="en-US" sz="1600" dirty="0" err="1" smtClean="0">
                <a:latin typeface="Courier"/>
                <a:cs typeface="Courier"/>
              </a:rPr>
              <a:t>fq</a:t>
            </a:r>
            <a:r>
              <a:rPr lang="en-US" sz="1600" dirty="0" smtClean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cp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TruSeq3-</a:t>
            </a:r>
            <a:r>
              <a:rPr lang="en-US" sz="1600" dirty="0" smtClean="0">
                <a:latin typeface="Courier"/>
                <a:cs typeface="Courier"/>
              </a:rPr>
              <a:t>PE.fa .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p1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p2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 smtClean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 smtClean="0">
                <a:latin typeface="Courier"/>
                <a:cs typeface="Courier"/>
              </a:rPr>
              <a:t>+</a:t>
            </a:r>
          </a:p>
          <a:p>
            <a:r>
              <a:rPr lang="en-US" sz="1200" dirty="0" smtClean="0">
                <a:latin typeface="Courier"/>
                <a:cs typeface="Courier"/>
              </a:rPr>
              <a:t>DDDDDDDDDDDDDDDDDDDDDDDDDDDDDDDDDDDDDDDDDDDDDDDDDDDD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 smtClean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 smtClean="0">
                <a:latin typeface="Courier"/>
                <a:cs typeface="Courier"/>
              </a:rPr>
              <a:t>GATGATCTACATCTCTATAATTACAACTACAATAAGTACTAGTGGAACGGAA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Java/1.8.0_192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trimJar</a:t>
            </a:r>
            <a:r>
              <a:rPr lang="en-US" sz="1400" dirty="0">
                <a:latin typeface="Courier"/>
                <a:cs typeface="Courier"/>
              </a:rPr>
              <a:t>=/homes/liu3zhen/software/</a:t>
            </a:r>
            <a:r>
              <a:rPr lang="en-US" sz="1400" dirty="0" err="1">
                <a:latin typeface="Courier"/>
                <a:cs typeface="Courier"/>
              </a:rPr>
              <a:t>trimmomatic</a:t>
            </a:r>
            <a:r>
              <a:rPr lang="en-US" sz="1400" dirty="0">
                <a:latin typeface="Courier"/>
                <a:cs typeface="Courier"/>
              </a:rPr>
              <a:t>/Trimmomatic-0.38/trimmomatic-0.38.jar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java 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jar $</a:t>
            </a:r>
            <a:r>
              <a:rPr lang="en-US" dirty="0" err="1" smtClean="0">
                <a:latin typeface="Courier"/>
                <a:cs typeface="Courier"/>
              </a:rPr>
              <a:t>trimJar</a:t>
            </a:r>
            <a:r>
              <a:rPr lang="en-US" dirty="0" smtClean="0">
                <a:latin typeface="Courier"/>
                <a:cs typeface="Courier"/>
              </a:rPr>
              <a:t>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</a:t>
            </a:r>
            <a:r>
              <a:rPr lang="pt-BR" dirty="0" smtClean="0">
                <a:latin typeface="Courier"/>
                <a:cs typeface="Courier"/>
              </a:rPr>
              <a:t>0</a:t>
            </a:r>
            <a:endParaRPr lang="pt-BR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 smtClean="0"/>
              <a:t>ILLUMINACLIP:TruSeq3</a:t>
            </a:r>
            <a:r>
              <a:rPr lang="en-US" dirty="0"/>
              <a:t>-PE.fa</a:t>
            </a:r>
            <a:r>
              <a:rPr lang="en-US" dirty="0" smtClean="0"/>
              <a:t>:3:20</a:t>
            </a:r>
            <a:r>
              <a:rPr lang="en-US" dirty="0"/>
              <a:t>:</a:t>
            </a:r>
            <a:r>
              <a:rPr lang="en-US" dirty="0" smtClean="0"/>
              <a:t>10:1:true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 smtClean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Remove </a:t>
            </a:r>
            <a:r>
              <a:rPr lang="en-US" dirty="0"/>
              <a:t>leading low quality or N bases (below quality 3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TRAILING</a:t>
            </a:r>
            <a:r>
              <a:rPr lang="en-US" dirty="0"/>
              <a:t>: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Remove </a:t>
            </a:r>
            <a:r>
              <a:rPr lang="en-US" dirty="0"/>
              <a:t>trailing low quality or N bases (below quality 3</a:t>
            </a:r>
            <a:r>
              <a:rPr lang="en-US" dirty="0" smtClean="0"/>
              <a:t>)</a:t>
            </a:r>
          </a:p>
          <a:p>
            <a:r>
              <a:rPr lang="en-US" dirty="0"/>
              <a:t>SLIDINGWINDOW:4:0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Scan </a:t>
            </a:r>
            <a:r>
              <a:rPr lang="en-US" dirty="0"/>
              <a:t>the read with a 4-base wide sliding window, cutting when the average quality per base </a:t>
            </a:r>
            <a:r>
              <a:rPr lang="en-US" dirty="0" smtClean="0"/>
              <a:t>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 smtClean="0"/>
              <a:t>Drop </a:t>
            </a:r>
            <a:r>
              <a:rPr lang="en-US" dirty="0"/>
              <a:t>reads below the 0</a:t>
            </a:r>
            <a:r>
              <a:rPr lang="en-US" dirty="0" smtClean="0"/>
              <a:t> base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p1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pt-BR" sz="1200" b="1" dirty="0" smtClean="0">
                <a:latin typeface="Courier"/>
                <a:cs typeface="Courier"/>
              </a:rPr>
              <a:t>out.p1</a:t>
            </a:r>
            <a:r>
              <a:rPr lang="pt-BR" sz="1200" b="1" dirty="0">
                <a:latin typeface="Courier"/>
                <a:cs typeface="Courier"/>
              </a:rPr>
              <a:t>.</a:t>
            </a:r>
            <a:r>
              <a:rPr lang="pt-BR" sz="1200" b="1" dirty="0" smtClean="0">
                <a:latin typeface="Courier"/>
                <a:cs typeface="Courier"/>
              </a:rPr>
              <a:t>fq</a:t>
            </a:r>
          </a:p>
          <a:p>
            <a:r>
              <a:rPr lang="pt-BR" sz="1200" dirty="0" smtClean="0">
                <a:latin typeface="Courier"/>
                <a:cs typeface="Courier"/>
              </a:rPr>
              <a:t>@</a:t>
            </a:r>
            <a:r>
              <a:rPr lang="pt-BR" sz="1200" dirty="0">
                <a:latin typeface="Courier"/>
                <a:cs typeface="Courier"/>
              </a:rPr>
              <a:t>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p2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 smtClean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 smtClean="0">
                <a:latin typeface="Courier"/>
                <a:cs typeface="Courier"/>
              </a:rPr>
              <a:t>+</a:t>
            </a:r>
          </a:p>
          <a:p>
            <a:r>
              <a:rPr lang="en-US" sz="1200" dirty="0" smtClean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 smtClean="0">
              <a:latin typeface="Courier"/>
              <a:cs typeface="Courier"/>
            </a:endParaRPr>
          </a:p>
          <a:p>
            <a:r>
              <a:rPr lang="pt-BR" sz="1200" b="1" dirty="0" smtClean="0">
                <a:latin typeface="Courier"/>
                <a:cs typeface="Courier"/>
              </a:rPr>
              <a:t>out.p2</a:t>
            </a:r>
            <a:r>
              <a:rPr lang="pt-BR" sz="1200" b="1" dirty="0">
                <a:latin typeface="Courier"/>
                <a:cs typeface="Courier"/>
              </a:rPr>
              <a:t>.</a:t>
            </a:r>
            <a:r>
              <a:rPr lang="pt-BR" sz="1200" b="1" dirty="0" smtClean="0">
                <a:latin typeface="Courier"/>
                <a:cs typeface="Courier"/>
              </a:rPr>
              <a:t>fq</a:t>
            </a:r>
            <a:endParaRPr lang="pt-BR" sz="1200" b="1" dirty="0">
              <a:latin typeface="Courier"/>
              <a:cs typeface="Courier"/>
            </a:endParaRP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 smtClean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 smtClean="0">
                <a:latin typeface="Courier"/>
                <a:cs typeface="Courier"/>
              </a:rPr>
              <a:t>TGATCTACATCTCTATAATTACAACTACAATAAGTACTAGTGGAACGGAA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–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 smtClean="0">
                <a:latin typeface="Courier"/>
                <a:cs typeface="Courier"/>
              </a:rPr>
              <a:t>trimJar</a:t>
            </a:r>
            <a:r>
              <a:rPr lang="en-US" dirty="0" smtClean="0">
                <a:latin typeface="Courier"/>
                <a:cs typeface="Courier"/>
              </a:rPr>
              <a:t>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.pair1.fq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# copy data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cp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/homes/liu3zhen/teaching/datasets/</a:t>
            </a:r>
            <a:r>
              <a:rPr lang="en-US" sz="1800" dirty="0" err="1" smtClean="0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MG1655.pair*.</a:t>
            </a:r>
            <a:r>
              <a:rPr lang="en-US" sz="1800" dirty="0" err="1" smtClean="0">
                <a:latin typeface="Courier"/>
                <a:cs typeface="Courier"/>
              </a:rPr>
              <a:t>fq</a:t>
            </a:r>
            <a:r>
              <a:rPr lang="en-US" sz="1800" dirty="0" smtClean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– </a:t>
            </a:r>
            <a:r>
              <a:rPr lang="en-US" b="1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 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 smtClean="0">
                <a:latin typeface="Courier"/>
                <a:cs typeface="Courier"/>
              </a:rPr>
              <a:t>trimJar</a:t>
            </a:r>
            <a:r>
              <a:rPr lang="en-US" dirty="0" smtClean="0">
                <a:latin typeface="Courier"/>
                <a:cs typeface="Courier"/>
              </a:rPr>
              <a:t>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.pair1.fq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 of today’s lab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</a:t>
            </a:r>
            <a:r>
              <a:rPr lang="en-US" sz="2800" dirty="0" smtClean="0"/>
              <a:t>trimming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/>
              <a:t>q</a:t>
            </a:r>
            <a:r>
              <a:rPr lang="en-US" dirty="0" smtClean="0"/>
              <a:t>uality trimming: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/>
              <a:t>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 smtClean="0"/>
          </a:p>
          <a:p>
            <a:r>
              <a:rPr lang="en-US" dirty="0" smtClean="0"/>
              <a:t>With quality trimming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/>
              <a:t>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2144889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assword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50" y="1341150"/>
            <a:ext cx="7836542" cy="46180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E.coli</a:t>
            </a:r>
            <a:r>
              <a:rPr lang="en-US" dirty="0" smtClean="0"/>
              <a:t> whole genome shotgun data (from </a:t>
            </a:r>
            <a:r>
              <a:rPr lang="en-US" dirty="0" err="1" smtClean="0"/>
              <a:t>Genbank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Path: </a:t>
            </a:r>
            <a:r>
              <a:rPr lang="en-US" dirty="0"/>
              <a:t>/homes/liu3zhen/teaching/datasets/</a:t>
            </a:r>
            <a:r>
              <a:rPr lang="en-US" dirty="0" err="1" smtClean="0"/>
              <a:t>EcoliWGS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DH10B.pair1</a:t>
            </a:r>
            <a:r>
              <a:rPr lang="en-US" dirty="0"/>
              <a:t>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</a:t>
            </a:r>
            <a:r>
              <a:rPr lang="en-US" dirty="0" smtClean="0"/>
              <a:t>fq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Strain MG1655: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QC - 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9" y="1279673"/>
            <a:ext cx="8514611" cy="268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fastqc</a:t>
            </a:r>
            <a:r>
              <a:rPr lang="en-US" dirty="0" smtClean="0"/>
              <a:t> &lt;</a:t>
            </a:r>
            <a:r>
              <a:rPr lang="en-US" dirty="0" err="1" smtClean="0"/>
              <a:t>fastq</a:t>
            </a:r>
            <a:r>
              <a:rPr lang="en-US" dirty="0" smtClean="0"/>
              <a:t>&gt; -o .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 err="1" smtClean="0">
                <a:latin typeface="Courier"/>
                <a:cs typeface="Courier"/>
              </a:rPr>
              <a:t>cp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/>
              <a:t>/homes/liu3zhen/teaching/datasets/</a:t>
            </a:r>
            <a:r>
              <a:rPr lang="en-US" sz="1700" dirty="0" err="1" smtClean="0"/>
              <a:t>EcoliWGS</a:t>
            </a:r>
            <a:r>
              <a:rPr lang="en-US" sz="1700" dirty="0" smtClean="0"/>
              <a:t>/</a:t>
            </a:r>
            <a:r>
              <a:rPr lang="en-US" sz="1700" dirty="0" smtClean="0">
                <a:latin typeface="Courier"/>
                <a:cs typeface="Courier"/>
              </a:rPr>
              <a:t>DH10B.pair*.</a:t>
            </a:r>
            <a:r>
              <a:rPr lang="en-US" sz="1700" dirty="0" err="1" smtClean="0">
                <a:latin typeface="Courier"/>
                <a:cs typeface="Courier"/>
              </a:rPr>
              <a:t>fq</a:t>
            </a:r>
            <a:r>
              <a:rPr lang="en-US" sz="1700" dirty="0" smtClean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</a:t>
            </a:r>
            <a:r>
              <a:rPr lang="en-US" sz="1600" dirty="0" smtClean="0">
                <a:latin typeface="Courier"/>
                <a:cs typeface="Courier"/>
              </a:rPr>
              <a:t>liu3zhen</a:t>
            </a:r>
            <a:r>
              <a:rPr lang="en-US" sz="1600" dirty="0" smtClean="0"/>
              <a:t>/</a:t>
            </a:r>
            <a:r>
              <a:rPr lang="en-US" sz="1600" dirty="0"/>
              <a:t>software/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/>
              <a:t>FastQC</a:t>
            </a:r>
            <a:r>
              <a:rPr lang="en-US" sz="1600" dirty="0"/>
              <a:t>/</a:t>
            </a:r>
            <a:r>
              <a:rPr lang="en-US" sz="1600" dirty="0" err="1" smtClean="0"/>
              <a:t>fastqc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"/>
                <a:cs typeface="Courier"/>
              </a:rPr>
              <a:t>DH10B.pair1</a:t>
            </a:r>
            <a:r>
              <a:rPr lang="en-US" sz="1600" dirty="0">
                <a:latin typeface="Courier"/>
                <a:cs typeface="Courier"/>
              </a:rPr>
              <a:t>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9303" y="3967702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</a:p>
          <a:p>
            <a:r>
              <a:rPr lang="en-US" sz="2400" dirty="0" smtClean="0"/>
              <a:t>DH10B.pair1_fastqc.html</a:t>
            </a:r>
          </a:p>
          <a:p>
            <a:r>
              <a:rPr lang="en-US" sz="2400" dirty="0" smtClean="0"/>
              <a:t>DH10B.pair1_fastqc.zip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2739" y="5686455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unzip DH10B.pair1_fastqc.zip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transferring between your computer and </a:t>
            </a:r>
            <a:r>
              <a:rPr lang="en-US" dirty="0" err="1"/>
              <a:t>B</a:t>
            </a:r>
            <a:r>
              <a:rPr lang="en-US" dirty="0" err="1" smtClean="0"/>
              <a:t>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238" y="2130502"/>
            <a:ext cx="2710073" cy="998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Cyberduck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76824" y="3690470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Download and Install </a:t>
            </a:r>
            <a:r>
              <a:rPr lang="en-US" sz="2400" dirty="0" err="1" smtClean="0"/>
              <a:t>Cyberduck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Login the server to access all the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70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opy </a:t>
            </a:r>
            <a:r>
              <a:rPr lang="en-US" sz="2800" dirty="0">
                <a:solidFill>
                  <a:srgbClr val="0000FF"/>
                </a:solidFill>
              </a:rPr>
              <a:t>DH10B.pair1.</a:t>
            </a:r>
            <a:r>
              <a:rPr lang="en-US" sz="2800" dirty="0" smtClean="0">
                <a:solidFill>
                  <a:srgbClr val="0000FF"/>
                </a:solidFill>
              </a:rPr>
              <a:t>fq_fastqc.html</a:t>
            </a:r>
            <a:r>
              <a:rPr lang="en-US" sz="2800" dirty="0" smtClean="0"/>
              <a:t> from </a:t>
            </a:r>
            <a:r>
              <a:rPr lang="en-US" sz="2800" dirty="0" err="1" smtClean="0"/>
              <a:t>Beocat</a:t>
            </a:r>
            <a:r>
              <a:rPr lang="en-US" sz="2800" dirty="0" smtClean="0"/>
              <a:t> to your local computer using </a:t>
            </a:r>
            <a:r>
              <a:rPr lang="en-US" sz="2800" dirty="0" err="1" smtClean="0"/>
              <a:t>Cyberduck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pen the file in your 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path to your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80" y="1609857"/>
            <a:ext cx="7804320" cy="3746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i ~/.</a:t>
            </a:r>
            <a:r>
              <a:rPr lang="en-US" sz="2800" dirty="0" err="1" smtClean="0"/>
              <a:t>bashrc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# add</a:t>
            </a:r>
            <a:r>
              <a:rPr lang="en-US" sz="2800" dirty="0"/>
              <a:t> </a:t>
            </a:r>
            <a:r>
              <a:rPr lang="en-US" sz="2800" dirty="0" smtClean="0"/>
              <a:t>the path:</a:t>
            </a:r>
          </a:p>
          <a:p>
            <a:pPr marL="0" indent="0">
              <a:buNone/>
            </a:pPr>
            <a:r>
              <a:rPr lang="en-US" sz="2800" dirty="0"/>
              <a:t>PATH=$PATH</a:t>
            </a:r>
            <a:r>
              <a:rPr lang="en-US" sz="2800" dirty="0" smtClean="0"/>
              <a:t>:</a:t>
            </a:r>
            <a:r>
              <a:rPr lang="en-US" sz="2800" dirty="0"/>
              <a:t>/homes/liu3zhen/local/</a:t>
            </a:r>
            <a:r>
              <a:rPr lang="en-US" sz="2800" dirty="0" smtClean="0"/>
              <a:t>bin: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# run</a:t>
            </a:r>
          </a:p>
          <a:p>
            <a:pPr marL="0" indent="0">
              <a:buNone/>
            </a:pPr>
            <a:r>
              <a:rPr lang="en-US" sz="2800" dirty="0" smtClean="0"/>
              <a:t>source ~/.</a:t>
            </a:r>
            <a:r>
              <a:rPr lang="en-US" sz="2800" dirty="0" err="1" smtClean="0"/>
              <a:t>bashrc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646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076"/>
            <a:ext cx="8229600" cy="325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list of modules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 smtClean="0">
                <a:latin typeface="Courier"/>
                <a:cs typeface="Courier"/>
              </a:rPr>
              <a:t>seqtk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detail for each module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133746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seqtk</a:t>
            </a:r>
            <a:r>
              <a:rPr lang="en-US" dirty="0" smtClean="0"/>
              <a:t> is a fast tool for processing sequences in the FASTA/Q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1196</Words>
  <Application>Microsoft Macintosh PowerPoint</Application>
  <PresentationFormat>On-screen Show (4:3)</PresentationFormat>
  <Paragraphs>196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NGS Tools  Bioinformatics Applications (PLPTH813)</vt:lpstr>
      <vt:lpstr>Goal of today’s lab</vt:lpstr>
      <vt:lpstr>Login Beocat</vt:lpstr>
      <vt:lpstr>Data</vt:lpstr>
      <vt:lpstr>Data QC - FASTQC</vt:lpstr>
      <vt:lpstr>Data transferring between your computer and Beocat</vt:lpstr>
      <vt:lpstr>Problem</vt:lpstr>
      <vt:lpstr>Add a path to your PATH</vt:lpstr>
      <vt:lpstr>seqtk</vt:lpstr>
      <vt:lpstr>seqtk - I</vt:lpstr>
      <vt:lpstr>seqtk - II</vt:lpstr>
      <vt:lpstr>seqtk - III</vt:lpstr>
      <vt:lpstr>seqtk IV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105</cp:revision>
  <dcterms:created xsi:type="dcterms:W3CDTF">2014-12-15T18:58:14Z</dcterms:created>
  <dcterms:modified xsi:type="dcterms:W3CDTF">2019-02-27T16:25:49Z</dcterms:modified>
</cp:coreProperties>
</file>