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394" r:id="rId23"/>
    <p:sldId id="396" r:id="rId24"/>
    <p:sldId id="406" r:id="rId25"/>
    <p:sldId id="389" r:id="rId26"/>
    <p:sldId id="410" r:id="rId27"/>
    <p:sldId id="390" r:id="rId28"/>
    <p:sldId id="391" r:id="rId29"/>
    <p:sldId id="409" r:id="rId30"/>
    <p:sldId id="40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98532" autoAdjust="0"/>
  </p:normalViewPr>
  <p:slideViewPr>
    <p:cSldViewPr snapToGrid="0" snapToObjects="1">
      <p:cViewPr>
        <p:scale>
          <a:sx n="100" d="100"/>
          <a:sy n="100" d="100"/>
        </p:scale>
        <p:origin x="-43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r>
              <a:rPr lang="en-US" sz="2800" dirty="0" smtClean="0"/>
              <a:t>/2/2019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3: Run "</a:t>
            </a:r>
            <a:r>
              <a:rPr lang="en-US" dirty="0" err="1" smtClean="0"/>
              <a:t>rename.sh</a:t>
            </a:r>
            <a:r>
              <a:rPr lang="en-US" dirty="0" smtClean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 smtClean="0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934" y="2360484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5" y="1303867"/>
            <a:ext cx="8898467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16G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</a:t>
            </a:r>
            <a:r>
              <a:rPr lang="en-US" sz="1200" dirty="0" smtClean="0">
                <a:latin typeface="Courier"/>
                <a:cs typeface="Courier"/>
              </a:rPr>
              <a:t>0-23:</a:t>
            </a:r>
            <a:r>
              <a:rPr lang="en-US" sz="1200" dirty="0">
                <a:latin typeface="Courier"/>
                <a:cs typeface="Courier"/>
              </a:rPr>
              <a:t>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</a:t>
            </a:r>
            <a:r>
              <a:rPr lang="en-US" sz="1200" dirty="0" smtClean="0">
                <a:latin typeface="Courier"/>
                <a:cs typeface="Courier"/>
              </a:rPr>
              <a:t>\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2-trim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command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module </a:t>
            </a:r>
            <a:r>
              <a:rPr lang="en-US" sz="1600" dirty="0">
                <a:latin typeface="Courier"/>
                <a:cs typeface="Courier"/>
              </a:rPr>
              <a:t>load Java/1.8.0_192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jar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software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./1-raw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_1.fastq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 4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</a:t>
            </a:r>
            <a:endParaRPr lang="en-US" sz="3600" dirty="0"/>
          </a:p>
        </p:txBody>
      </p:sp>
      <p:pic>
        <p:nvPicPr>
          <p:cNvPr id="3" name="Picture 2" descr="Screenshot 2019-05-01 22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84300"/>
            <a:ext cx="56261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2984500"/>
            <a:ext cx="797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algorithm</a:t>
            </a:r>
            <a:r>
              <a:rPr lang="en-US" dirty="0"/>
              <a:t>: sequential maximum </a:t>
            </a:r>
            <a:r>
              <a:rPr lang="en-US" dirty="0" err="1"/>
              <a:t>mappable</a:t>
            </a:r>
            <a:r>
              <a:rPr lang="en-US" dirty="0"/>
              <a:t> seed search in uncompressed suffix arrays followed by seed clustering and stitching </a:t>
            </a:r>
            <a:r>
              <a:rPr lang="en-US" dirty="0" smtClean="0"/>
              <a:t>procedure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Unbiased </a:t>
            </a:r>
            <a:r>
              <a:rPr lang="en-US" sz="2400" dirty="0"/>
              <a:t>de novo detection of canonical </a:t>
            </a:r>
            <a:r>
              <a:rPr lang="en-US" sz="2400" dirty="0" smtClean="0"/>
              <a:t>junctions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discovery of </a:t>
            </a:r>
            <a:r>
              <a:rPr lang="en-US" sz="2400" dirty="0"/>
              <a:t>non-canonical splices and </a:t>
            </a:r>
            <a:r>
              <a:rPr lang="en-US" sz="2400" dirty="0" smtClean="0"/>
              <a:t>chimeric transcripts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Capable </a:t>
            </a:r>
            <a:r>
              <a:rPr lang="en-US" sz="2400" dirty="0"/>
              <a:t>of mapping full-length RNA </a:t>
            </a:r>
            <a:r>
              <a:rPr lang="en-US" sz="2400" dirty="0" smtClean="0"/>
              <a:t>sequences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 Reference</a:t>
            </a:r>
            <a:r>
              <a:rPr lang="en-US" sz="3600" baseline="0" dirty="0" smtClean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155700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44700"/>
            <a:ext cx="8080420" cy="340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mem</a:t>
            </a:r>
            <a:r>
              <a:rPr lang="en-US" dirty="0">
                <a:latin typeface="Courier"/>
                <a:cs typeface="Courier"/>
              </a:rPr>
              <a:t>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/homes/liu3zhen/local/bin/STAR --</a:t>
            </a:r>
            <a:r>
              <a:rPr lang="en-US" dirty="0" err="1">
                <a:latin typeface="Courier"/>
                <a:cs typeface="Courier"/>
              </a:rPr>
              <a:t>runThreadN</a:t>
            </a:r>
            <a:r>
              <a:rPr lang="en-US" dirty="0">
                <a:latin typeface="Courier"/>
                <a:cs typeface="Courier"/>
              </a:rPr>
              <a:t> 4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runMode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genomeGenerate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genomeDir</a:t>
            </a:r>
            <a:r>
              <a:rPr lang="en-US" dirty="0">
                <a:latin typeface="Courier"/>
                <a:cs typeface="Courier"/>
              </a:rPr>
              <a:t> 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genomeFastaFiles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sjdbGTFfile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Zea_mays.AGPv4.32.gtf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sjdbOverhang</a:t>
            </a:r>
            <a:r>
              <a:rPr lang="en-US" dirty="0">
                <a:latin typeface="Courier"/>
                <a:cs typeface="Courier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III. STAR: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script (</a:t>
            </a:r>
            <a:r>
              <a:rPr lang="en-US" sz="3200" b="1" dirty="0" smtClean="0">
                <a:solidFill>
                  <a:srgbClr val="FF0000"/>
                </a:solidFill>
              </a:rPr>
              <a:t>one sample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III. STAR: generate </a:t>
            </a:r>
            <a:r>
              <a:rPr lang="en-US" sz="2800" dirty="0" err="1" smtClean="0"/>
              <a:t>sbatch</a:t>
            </a:r>
            <a:r>
              <a:rPr lang="en-US" sz="2800" dirty="0" smtClean="0"/>
              <a:t> 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3" y="1049866"/>
            <a:ext cx="7514167" cy="5526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perl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/homes/liu3zhen/local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slurm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STAR/</a:t>
            </a:r>
            <a:r>
              <a:rPr lang="en-US" sz="1400" dirty="0" err="1" smtClean="0">
                <a:latin typeface="Courier"/>
                <a:cs typeface="Courier"/>
              </a:rPr>
              <a:t>STAR.sbatch.pl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--java "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Java/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1.8.0_192"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DE/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0-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ref2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" y="1384876"/>
            <a:ext cx="8800250" cy="582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count information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geneid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grc$GeneID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[, 2:5]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sample names and grouping information (treatment)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treatment </a:t>
            </a:r>
            <a:r>
              <a:rPr lang="en-US" sz="2000" dirty="0">
                <a:latin typeface="Courier"/>
                <a:cs typeface="Courier"/>
              </a:rPr>
              <a:t>&lt;- c("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sample.info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- </a:t>
            </a:r>
            <a:r>
              <a:rPr lang="en-US" sz="1800" dirty="0" err="1" smtClean="0">
                <a:latin typeface="Courier"/>
                <a:cs typeface="Courier"/>
              </a:rPr>
              <a:t>data.frame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row.names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sample.ids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trt</a:t>
            </a:r>
            <a:r>
              <a:rPr lang="en-US" sz="1800" dirty="0" smtClean="0">
                <a:latin typeface="Courier"/>
                <a:cs typeface="Courier"/>
              </a:rPr>
              <a:t>=treatment)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sample.info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056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IV.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931333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/homes/liu3zhen/teaching/datasets/DE/3-aln/4-DE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allcounts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smtClean="0">
                <a:latin typeface="Courier"/>
                <a:cs typeface="Courier"/>
              </a:rPr>
              <a:t>NULL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preparatio</a:t>
            </a:r>
            <a:r>
              <a:rPr lang="en-US" sz="3200" dirty="0" smtClean="0"/>
              <a:t>n for DESeq2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count information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geneid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allcounts$Gene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allcounts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2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:7]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as.matrix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rownames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geneid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 names and grouping information (treatment)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colnames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treatment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cold", "cold"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norm")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sample.info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data.frame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row.names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sample.ids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=treatment)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DESeqDataSetFromMatrix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countData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sample.info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formula(~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DESeq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"Wald"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V. 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</a:t>
            </a:r>
            <a:r>
              <a:rPr lang="en-US" sz="1400" dirty="0">
                <a:latin typeface="Courier"/>
                <a:cs typeface="Courier"/>
              </a:rPr>
              <a:t>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 </a:t>
            </a:r>
            <a:r>
              <a:rPr lang="en-US" sz="1400" dirty="0">
                <a:latin typeface="Courier"/>
                <a:cs typeface="Courier"/>
              </a:rPr>
              <a:t>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input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89618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DE.files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log2FC.feature</a:t>
            </a:r>
            <a:r>
              <a:rPr lang="en-US" sz="2400" dirty="0">
                <a:latin typeface="Courier"/>
                <a:cs typeface="Courier"/>
              </a:rPr>
              <a:t>=".log2FC"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ylab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"Number of genes", main = </a:t>
            </a:r>
            <a:r>
              <a:rPr lang="en-US" sz="2000" dirty="0" smtClean="0">
                <a:latin typeface="Courier"/>
                <a:cs typeface="Courier"/>
              </a:rPr>
              <a:t>"cold vs. norm"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turn (Three persons as a group)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/>
                <a:gridCol w="1736998"/>
                <a:gridCol w="1381227"/>
                <a:gridCol w="2343901"/>
                <a:gridCol w="136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(2007)</a:t>
            </a:r>
          </a:p>
          <a:p>
            <a:endParaRPr lang="en-US" sz="2800" dirty="0" smtClean="0"/>
          </a:p>
          <a:p>
            <a:r>
              <a:rPr lang="en-US" sz="2800" dirty="0" smtClean="0"/>
              <a:t>Data 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fasterq</a:t>
            </a:r>
            <a:r>
              <a:rPr lang="en-US" sz="2800" dirty="0" smtClean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502510"/>
            <a:ext cx="8267700" cy="3793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</a:t>
            </a:r>
            <a:r>
              <a:rPr lang="en-US" b="1" dirty="0" smtClean="0">
                <a:solidFill>
                  <a:srgbClr val="17375E"/>
                </a:solidFill>
              </a:rPr>
              <a:t>dump </a:t>
            </a:r>
            <a:r>
              <a:rPr lang="en-US" dirty="0" smtClean="0"/>
              <a:t>[options]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</a:t>
            </a:r>
            <a:r>
              <a:rPr lang="en-US" sz="2000" dirty="0">
                <a:latin typeface="Courier"/>
                <a:cs typeface="Courier"/>
              </a:rPr>
              <a:t>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/homes/liu3zhen/</a:t>
            </a:r>
            <a:r>
              <a:rPr lang="en-US" sz="1800" dirty="0">
                <a:latin typeface="Courier"/>
                <a:cs typeface="Courier"/>
              </a:rPr>
              <a:t>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--split-file &lt;accession&gt;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1: Prepare data: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/>
                <a:gridCol w="1420483"/>
                <a:gridCol w="1177507"/>
                <a:gridCol w="1270958"/>
                <a:gridCol w="1626079"/>
                <a:gridCol w="1626079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1830"/>
            <a:ext cx="868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must check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meta_file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/homes/liu3zhen/teaching/datasets/DE/1-raw/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srr_col</a:t>
            </a:r>
            <a:r>
              <a:rPr lang="en-US" sz="1600" dirty="0" smtClean="0">
                <a:latin typeface="Courier"/>
                <a:cs typeface="Courier"/>
              </a:rPr>
              <a:t>=2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rename_col</a:t>
            </a:r>
            <a:r>
              <a:rPr lang="en-US" sz="1600" dirty="0" smtClean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/SRA/</a:t>
            </a:r>
            <a:r>
              <a:rPr lang="en-US" sz="1600" dirty="0" err="1" smtClean="0">
                <a:latin typeface="Courier"/>
                <a:cs typeface="Courier"/>
              </a:rPr>
              <a:t>fasterq_dump.sbatch.pl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-in /homes/liu3zhen/teaching/datasets/DE/1-raw/</a:t>
            </a:r>
            <a:r>
              <a:rPr lang="en-US" sz="1600" dirty="0" err="1" smtClean="0">
                <a:latin typeface="Courier"/>
                <a:cs typeface="Courier"/>
              </a:rPr>
              <a:t>dataset.txt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2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create a script </a:t>
            </a:r>
            <a:r>
              <a:rPr lang="en-US" sz="1600" dirty="0" smtClean="0">
                <a:latin typeface="Courier"/>
                <a:cs typeface="Courier"/>
              </a:rPr>
              <a:t>to rename </a:t>
            </a:r>
            <a:r>
              <a:rPr lang="en-US" sz="1600" dirty="0">
                <a:latin typeface="Courier"/>
                <a:cs typeface="Courier"/>
              </a:rPr>
              <a:t>downloaded </a:t>
            </a:r>
            <a:r>
              <a:rPr lang="en-US" sz="1600" dirty="0" smtClean="0">
                <a:latin typeface="Courier"/>
                <a:cs typeface="Courier"/>
              </a:rPr>
              <a:t>files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cut $</a:t>
            </a:r>
            <a:r>
              <a:rPr lang="en-US" sz="800" dirty="0" err="1">
                <a:latin typeface="Courier"/>
                <a:cs typeface="Courier"/>
              </a:rPr>
              <a:t>meta_file</a:t>
            </a:r>
            <a:r>
              <a:rPr lang="en-US" sz="800" dirty="0">
                <a:latin typeface="Courier"/>
                <a:cs typeface="Courier"/>
              </a:rPr>
              <a:t> -f $srr_col,$</a:t>
            </a:r>
            <a:r>
              <a:rPr lang="en-US" sz="800" dirty="0" err="1">
                <a:latin typeface="Courier"/>
                <a:cs typeface="Courier"/>
              </a:rPr>
              <a:t>rename_col</a:t>
            </a:r>
            <a:r>
              <a:rPr lang="en-US" sz="800" dirty="0">
                <a:latin typeface="Courier"/>
                <a:cs typeface="Courier"/>
              </a:rPr>
              <a:t> | </a:t>
            </a:r>
            <a:r>
              <a:rPr lang="en-US" sz="800" dirty="0" err="1">
                <a:latin typeface="Courier"/>
                <a:cs typeface="Courier"/>
              </a:rPr>
              <a:t>grep</a:t>
            </a:r>
            <a:r>
              <a:rPr lang="en-US" sz="800" dirty="0">
                <a:latin typeface="Courier"/>
                <a:cs typeface="Courier"/>
              </a:rPr>
              <a:t> "^[</a:t>
            </a:r>
            <a:r>
              <a:rPr lang="en-US" sz="800" dirty="0" smtClean="0">
                <a:latin typeface="Courier"/>
                <a:cs typeface="Courier"/>
              </a:rPr>
              <a:t>EDS</a:t>
            </a:r>
            <a:r>
              <a:rPr lang="en-US" sz="800" dirty="0">
                <a:latin typeface="Courier"/>
                <a:cs typeface="Courier"/>
              </a:rPr>
              <a:t>]RR"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's/^/rename /g'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's/\t/ /g'|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's/$/ </a:t>
            </a:r>
            <a:r>
              <a:rPr lang="en-US" sz="800" dirty="0" smtClean="0">
                <a:latin typeface="Courier"/>
                <a:cs typeface="Courier"/>
              </a:rPr>
              <a:t>*</a:t>
            </a:r>
            <a:r>
              <a:rPr lang="en-US" sz="800" dirty="0" err="1" smtClean="0">
                <a:latin typeface="Courier"/>
                <a:cs typeface="Courier"/>
              </a:rPr>
              <a:t>fastq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>
                <a:latin typeface="Courier"/>
                <a:cs typeface="Courier"/>
              </a:rPr>
              <a:t>g' &gt; </a:t>
            </a:r>
            <a:r>
              <a:rPr lang="en-US" sz="800" dirty="0" err="1" smtClean="0">
                <a:latin typeface="Courier"/>
                <a:cs typeface="Courier"/>
              </a:rPr>
              <a:t>rename.sh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41720</TotalTime>
  <Words>2399</Words>
  <Application>Microsoft Macintosh PowerPoint</Application>
  <PresentationFormat>On-screen Show (4:3)</PresentationFormat>
  <Paragraphs>475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data organization</vt:lpstr>
      <vt:lpstr>Part IV. DE: merge counting data</vt:lpstr>
      <vt:lpstr>data preparation for DESeq2</vt:lpstr>
      <vt:lpstr>Part V. DE</vt:lpstr>
      <vt:lpstr>Part VI. DE summary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339</cp:revision>
  <cp:lastPrinted>2015-04-30T14:29:06Z</cp:lastPrinted>
  <dcterms:created xsi:type="dcterms:W3CDTF">2014-05-23T20:11:37Z</dcterms:created>
  <dcterms:modified xsi:type="dcterms:W3CDTF">2019-05-09T03:50:37Z</dcterms:modified>
</cp:coreProperties>
</file>