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389" r:id="rId23"/>
    <p:sldId id="410" r:id="rId24"/>
    <p:sldId id="390" r:id="rId25"/>
    <p:sldId id="391" r:id="rId26"/>
    <p:sldId id="409" r:id="rId27"/>
    <p:sldId id="403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29" autoAdjust="0"/>
    <p:restoredTop sz="84361" autoAdjust="0"/>
  </p:normalViewPr>
  <p:slideViewPr>
    <p:cSldViewPr snapToGrid="0" snapToObjects="1">
      <p:cViewPr varScale="1">
        <p:scale>
          <a:sx n="89" d="100"/>
          <a:sy n="89" d="100"/>
        </p:scale>
        <p:origin x="11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SRA metadata describes the technical aspects of sequencing experiments: the sequencing libraries, preparation techniques and data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case of reads of varying length, the ideal value for </a:t>
            </a:r>
            <a:r>
              <a:rPr lang="en-US" dirty="0"/>
              <a:t>--</a:t>
            </a:r>
            <a:r>
              <a:rPr lang="en-US" dirty="0" err="1"/>
              <a:t>sjdbOverhang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max(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ReadLength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)-1. In most cases, the default value of 100 will work similarly to the ideal value.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bi.nlm.nih.gov/sra/?term=SRR1238718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In-class project – DE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4/20/2021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3: Run "</a:t>
            </a:r>
            <a:r>
              <a:rPr lang="en-US" dirty="0" err="1"/>
              <a:t>rename.sh</a:t>
            </a:r>
            <a:r>
              <a:rPr lang="en-US" dirty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7956" y="5398935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6878" y="6217478"/>
            <a:ext cx="3251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working directory: 1-raw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FE8F05-D167-CB46-A90C-F37BED0A9815}"/>
              </a:ext>
            </a:extLst>
          </p:cNvPr>
          <p:cNvSpPr/>
          <p:nvPr/>
        </p:nvSpPr>
        <p:spPr>
          <a:xfrm>
            <a:off x="60861" y="2364401"/>
            <a:ext cx="9022278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must check</a:t>
            </a:r>
          </a:p>
          <a:p>
            <a:r>
              <a:rPr lang="en-US" sz="2000" dirty="0" err="1">
                <a:latin typeface="Courier"/>
                <a:cs typeface="Courier"/>
              </a:rPr>
              <a:t>meta_file</a:t>
            </a:r>
            <a:r>
              <a:rPr lang="en-US" sz="2000" dirty="0">
                <a:latin typeface="Courier"/>
                <a:cs typeface="Courier"/>
              </a:rPr>
              <a:t>=/homes/liu3zhen/teaching/datasets/DE/1-raw/</a:t>
            </a:r>
            <a:r>
              <a:rPr lang="en-US" sz="2000" dirty="0" err="1">
                <a:latin typeface="Courier"/>
                <a:cs typeface="Courier"/>
              </a:rPr>
              <a:t>dataset.txt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 err="1">
                <a:latin typeface="Courier"/>
                <a:cs typeface="Courier"/>
              </a:rPr>
              <a:t>srr_col</a:t>
            </a:r>
            <a:r>
              <a:rPr lang="en-US" sz="2000" dirty="0">
                <a:latin typeface="Courier"/>
                <a:cs typeface="Courier"/>
              </a:rPr>
              <a:t>=2</a:t>
            </a:r>
          </a:p>
          <a:p>
            <a:r>
              <a:rPr lang="en-US" sz="2000" dirty="0" err="1">
                <a:latin typeface="Courier"/>
                <a:cs typeface="Courier"/>
              </a:rPr>
              <a:t>rename_col</a:t>
            </a:r>
            <a:r>
              <a:rPr lang="en-US" sz="2000" dirty="0">
                <a:latin typeface="Courier"/>
                <a:cs typeface="Courier"/>
              </a:rPr>
              <a:t>=4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cut $</a:t>
            </a:r>
            <a:r>
              <a:rPr lang="en-US" sz="2000" dirty="0" err="1">
                <a:latin typeface="Courier"/>
                <a:cs typeface="Courier"/>
              </a:rPr>
              <a:t>meta_file</a:t>
            </a:r>
            <a:r>
              <a:rPr lang="en-US" sz="2000" dirty="0">
                <a:latin typeface="Courier"/>
                <a:cs typeface="Courier"/>
              </a:rPr>
              <a:t> -f $srr_col,$</a:t>
            </a:r>
            <a:r>
              <a:rPr lang="en-US" sz="2000" dirty="0" err="1">
                <a:latin typeface="Courier"/>
                <a:cs typeface="Courier"/>
              </a:rPr>
              <a:t>rename_col</a:t>
            </a:r>
            <a:r>
              <a:rPr lang="en-US" sz="2000" dirty="0">
                <a:latin typeface="Courier"/>
                <a:cs typeface="Courier"/>
              </a:rPr>
              <a:t> | grep "^[EDS]RR" \</a:t>
            </a:r>
          </a:p>
          <a:p>
            <a:r>
              <a:rPr lang="en-US" sz="2000" dirty="0"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sz="2000" dirty="0">
                <a:latin typeface="Courier"/>
                <a:cs typeface="Courier"/>
              </a:rPr>
              <a:t> sed 's/$/ *</a:t>
            </a:r>
            <a:r>
              <a:rPr lang="en-US" sz="2000" dirty="0" err="1">
                <a:latin typeface="Courier"/>
                <a:cs typeface="Courier"/>
              </a:rPr>
              <a:t>fastq</a:t>
            </a:r>
            <a:r>
              <a:rPr lang="en-US" sz="2000" dirty="0">
                <a:latin typeface="Courier"/>
                <a:cs typeface="Courier"/>
              </a:rPr>
              <a:t>/g' &gt; </a:t>
            </a:r>
            <a:r>
              <a:rPr lang="en-US" sz="2000" dirty="0" err="1">
                <a:latin typeface="Courier"/>
                <a:cs typeface="Courier"/>
              </a:rPr>
              <a:t>rename.sh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878" y="1339492"/>
            <a:ext cx="9037122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16G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0-23:00:00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2-trim</a:t>
            </a: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II. Trimming: </a:t>
            </a:r>
            <a:r>
              <a:rPr lang="en-US" sz="3200" dirty="0" err="1"/>
              <a:t>sbatch</a:t>
            </a:r>
            <a:r>
              <a:rPr lang="en-US" sz="3200" dirty="0"/>
              <a:t>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module load Java</a:t>
            </a:r>
          </a:p>
          <a:p>
            <a:endParaRPr lang="en-US" sz="1400" dirty="0">
              <a:latin typeface="Courier"/>
              <a:cs typeface="Courier"/>
            </a:endParaRP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/Trimmomatic-0.38/trimmomatic-0.38.jar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\</a:t>
            </a:r>
          </a:p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../1-raw . _1.fastq _2.fastq 4 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/>
              <a:t>STAR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841042"/>
            <a:ext cx="837276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Unbiased de novo detection of canonical junctions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discovery of non-canonical splices and chimeric transcripts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Capable of mapping full-length RNA sequences</a:t>
            </a:r>
          </a:p>
          <a:p>
            <a:endParaRPr lang="en-US" sz="2800" dirty="0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54AB5CD3-A168-7C44-93AF-058292A8E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20" y="1166581"/>
            <a:ext cx="5771160" cy="8580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5FB36-2986-BC49-8761-9AFFD83001F9}"/>
              </a:ext>
            </a:extLst>
          </p:cNvPr>
          <p:cNvSpPr txBox="1"/>
          <p:nvPr/>
        </p:nvSpPr>
        <p:spPr>
          <a:xfrm>
            <a:off x="5890160" y="1982980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of 4/18/2021</a:t>
            </a:r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STAR Reference</a:t>
            </a:r>
            <a:r>
              <a:rPr lang="en-US" sz="3600" baseline="0" dirty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649792" y="1017631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908" y="1621449"/>
            <a:ext cx="8936182" cy="49475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mem</a:t>
            </a:r>
            <a:r>
              <a:rPr lang="en-US" sz="2400" dirty="0">
                <a:latin typeface="Courier"/>
                <a:cs typeface="Courier"/>
              </a:rPr>
              <a:t>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/homes/liu3zhen/local/bin/STAR --</a:t>
            </a:r>
            <a:r>
              <a:rPr lang="en-US" sz="2400" dirty="0" err="1">
                <a:latin typeface="Courier"/>
                <a:cs typeface="Courier"/>
              </a:rPr>
              <a:t>runThreadN</a:t>
            </a:r>
            <a:r>
              <a:rPr lang="en-US" sz="2400" dirty="0">
                <a:latin typeface="Courier"/>
                <a:cs typeface="Courier"/>
              </a:rPr>
              <a:t> 4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runMode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genomeGenerate</a:t>
            </a:r>
            <a:r>
              <a:rPr lang="en-US" sz="2400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genomeDir</a:t>
            </a:r>
            <a:r>
              <a:rPr lang="en-US" sz="2400" dirty="0">
                <a:latin typeface="Courier"/>
                <a:cs typeface="Courier"/>
              </a:rPr>
              <a:t> 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genomeFastaFiles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sjdbGTFfile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"/>
                <a:cs typeface="Courier"/>
              </a:rPr>
              <a:t>Zea_mays.B73_RefGen_v4.46.gtf </a:t>
            </a:r>
            <a:r>
              <a:rPr lang="en-US" sz="2400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latin typeface="Courier"/>
                <a:cs typeface="Courier"/>
              </a:rPr>
              <a:t> --</a:t>
            </a:r>
            <a:r>
              <a:rPr lang="en-US" sz="2400" dirty="0" err="1">
                <a:latin typeface="Courier"/>
                <a:cs typeface="Courier"/>
              </a:rPr>
              <a:t>sjdbOverhang</a:t>
            </a:r>
            <a:r>
              <a:rPr lang="en-US" sz="2400" dirty="0">
                <a:latin typeface="Courier"/>
                <a:cs typeface="Courier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III. STAR: </a:t>
            </a:r>
            <a:r>
              <a:rPr lang="en-US" sz="3200" dirty="0" err="1"/>
              <a:t>sbatch</a:t>
            </a:r>
            <a:r>
              <a:rPr lang="en-US" sz="3200" dirty="0"/>
              <a:t> script (</a:t>
            </a:r>
            <a:r>
              <a:rPr lang="en-US" sz="3200" b="1" dirty="0">
                <a:solidFill>
                  <a:srgbClr val="FF0000"/>
                </a:solidFill>
              </a:rPr>
              <a:t>one sample</a:t>
            </a:r>
            <a:r>
              <a:rPr lang="en-US" sz="3200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/homes/liu3zhen/local/bin/STAR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/>
              <a:t>Part III. STAR: generate </a:t>
            </a:r>
            <a:r>
              <a:rPr lang="en-US" sz="2800" dirty="0" err="1"/>
              <a:t>sbatch</a:t>
            </a:r>
            <a:r>
              <a:rPr lang="en-US" sz="2800" dirty="0"/>
              <a:t> script and submit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75" y="965914"/>
            <a:ext cx="7514167" cy="575626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perl</a:t>
            </a:r>
            <a:r>
              <a:rPr lang="en-US" sz="1400" dirty="0">
                <a:latin typeface="Courier"/>
                <a:cs typeface="Courier"/>
              </a:rPr>
              <a:t> /homes/liu3zhen/local/</a:t>
            </a:r>
            <a:r>
              <a:rPr lang="en-US" sz="1400" dirty="0" err="1">
                <a:latin typeface="Courier"/>
                <a:cs typeface="Courier"/>
              </a:rPr>
              <a:t>slurm</a:t>
            </a:r>
            <a:r>
              <a:rPr lang="en-US" sz="1400" dirty="0">
                <a:latin typeface="Courier"/>
                <a:cs typeface="Courier"/>
              </a:rPr>
              <a:t>/STAR/</a:t>
            </a:r>
            <a:r>
              <a:rPr lang="en-US" sz="1400" dirty="0" err="1">
                <a:latin typeface="Courier"/>
                <a:cs typeface="Courier"/>
              </a:rPr>
              <a:t>STAR.sbatch.pl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--java "Java"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/homes/liu3zhen/teaching/datasets/DE/0-ref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--fq1feature .R1.pair.fq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--fq2feature .R2.pair.fq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--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STAR output – cold1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/>
              <a:t>cold1Log.final.out</a:t>
            </a:r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QC, 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0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0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IV. DE: merge counting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1014460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/homes/liu3zhen/teaching/datasets/DE/4-DE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### Parameters 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NULL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30A86-51E1-4649-9655-36C350EF05C1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data preparation for DESeq2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geneid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allcounts$Gene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allcounts</a:t>
            </a:r>
            <a:r>
              <a:rPr lang="en-US" sz="2000" dirty="0">
                <a:latin typeface="Courier"/>
                <a:cs typeface="Courier"/>
              </a:rPr>
              <a:t>[, 2:7]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as.matrix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rownames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 &lt;- </a:t>
            </a:r>
            <a:r>
              <a:rPr lang="en-US" sz="2000" dirty="0" err="1">
                <a:latin typeface="Courier"/>
                <a:cs typeface="Courier"/>
              </a:rPr>
              <a:t>geneid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sample names and grouping information (treatment)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sample.ids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colnames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treatment &lt;- c("cold", "cold", "cold", "norm", "norm", "norm")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sample.info</a:t>
            </a:r>
            <a:r>
              <a:rPr lang="en-US" sz="1800" dirty="0">
                <a:latin typeface="Courier"/>
                <a:cs typeface="Courier"/>
              </a:rPr>
              <a:t> &lt;- </a:t>
            </a:r>
            <a:r>
              <a:rPr lang="en-US" sz="1800" dirty="0" err="1">
                <a:latin typeface="Courier"/>
                <a:cs typeface="Courier"/>
              </a:rPr>
              <a:t>data.frame</a:t>
            </a:r>
            <a:r>
              <a:rPr lang="en-US" sz="1800" dirty="0">
                <a:latin typeface="Courier"/>
                <a:cs typeface="Courier"/>
              </a:rPr>
              <a:t>(</a:t>
            </a:r>
            <a:r>
              <a:rPr lang="en-US" sz="1800" dirty="0" err="1">
                <a:latin typeface="Courier"/>
                <a:cs typeface="Courier"/>
              </a:rPr>
              <a:t>row.names</a:t>
            </a:r>
            <a:r>
              <a:rPr lang="en-US" sz="1800" dirty="0">
                <a:latin typeface="Courier"/>
                <a:cs typeface="Courier"/>
              </a:rPr>
              <a:t>=</a:t>
            </a:r>
            <a:r>
              <a:rPr lang="en-US" sz="1800" dirty="0" err="1">
                <a:latin typeface="Courier"/>
                <a:cs typeface="Courier"/>
              </a:rPr>
              <a:t>sample.ids</a:t>
            </a:r>
            <a:r>
              <a:rPr lang="en-US" sz="1800" dirty="0">
                <a:latin typeface="Courier"/>
                <a:cs typeface="Courier"/>
              </a:rPr>
              <a:t>, </a:t>
            </a:r>
            <a:r>
              <a:rPr lang="en-US" sz="1800" dirty="0" err="1">
                <a:latin typeface="Courier"/>
                <a:cs typeface="Courier"/>
              </a:rPr>
              <a:t>trt</a:t>
            </a:r>
            <a:r>
              <a:rPr lang="en-US" sz="1800" dirty="0">
                <a:latin typeface="Courier"/>
                <a:cs typeface="Courier"/>
              </a:rPr>
              <a:t>=treatment)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DESeqDataSetFromMatrix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countData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in.data</a:t>
            </a:r>
            <a:r>
              <a:rPr lang="en-US" sz="20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    </a:t>
            </a:r>
            <a:r>
              <a:rPr lang="en-US" sz="2000" dirty="0" err="1">
                <a:latin typeface="Courier"/>
                <a:cs typeface="Courier"/>
              </a:rPr>
              <a:t>colData</a:t>
            </a:r>
            <a:r>
              <a:rPr lang="en-US" sz="2000" dirty="0">
                <a:latin typeface="Courier"/>
                <a:cs typeface="Courier"/>
              </a:rPr>
              <a:t>=</a:t>
            </a:r>
            <a:r>
              <a:rPr lang="en-US" sz="2000" dirty="0" err="1">
                <a:latin typeface="Courier"/>
                <a:cs typeface="Courier"/>
              </a:rPr>
              <a:t>sample.info</a:t>
            </a:r>
            <a:r>
              <a:rPr lang="en-US" sz="2000" dirty="0">
                <a:latin typeface="Courier"/>
                <a:cs typeface="Courier"/>
              </a:rPr>
              <a:t>, formula(~</a:t>
            </a:r>
            <a:r>
              <a:rPr lang="en-US" sz="2000" dirty="0" err="1">
                <a:latin typeface="Courier"/>
                <a:cs typeface="Courier"/>
              </a:rPr>
              <a:t>trt</a:t>
            </a:r>
            <a:r>
              <a:rPr lang="en-US" sz="2000" dirty="0">
                <a:latin typeface="Courier"/>
                <a:cs typeface="Courier"/>
              </a:rPr>
              <a:t>))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DESeq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dds</a:t>
            </a:r>
            <a:r>
              <a:rPr lang="en-US" sz="2000" dirty="0">
                <a:latin typeface="Courier"/>
                <a:cs typeface="Courier"/>
              </a:rPr>
              <a:t>, "Wald")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624BA-B860-7B43-880B-CF1F54AD4283}"/>
              </a:ext>
            </a:extLst>
          </p:cNvPr>
          <p:cNvSpPr txBox="1"/>
          <p:nvPr/>
        </p:nvSpPr>
        <p:spPr>
          <a:xfrm>
            <a:off x="203200" y="177801"/>
            <a:ext cx="13995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 code </a:t>
            </a: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V. 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input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07BF5C-8BA0-9942-9CDF-53EF9E6BB7A2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/>
              <a:t>Part VI. 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9036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DE.files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log2FC.feature=".log2FC",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out.path</a:t>
            </a:r>
            <a:r>
              <a:rPr lang="en-US" sz="2400" dirty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</a:t>
            </a:r>
            <a:r>
              <a:rPr lang="en-US" sz="2400" dirty="0" err="1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CD932-C357-FE4B-857E-0ED725A9F06C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"p-values",</a:t>
            </a:r>
          </a:p>
          <a:p>
            <a:r>
              <a:rPr lang="en-US" sz="2000" dirty="0">
                <a:latin typeface="Courier"/>
                <a:cs typeface="Courier"/>
              </a:rPr>
              <a:t>     </a:t>
            </a:r>
            <a:r>
              <a:rPr lang="en-US" sz="2000" dirty="0" err="1">
                <a:latin typeface="Courier"/>
                <a:cs typeface="Courier"/>
              </a:rPr>
              <a:t>ylab</a:t>
            </a:r>
            <a:r>
              <a:rPr lang="en-US" sz="2000" dirty="0">
                <a:latin typeface="Courier"/>
                <a:cs typeface="Courier"/>
              </a:rPr>
              <a:t> = "Number of genes", main = "cold vs. norm")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548F-8415-1B40-A350-D4027E90DCC3}"/>
              </a:ext>
            </a:extLst>
          </p:cNvPr>
          <p:cNvSpPr txBox="1"/>
          <p:nvPr/>
        </p:nvSpPr>
        <p:spPr>
          <a:xfrm>
            <a:off x="203200" y="177801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your turn (Three persons as a group)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3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/>
              <a:t>data information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SRR1238718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/>
              <a:t>Part I: Data downloading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/>
              <a:t>Introduction of Sequence Read Archive (SRA) (2007)</a:t>
            </a:r>
          </a:p>
          <a:p>
            <a:endParaRPr lang="en-US" sz="2800" dirty="0"/>
          </a:p>
          <a:p>
            <a:r>
              <a:rPr lang="en-US" sz="2800" dirty="0"/>
              <a:t>Data download (SRA toolkit)</a:t>
            </a:r>
          </a:p>
          <a:p>
            <a:pPr marL="0" indent="0">
              <a:buNone/>
            </a:pPr>
            <a:r>
              <a:rPr lang="en-US" sz="2800" dirty="0"/>
              <a:t>- </a:t>
            </a:r>
            <a:r>
              <a:rPr lang="en-US" sz="2800" dirty="0" err="1"/>
              <a:t>fasterq</a:t>
            </a:r>
            <a:r>
              <a:rPr lang="en-US" sz="2800" dirty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>
            <a:normAutofit fontScale="90000"/>
          </a:bodyPr>
          <a:lstStyle/>
          <a:p>
            <a:r>
              <a:rPr lang="en-US" dirty="0"/>
              <a:t>Framework of data submission</a:t>
            </a:r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/>
              <a:t>Metadata and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/>
              <a:t>Study</a:t>
            </a:r>
            <a:r>
              <a:rPr lang="en-US" sz="2400" dirty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/>
          </a:p>
          <a:p>
            <a:r>
              <a:rPr lang="en-US" sz="2400" b="1" dirty="0"/>
              <a:t>Experiment</a:t>
            </a:r>
            <a:r>
              <a:rPr lang="en-US" sz="2400" dirty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Sample</a:t>
            </a:r>
            <a:r>
              <a:rPr lang="en-US" sz="2400" dirty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/>
          </a:p>
          <a:p>
            <a:r>
              <a:rPr lang="en-US" sz="2400" b="1" dirty="0"/>
              <a:t>Run</a:t>
            </a:r>
            <a:r>
              <a:rPr lang="en-US" sz="2400" dirty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/>
              <a:t>format conversion - </a:t>
            </a:r>
            <a:r>
              <a:rPr lang="en-US" sz="3200" dirty="0" err="1"/>
              <a:t>fastq</a:t>
            </a:r>
            <a:r>
              <a:rPr lang="en-US" sz="3200" dirty="0"/>
              <a:t>-dump in </a:t>
            </a:r>
            <a:r>
              <a:rPr lang="en-US" sz="3200" dirty="0" err="1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64184"/>
            <a:ext cx="8267700" cy="2590943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/homes/liu3zhen/software/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--split-files &lt;accession&gt;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9DBBEE-4FBD-8943-844B-C2F235007878}"/>
              </a:ext>
            </a:extLst>
          </p:cNvPr>
          <p:cNvSpPr txBox="1"/>
          <p:nvPr/>
        </p:nvSpPr>
        <p:spPr>
          <a:xfrm>
            <a:off x="3010653" y="5760758"/>
            <a:ext cx="2321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SRR1238718_1.fastq</a:t>
            </a:r>
          </a:p>
          <a:p>
            <a:r>
              <a:rPr lang="en-US" sz="2000" dirty="0"/>
              <a:t>SRR1238718_2.fastq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3A99FA-8B30-C04F-B208-A34CD94C3086}"/>
              </a:ext>
            </a:extLst>
          </p:cNvPr>
          <p:cNvSpPr txBox="1"/>
          <p:nvPr/>
        </p:nvSpPr>
        <p:spPr>
          <a:xfrm>
            <a:off x="336990" y="4942157"/>
            <a:ext cx="804258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/homes/liu3zhen/software/</a:t>
            </a:r>
            <a:r>
              <a:rPr lang="en-US" dirty="0" err="1">
                <a:latin typeface="Courier"/>
                <a:cs typeface="Courier"/>
              </a:rPr>
              <a:t>sra_tools</a:t>
            </a:r>
            <a:r>
              <a:rPr lang="en-US" dirty="0">
                <a:latin typeface="Courier"/>
                <a:cs typeface="Courier"/>
              </a:rPr>
              <a:t>/current/</a:t>
            </a:r>
            <a:r>
              <a:rPr lang="en-US" dirty="0" err="1">
                <a:latin typeface="Courier"/>
                <a:cs typeface="Courier"/>
              </a:rPr>
              <a:t>fasterq</a:t>
            </a:r>
            <a:r>
              <a:rPr lang="en-US" dirty="0">
                <a:latin typeface="Courier"/>
                <a:cs typeface="Courier"/>
              </a:rPr>
              <a:t>-dump \</a:t>
            </a:r>
          </a:p>
          <a:p>
            <a:r>
              <a:rPr lang="en-US" sz="2000" dirty="0">
                <a:latin typeface="Courier"/>
                <a:cs typeface="Courier"/>
              </a:rPr>
              <a:t>	--split-files SRR1238718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F948B-8CFA-6748-A95F-42E46132E7F8}"/>
              </a:ext>
            </a:extLst>
          </p:cNvPr>
          <p:cNvSpPr txBox="1">
            <a:spLocks/>
          </p:cNvSpPr>
          <p:nvPr/>
        </p:nvSpPr>
        <p:spPr>
          <a:xfrm>
            <a:off x="206879" y="1227871"/>
            <a:ext cx="8267700" cy="6771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-dump </a:t>
            </a:r>
            <a:r>
              <a:rPr lang="en-US" dirty="0"/>
              <a:t>[options] &lt;accession&gt;</a:t>
            </a: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1: Prepare data: </a:t>
            </a:r>
            <a:r>
              <a:rPr lang="en-US" dirty="0" err="1"/>
              <a:t>dataset.txt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75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60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2015</a:t>
            </a:r>
          </a:p>
          <a:p>
            <a:r>
              <a:rPr lang="en-US" dirty="0"/>
              <a:t>Hirsch </a:t>
            </a:r>
            <a:r>
              <a:rPr lang="en-US" i="1" dirty="0"/>
              <a:t>et al</a:t>
            </a:r>
            <a:r>
              <a:rPr lang="en-US" dirty="0"/>
              <a:t>., 2016</a:t>
            </a:r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/>
              <a:t>Beocat</a:t>
            </a:r>
            <a:r>
              <a:rPr lang="en-US" sz="3200" dirty="0"/>
              <a:t> pipeline to download SRA in batch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0326" y="2197257"/>
            <a:ext cx="9013673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must check</a:t>
            </a:r>
          </a:p>
          <a:p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=/homes/liu3zhen/teaching/datasets/DE/1-raw/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srr_col</a:t>
            </a:r>
            <a:r>
              <a:rPr lang="en-US" dirty="0">
                <a:latin typeface="Courier"/>
                <a:cs typeface="Courier"/>
              </a:rPr>
              <a:t>=2</a:t>
            </a:r>
          </a:p>
          <a:p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=4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running</a:t>
            </a:r>
          </a:p>
          <a:p>
            <a:r>
              <a:rPr lang="en-US" dirty="0" err="1">
                <a:latin typeface="Courier"/>
                <a:cs typeface="Courier"/>
              </a:rPr>
              <a:t>perl</a:t>
            </a:r>
            <a:r>
              <a:rPr lang="en-US" dirty="0">
                <a:latin typeface="Courier"/>
                <a:cs typeface="Courier"/>
              </a:rPr>
              <a:t> /homes/liu3zhen/local/</a:t>
            </a:r>
            <a:r>
              <a:rPr lang="en-US" dirty="0" err="1">
                <a:latin typeface="Courier"/>
                <a:cs typeface="Courier"/>
              </a:rPr>
              <a:t>slurm</a:t>
            </a:r>
            <a:r>
              <a:rPr lang="en-US" dirty="0">
                <a:latin typeface="Courier"/>
                <a:cs typeface="Courier"/>
              </a:rPr>
              <a:t>/SRA/</a:t>
            </a:r>
            <a:r>
              <a:rPr lang="en-US" dirty="0" err="1">
                <a:latin typeface="Courier"/>
                <a:cs typeface="Courier"/>
              </a:rPr>
              <a:t>fasterq_dump.sbatch.pl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--in /homes/liu3zhen/teaching/datasets/DE/1-raw/</a:t>
            </a:r>
            <a:r>
              <a:rPr lang="en-US" dirty="0" err="1">
                <a:latin typeface="Courier"/>
                <a:cs typeface="Courier"/>
              </a:rPr>
              <a:t>dataset.txt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srrcol</a:t>
            </a:r>
            <a:r>
              <a:rPr lang="en-US" dirty="0">
                <a:latin typeface="Courier"/>
                <a:cs typeface="Courier"/>
              </a:rPr>
              <a:t> 2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create a script to rename downloaded files</a:t>
            </a:r>
          </a:p>
          <a:p>
            <a:r>
              <a:rPr lang="en-US" dirty="0">
                <a:latin typeface="Courier"/>
                <a:cs typeface="Courier"/>
              </a:rPr>
              <a:t>cut $</a:t>
            </a:r>
            <a:r>
              <a:rPr lang="en-US" dirty="0" err="1">
                <a:latin typeface="Courier"/>
                <a:cs typeface="Courier"/>
              </a:rPr>
              <a:t>meta_file</a:t>
            </a:r>
            <a:r>
              <a:rPr lang="en-US" dirty="0">
                <a:latin typeface="Courier"/>
                <a:cs typeface="Courier"/>
              </a:rPr>
              <a:t> -f $srr_col,$</a:t>
            </a:r>
            <a:r>
              <a:rPr lang="en-US" dirty="0" err="1">
                <a:latin typeface="Courier"/>
                <a:cs typeface="Courier"/>
              </a:rPr>
              <a:t>rename_col</a:t>
            </a:r>
            <a:r>
              <a:rPr lang="en-US" dirty="0">
                <a:latin typeface="Courier"/>
                <a:cs typeface="Courier"/>
              </a:rPr>
              <a:t> | grep "^[EDS]RR" \</a:t>
            </a:r>
          </a:p>
          <a:p>
            <a:r>
              <a:rPr lang="en-US" dirty="0">
                <a:latin typeface="Courier"/>
                <a:cs typeface="Courier"/>
              </a:rPr>
              <a:t> | sed 's/^/rename /g' | sed 's/\t/ /g' | \</a:t>
            </a:r>
          </a:p>
          <a:p>
            <a:r>
              <a:rPr lang="en-US" dirty="0">
                <a:latin typeface="Courier"/>
                <a:cs typeface="Courier"/>
              </a:rPr>
              <a:t>sed 's/$/ *</a:t>
            </a:r>
            <a:r>
              <a:rPr lang="en-US" dirty="0" err="1">
                <a:latin typeface="Courier"/>
                <a:cs typeface="Courier"/>
              </a:rPr>
              <a:t>fastq</a:t>
            </a:r>
            <a:r>
              <a:rPr lang="en-US" dirty="0">
                <a:latin typeface="Courier"/>
                <a:cs typeface="Courier"/>
              </a:rPr>
              <a:t>/g' &gt; </a:t>
            </a:r>
            <a:r>
              <a:rPr lang="en-US" dirty="0" err="1">
                <a:latin typeface="Courier"/>
                <a:cs typeface="Courier"/>
              </a:rPr>
              <a:t>rename.sh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working directory: 1-raw</a:t>
            </a: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48785</TotalTime>
  <Words>2274</Words>
  <Application>Microsoft Macintosh PowerPoint</Application>
  <PresentationFormat>On-screen Show (4:3)</PresentationFormat>
  <Paragraphs>442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Courier</vt:lpstr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Part IV. DE: merge counting data</vt:lpstr>
      <vt:lpstr>data preparation for DESeq2</vt:lpstr>
      <vt:lpstr>Part V. DE</vt:lpstr>
      <vt:lpstr>Part VI. DE summary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353</cp:revision>
  <cp:lastPrinted>2015-04-30T14:29:06Z</cp:lastPrinted>
  <dcterms:created xsi:type="dcterms:W3CDTF">2014-05-23T20:11:37Z</dcterms:created>
  <dcterms:modified xsi:type="dcterms:W3CDTF">2021-04-19T02:55:27Z</dcterms:modified>
</cp:coreProperties>
</file>