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338" r:id="rId2"/>
    <p:sldId id="345" r:id="rId3"/>
    <p:sldId id="372" r:id="rId4"/>
    <p:sldId id="373" r:id="rId5"/>
    <p:sldId id="374" r:id="rId6"/>
    <p:sldId id="376" r:id="rId7"/>
    <p:sldId id="379" r:id="rId8"/>
    <p:sldId id="384" r:id="rId9"/>
    <p:sldId id="382" r:id="rId10"/>
    <p:sldId id="383" r:id="rId11"/>
    <p:sldId id="385" r:id="rId12"/>
    <p:sldId id="392" r:id="rId13"/>
    <p:sldId id="397" r:id="rId14"/>
    <p:sldId id="405" r:id="rId15"/>
    <p:sldId id="404" r:id="rId16"/>
    <p:sldId id="398" r:id="rId17"/>
    <p:sldId id="393" r:id="rId18"/>
    <p:sldId id="399" r:id="rId19"/>
    <p:sldId id="400" r:id="rId20"/>
    <p:sldId id="401" r:id="rId21"/>
    <p:sldId id="402" r:id="rId22"/>
    <p:sldId id="394" r:id="rId23"/>
    <p:sldId id="396" r:id="rId24"/>
    <p:sldId id="389" r:id="rId25"/>
    <p:sldId id="390" r:id="rId26"/>
    <p:sldId id="391" r:id="rId27"/>
    <p:sldId id="403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00" autoAdjust="0"/>
    <p:restoredTop sz="98532" autoAdjust="0"/>
  </p:normalViewPr>
  <p:slideViewPr>
    <p:cSldViewPr snapToGrid="0" snapToObjects="1">
      <p:cViewPr>
        <p:scale>
          <a:sx n="100" d="100"/>
          <a:sy n="100" d="100"/>
        </p:scale>
        <p:origin x="-464" y="-1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2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83A62-9D77-1A44-8DB5-4DA900A12DD2}" type="datetimeFigureOut">
              <a:rPr lang="en-US" smtClean="0"/>
              <a:t>4/29/19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480CA-12A1-5F4F-9420-84776E45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48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SRA metadata describes the technical aspects of sequencing experiments: the sequencing libraries, preparation techniques and data files.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49633-68FC-8C45-BD1F-FC2B0CEACD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66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49633-68FC-8C45-BD1F-FC2B0CEACD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16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49633-68FC-8C45-BD1F-FC2B0CEACD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16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7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56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97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7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58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2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7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6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40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0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4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06C3-F7A7-844B-B36F-82CB98B2AC89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6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s://www.ncbi.nlm.nih.gov/sra/?term=SRR1238718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82839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In-class project – DE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000" dirty="0" smtClean="0"/>
              <a:t>Bioinformatics Applications</a:t>
            </a:r>
            <a:r>
              <a:rPr lang="en-US" sz="2000" dirty="0"/>
              <a:t> </a:t>
            </a:r>
            <a:r>
              <a:rPr lang="en-US" sz="2000" dirty="0" smtClean="0"/>
              <a:t>(PLPTH813)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200" y="3906569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5</a:t>
            </a:r>
            <a:r>
              <a:rPr lang="en-US" sz="2800" dirty="0" smtClean="0"/>
              <a:t>/2/2019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54192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082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Beocat</a:t>
            </a:r>
            <a:r>
              <a:rPr lang="en-US" sz="3200" dirty="0" smtClean="0"/>
              <a:t> pipeline to download SRA in batch - III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2634"/>
            <a:ext cx="8229600" cy="12078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# step 3: Run </a:t>
            </a:r>
            <a:r>
              <a:rPr lang="en-US" dirty="0" smtClean="0"/>
              <a:t>"</a:t>
            </a:r>
            <a:r>
              <a:rPr lang="en-US" dirty="0" err="1" smtClean="0"/>
              <a:t>rename.sh</a:t>
            </a:r>
            <a:r>
              <a:rPr lang="en-US" dirty="0" smtClean="0"/>
              <a:t>" to change names (optional)</a:t>
            </a:r>
          </a:p>
        </p:txBody>
      </p:sp>
      <p:sp>
        <p:nvSpPr>
          <p:cNvPr id="4" name="Rectangle 3"/>
          <p:cNvSpPr/>
          <p:nvPr/>
        </p:nvSpPr>
        <p:spPr>
          <a:xfrm>
            <a:off x="1948574" y="3254401"/>
            <a:ext cx="406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Courier"/>
                <a:cs typeface="Courier"/>
              </a:rPr>
              <a:t>bash </a:t>
            </a:r>
            <a:r>
              <a:rPr lang="en-US" sz="3600" dirty="0" err="1" smtClean="0">
                <a:latin typeface="Courier"/>
                <a:cs typeface="Courier"/>
              </a:rPr>
              <a:t>rename.sh</a:t>
            </a:r>
            <a:endParaRPr lang="en-US" sz="360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66934" y="2360484"/>
            <a:ext cx="25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working directory: 1-raw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857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Part II. </a:t>
            </a:r>
            <a:r>
              <a:rPr lang="en-US" sz="3200" dirty="0" smtClean="0"/>
              <a:t>Trimming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935" y="1303867"/>
            <a:ext cx="8898467" cy="2861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err="1">
                <a:latin typeface="Courier"/>
                <a:cs typeface="Courier"/>
              </a:rPr>
              <a:t>perl</a:t>
            </a:r>
            <a:r>
              <a:rPr lang="en-US" sz="1200" dirty="0">
                <a:latin typeface="Courier"/>
                <a:cs typeface="Courier"/>
              </a:rPr>
              <a:t> /homes/liu3zhen/local/</a:t>
            </a:r>
            <a:r>
              <a:rPr lang="en-US" sz="1200" dirty="0" err="1">
                <a:latin typeface="Courier"/>
                <a:cs typeface="Courier"/>
              </a:rPr>
              <a:t>slurm</a:t>
            </a:r>
            <a:r>
              <a:rPr lang="en-US" sz="1200" dirty="0">
                <a:latin typeface="Courier"/>
                <a:cs typeface="Courier"/>
              </a:rPr>
              <a:t>/</a:t>
            </a:r>
            <a:r>
              <a:rPr lang="en-US" sz="1200" dirty="0" err="1">
                <a:latin typeface="Courier"/>
                <a:cs typeface="Courier"/>
              </a:rPr>
              <a:t>trimmomatic</a:t>
            </a:r>
            <a:r>
              <a:rPr lang="en-US" sz="1200" dirty="0">
                <a:latin typeface="Courier"/>
                <a:cs typeface="Courier"/>
              </a:rPr>
              <a:t>/</a:t>
            </a:r>
            <a:r>
              <a:rPr lang="en-US" sz="1200" dirty="0" err="1">
                <a:latin typeface="Courier"/>
                <a:cs typeface="Courier"/>
              </a:rPr>
              <a:t>trimmomatic.sbatch.pl</a:t>
            </a:r>
            <a:r>
              <a:rPr lang="en-US" sz="12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mem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16G </a:t>
            </a:r>
            <a:r>
              <a:rPr lang="en-US" sz="1200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--time </a:t>
            </a:r>
            <a:r>
              <a:rPr lang="en-US" sz="1200" dirty="0" smtClean="0">
                <a:latin typeface="Courier"/>
                <a:cs typeface="Courier"/>
              </a:rPr>
              <a:t>0-23:</a:t>
            </a:r>
            <a:r>
              <a:rPr lang="en-US" sz="1200" dirty="0">
                <a:latin typeface="Courier"/>
                <a:cs typeface="Courier"/>
              </a:rPr>
              <a:t>00:00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trim_shell</a:t>
            </a:r>
            <a:r>
              <a:rPr lang="en-US" sz="1200" dirty="0">
                <a:latin typeface="Courier"/>
                <a:cs typeface="Courier"/>
              </a:rPr>
              <a:t> "/homes/liu3zhen/local/</a:t>
            </a:r>
            <a:r>
              <a:rPr lang="en-US" sz="1200" dirty="0" err="1">
                <a:latin typeface="Courier"/>
                <a:cs typeface="Courier"/>
              </a:rPr>
              <a:t>slurm</a:t>
            </a:r>
            <a:r>
              <a:rPr lang="en-US" sz="1200" dirty="0">
                <a:latin typeface="Courier"/>
                <a:cs typeface="Courier"/>
              </a:rPr>
              <a:t>/</a:t>
            </a:r>
            <a:r>
              <a:rPr lang="en-US" sz="1200" dirty="0" err="1">
                <a:latin typeface="Courier"/>
                <a:cs typeface="Courier"/>
              </a:rPr>
              <a:t>trimmomatic</a:t>
            </a:r>
            <a:r>
              <a:rPr lang="en-US" sz="1200" dirty="0">
                <a:latin typeface="Courier"/>
                <a:cs typeface="Courier"/>
              </a:rPr>
              <a:t>/</a:t>
            </a:r>
            <a:r>
              <a:rPr lang="en-US" sz="1200" dirty="0" err="1">
                <a:latin typeface="Courier"/>
                <a:cs typeface="Courier"/>
              </a:rPr>
              <a:t>trimmomatic.pe.sh</a:t>
            </a:r>
            <a:r>
              <a:rPr lang="en-US" sz="1200" dirty="0">
                <a:latin typeface="Courier"/>
                <a:cs typeface="Courier"/>
              </a:rPr>
              <a:t>"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trimmomatic</a:t>
            </a:r>
            <a:r>
              <a:rPr lang="en-US" sz="1200" dirty="0">
                <a:latin typeface="Courier"/>
                <a:cs typeface="Courier"/>
              </a:rPr>
              <a:t> "/homes/liu3zhen/software/</a:t>
            </a:r>
            <a:r>
              <a:rPr lang="en-US" sz="1200" dirty="0" err="1">
                <a:latin typeface="Courier"/>
                <a:cs typeface="Courier"/>
              </a:rPr>
              <a:t>trimmomatic</a:t>
            </a:r>
            <a:r>
              <a:rPr lang="en-US" sz="1200" dirty="0">
                <a:latin typeface="Courier"/>
                <a:cs typeface="Courier"/>
              </a:rPr>
              <a:t>/Trimmomatic-0.38/trimmomatic-0.38.jar"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adaptor_file</a:t>
            </a:r>
            <a:r>
              <a:rPr lang="en-US" sz="1200" dirty="0">
                <a:latin typeface="Courier"/>
                <a:cs typeface="Courier"/>
              </a:rPr>
              <a:t> "/homes/liu3zhen/software/</a:t>
            </a:r>
            <a:r>
              <a:rPr lang="en-US" sz="1200" dirty="0" err="1">
                <a:latin typeface="Courier"/>
                <a:cs typeface="Courier"/>
              </a:rPr>
              <a:t>trimmomatic</a:t>
            </a:r>
            <a:r>
              <a:rPr lang="en-US" sz="1200" dirty="0">
                <a:latin typeface="Courier"/>
                <a:cs typeface="Courier"/>
              </a:rPr>
              <a:t>/Trimmomatic-0.38/adapters/TruSeq3-PE.fa"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indir</a:t>
            </a:r>
            <a:r>
              <a:rPr lang="en-US" sz="1200" dirty="0">
                <a:latin typeface="Courier"/>
                <a:cs typeface="Courier"/>
              </a:rPr>
              <a:t> "../1-raw"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outdir</a:t>
            </a:r>
            <a:r>
              <a:rPr lang="en-US" sz="1200" dirty="0">
                <a:latin typeface="Courier"/>
                <a:cs typeface="Courier"/>
              </a:rPr>
              <a:t> "."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--fq1feature "_1.fastq"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--fq2feature "_2.fastq"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--threads 4 \ 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min_len</a:t>
            </a:r>
            <a:r>
              <a:rPr lang="en-US" sz="1200" dirty="0">
                <a:latin typeface="Courier"/>
                <a:cs typeface="Courier"/>
              </a:rPr>
              <a:t> 40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468" y="340267"/>
            <a:ext cx="2539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working directory: 2-trim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937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Part II. Trimming: </a:t>
            </a:r>
            <a:r>
              <a:rPr lang="en-US" sz="3200" dirty="0" err="1" smtClean="0"/>
              <a:t>sbatch</a:t>
            </a:r>
            <a:r>
              <a:rPr lang="en-US" sz="3200" dirty="0" smtClean="0"/>
              <a:t> </a:t>
            </a:r>
            <a:r>
              <a:rPr lang="en-US" sz="3200" dirty="0" smtClean="0"/>
              <a:t>command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87867" y="1676400"/>
            <a:ext cx="86444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#!/bin/bash -l</a:t>
            </a:r>
          </a:p>
          <a:p>
            <a:r>
              <a:rPr lang="en-US" sz="1600" dirty="0">
                <a:latin typeface="Courier"/>
                <a:cs typeface="Courier"/>
              </a:rPr>
              <a:t>#SBATCH --</a:t>
            </a:r>
            <a:r>
              <a:rPr lang="en-US" sz="1600" dirty="0" err="1">
                <a:latin typeface="Courier"/>
                <a:cs typeface="Courier"/>
              </a:rPr>
              <a:t>mem</a:t>
            </a:r>
            <a:r>
              <a:rPr lang="en-US" sz="1600" dirty="0">
                <a:latin typeface="Courier"/>
                <a:cs typeface="Courier"/>
              </a:rPr>
              <a:t>-per-</a:t>
            </a:r>
            <a:r>
              <a:rPr lang="en-US" sz="1600" dirty="0" err="1">
                <a:latin typeface="Courier"/>
                <a:cs typeface="Courier"/>
              </a:rPr>
              <a:t>cpu</a:t>
            </a:r>
            <a:r>
              <a:rPr lang="en-US" sz="1600" dirty="0">
                <a:latin typeface="Courier"/>
                <a:cs typeface="Courier"/>
              </a:rPr>
              <a:t>=16</a:t>
            </a:r>
          </a:p>
          <a:p>
            <a:r>
              <a:rPr lang="en-US" sz="1600" dirty="0">
                <a:latin typeface="Courier"/>
                <a:cs typeface="Courier"/>
              </a:rPr>
              <a:t>#SBATCH --time=12:00:00</a:t>
            </a:r>
          </a:p>
          <a:p>
            <a:r>
              <a:rPr lang="en-US" sz="1600" dirty="0">
                <a:latin typeface="Courier"/>
                <a:cs typeface="Courier"/>
              </a:rPr>
              <a:t>#SBATCH --</a:t>
            </a:r>
            <a:r>
              <a:rPr lang="en-US" sz="1600" dirty="0" err="1">
                <a:latin typeface="Courier"/>
                <a:cs typeface="Courier"/>
              </a:rPr>
              <a:t>cpus</a:t>
            </a:r>
            <a:r>
              <a:rPr lang="en-US" sz="1600" dirty="0">
                <a:latin typeface="Courier"/>
                <a:cs typeface="Courier"/>
              </a:rPr>
              <a:t>-per-task=4</a:t>
            </a:r>
          </a:p>
          <a:p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module </a:t>
            </a:r>
            <a:r>
              <a:rPr lang="en-US" sz="1600" dirty="0">
                <a:latin typeface="Courier"/>
                <a:cs typeface="Courier"/>
              </a:rPr>
              <a:t>load Java/1.8.0_192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bash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/homes/liu3zhen/local/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slurm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trimmomatic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/</a:t>
            </a: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trimmomatic.pe.sh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\</a:t>
            </a:r>
          </a:p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/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homes/liu3zhen/software/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trimmomatic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/Trimmomatic-0.38/trimmomatic-0.38.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jar \</a:t>
            </a:r>
          </a:p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/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homes/liu3zhen/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software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trimmomatic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/Trimmomatic-0.38/adapters/TruSeq3-PE.fa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\</a:t>
            </a:r>
          </a:p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.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./1-raw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.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_1.fastq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_2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.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fastq 4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40 SRR1238717_1.fastq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76046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38850" y="32538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total RNA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38850" y="98719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mRNA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38850" y="164900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DNA library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38850" y="231081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sequencing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38850" y="2972628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</a:t>
            </a:r>
            <a:r>
              <a:rPr lang="en-US" sz="2000" dirty="0" smtClean="0">
                <a:solidFill>
                  <a:schemeClr val="tx1"/>
                </a:solidFill>
              </a:rPr>
              <a:t>eads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38850" y="363443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alignment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38850" y="4296250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read counts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38850" y="495806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statistical test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38850" y="561987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q-values/FDR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38850" y="628168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significance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6845300" y="71908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6845300" y="138089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6845300" y="204270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6845300" y="270451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6845300" y="336632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6845300" y="402813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6845300" y="468995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6845300" y="535176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6845300" y="601357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400300" y="1328806"/>
            <a:ext cx="2895600" cy="1122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RNA to sequencing reads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413000" y="3288379"/>
            <a:ext cx="2895600" cy="1122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reads to read counts per gene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400300" y="5024046"/>
            <a:ext cx="2895600" cy="1122999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read counts to significant genes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3670300" cy="712557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RNA-</a:t>
            </a:r>
            <a:r>
              <a:rPr lang="en-U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Seq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procedure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Left Brace 49"/>
          <p:cNvSpPr/>
          <p:nvPr/>
        </p:nvSpPr>
        <p:spPr>
          <a:xfrm>
            <a:off x="5435600" y="581793"/>
            <a:ext cx="330200" cy="2529708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>
            <a:off x="5435600" y="3185952"/>
            <a:ext cx="330200" cy="1322550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Left Brace 51"/>
          <p:cNvSpPr/>
          <p:nvPr/>
        </p:nvSpPr>
        <p:spPr>
          <a:xfrm>
            <a:off x="5422900" y="4588349"/>
            <a:ext cx="330200" cy="1964851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511300" y="158550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1511300" y="354354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55" name="Oval 54"/>
          <p:cNvSpPr/>
          <p:nvPr/>
        </p:nvSpPr>
        <p:spPr>
          <a:xfrm>
            <a:off x="1511300" y="5283322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16599" y="3543546"/>
            <a:ext cx="2006600" cy="126552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14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7286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STAR</a:t>
            </a:r>
            <a:endParaRPr lang="en-US" sz="3600" dirty="0"/>
          </a:p>
        </p:txBody>
      </p:sp>
      <p:pic>
        <p:nvPicPr>
          <p:cNvPr id="3" name="Picture 2" descr="Screenshot 2019-05-01 22.44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384300"/>
            <a:ext cx="5626100" cy="863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1200" y="2984500"/>
            <a:ext cx="79756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algorithm</a:t>
            </a:r>
            <a:r>
              <a:rPr lang="en-US" dirty="0"/>
              <a:t>: sequential maximum </a:t>
            </a:r>
            <a:r>
              <a:rPr lang="en-US" dirty="0" err="1"/>
              <a:t>mappable</a:t>
            </a:r>
            <a:r>
              <a:rPr lang="en-US" dirty="0"/>
              <a:t> seed search in uncompressed suffix arrays followed by seed clustering and stitching </a:t>
            </a:r>
            <a:r>
              <a:rPr lang="en-US" dirty="0" smtClean="0"/>
              <a:t>procedure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High speed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Unbiased </a:t>
            </a:r>
            <a:r>
              <a:rPr lang="en-US" sz="2400" dirty="0"/>
              <a:t>de novo detection of canonical </a:t>
            </a:r>
            <a:r>
              <a:rPr lang="en-US" sz="2400" dirty="0" smtClean="0"/>
              <a:t>junctions</a:t>
            </a: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discovery of </a:t>
            </a:r>
            <a:r>
              <a:rPr lang="en-US" sz="2400" dirty="0"/>
              <a:t>non-canonical splices and </a:t>
            </a:r>
            <a:r>
              <a:rPr lang="en-US" sz="2400" dirty="0" smtClean="0"/>
              <a:t>chimeric transcripts</a:t>
            </a: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Capable </a:t>
            </a:r>
            <a:r>
              <a:rPr lang="en-US" sz="2400" dirty="0"/>
              <a:t>of mapping full-length RNA </a:t>
            </a:r>
            <a:r>
              <a:rPr lang="en-US" sz="2400" dirty="0" smtClean="0"/>
              <a:t>sequences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944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5762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STAR Reference</a:t>
            </a:r>
            <a:r>
              <a:rPr lang="en-US" sz="3600" baseline="0" dirty="0" smtClean="0"/>
              <a:t> genome indexing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774700" y="1155700"/>
            <a:ext cx="784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Index the reference genome with the annotation file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044700"/>
            <a:ext cx="8080420" cy="3407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Courier"/>
                <a:cs typeface="Courier"/>
              </a:rPr>
              <a:t>#!/bin/bash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"/>
                <a:cs typeface="Courier"/>
              </a:rPr>
              <a:t>#SBATCH --</a:t>
            </a:r>
            <a:r>
              <a:rPr lang="en-US" dirty="0" err="1">
                <a:latin typeface="Courier"/>
                <a:cs typeface="Courier"/>
              </a:rPr>
              <a:t>cpus</a:t>
            </a:r>
            <a:r>
              <a:rPr lang="en-US" dirty="0">
                <a:latin typeface="Courier"/>
                <a:cs typeface="Courier"/>
              </a:rPr>
              <a:t>-per-task=4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"/>
                <a:cs typeface="Courier"/>
              </a:rPr>
              <a:t>#SBATCH --</a:t>
            </a:r>
            <a:r>
              <a:rPr lang="en-US" dirty="0" err="1">
                <a:latin typeface="Courier"/>
                <a:cs typeface="Courier"/>
              </a:rPr>
              <a:t>mem</a:t>
            </a:r>
            <a:r>
              <a:rPr lang="en-US" dirty="0">
                <a:latin typeface="Courier"/>
                <a:cs typeface="Courier"/>
              </a:rPr>
              <a:t>-per-</a:t>
            </a:r>
            <a:r>
              <a:rPr lang="en-US" dirty="0" err="1">
                <a:latin typeface="Courier"/>
                <a:cs typeface="Courier"/>
              </a:rPr>
              <a:t>cpu</a:t>
            </a:r>
            <a:r>
              <a:rPr lang="en-US" dirty="0">
                <a:latin typeface="Courier"/>
                <a:cs typeface="Courier"/>
              </a:rPr>
              <a:t>=8g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"/>
                <a:cs typeface="Courier"/>
              </a:rPr>
              <a:t>#SBATCH --time=0-23:00:00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"/>
                <a:cs typeface="Courier"/>
              </a:rPr>
              <a:t>/homes/liu3zhen/local/bin/STAR --</a:t>
            </a:r>
            <a:r>
              <a:rPr lang="en-US" dirty="0" err="1">
                <a:latin typeface="Courier"/>
                <a:cs typeface="Courier"/>
              </a:rPr>
              <a:t>runThreadN</a:t>
            </a:r>
            <a:r>
              <a:rPr lang="en-US" dirty="0">
                <a:latin typeface="Courier"/>
                <a:cs typeface="Courier"/>
              </a:rPr>
              <a:t> 4 </a:t>
            </a:r>
            <a:r>
              <a:rPr lang="en-US" dirty="0" smtClean="0">
                <a:latin typeface="Courier"/>
                <a:cs typeface="Courier"/>
              </a:rPr>
              <a:t>\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-</a:t>
            </a:r>
            <a:r>
              <a:rPr lang="en-US" dirty="0">
                <a:latin typeface="Courier"/>
                <a:cs typeface="Courier"/>
              </a:rPr>
              <a:t>-</a:t>
            </a:r>
            <a:r>
              <a:rPr lang="en-US" dirty="0" err="1">
                <a:latin typeface="Courier"/>
                <a:cs typeface="Courier"/>
              </a:rPr>
              <a:t>runMode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genomeGenerate</a:t>
            </a:r>
            <a:r>
              <a:rPr lang="en-US" dirty="0">
                <a:latin typeface="Courier"/>
                <a:cs typeface="Courier"/>
              </a:rPr>
              <a:t> \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-</a:t>
            </a:r>
            <a:r>
              <a:rPr lang="en-US" dirty="0">
                <a:latin typeface="Courier"/>
                <a:cs typeface="Courier"/>
              </a:rPr>
              <a:t>-</a:t>
            </a:r>
            <a:r>
              <a:rPr lang="en-US" dirty="0" err="1">
                <a:latin typeface="Courier"/>
                <a:cs typeface="Courier"/>
              </a:rPr>
              <a:t>genomeDir</a:t>
            </a:r>
            <a:r>
              <a:rPr lang="en-US" dirty="0">
                <a:latin typeface="Courier"/>
                <a:cs typeface="Courier"/>
              </a:rPr>
              <a:t> /homes/liu3zhen/teaching/datasets/DE/0-ref \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-</a:t>
            </a:r>
            <a:r>
              <a:rPr lang="en-US" dirty="0">
                <a:latin typeface="Courier"/>
                <a:cs typeface="Courier"/>
              </a:rPr>
              <a:t>-</a:t>
            </a:r>
            <a:r>
              <a:rPr lang="en-US" dirty="0" err="1">
                <a:latin typeface="Courier"/>
                <a:cs typeface="Courier"/>
              </a:rPr>
              <a:t>genomeFastaFiles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B73Ref4.fa </a:t>
            </a:r>
            <a:r>
              <a:rPr lang="en-US" dirty="0">
                <a:latin typeface="Courier"/>
                <a:cs typeface="Courier"/>
              </a:rPr>
              <a:t>\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-</a:t>
            </a:r>
            <a:r>
              <a:rPr lang="en-US" dirty="0">
                <a:latin typeface="Courier"/>
                <a:cs typeface="Courier"/>
              </a:rPr>
              <a:t>-</a:t>
            </a:r>
            <a:r>
              <a:rPr lang="en-US" dirty="0" err="1">
                <a:latin typeface="Courier"/>
                <a:cs typeface="Courier"/>
              </a:rPr>
              <a:t>sjdbGTFfile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Zea_mays.AGPv4.32.gtf </a:t>
            </a:r>
            <a:r>
              <a:rPr lang="en-US" dirty="0">
                <a:latin typeface="Courier"/>
                <a:cs typeface="Courier"/>
              </a:rPr>
              <a:t>\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-</a:t>
            </a:r>
            <a:r>
              <a:rPr lang="en-US" dirty="0">
                <a:latin typeface="Courier"/>
                <a:cs typeface="Courier"/>
              </a:rPr>
              <a:t>-</a:t>
            </a:r>
            <a:r>
              <a:rPr lang="en-US" dirty="0" err="1">
                <a:latin typeface="Courier"/>
                <a:cs typeface="Courier"/>
              </a:rPr>
              <a:t>sjdbOverhang</a:t>
            </a:r>
            <a:r>
              <a:rPr lang="en-US" dirty="0">
                <a:latin typeface="Courier"/>
                <a:cs typeface="Courier"/>
              </a:rPr>
              <a:t> 100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733930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6442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Part III. STAR: </a:t>
            </a:r>
            <a:r>
              <a:rPr lang="en-US" sz="3200" dirty="0" err="1" smtClean="0"/>
              <a:t>sbatch</a:t>
            </a:r>
            <a:r>
              <a:rPr lang="en-US" sz="3200" dirty="0" smtClean="0"/>
              <a:t> </a:t>
            </a:r>
            <a:r>
              <a:rPr lang="en-US" sz="3200" dirty="0" smtClean="0"/>
              <a:t>script (</a:t>
            </a:r>
            <a:r>
              <a:rPr lang="en-US" sz="3200" b="1" dirty="0" smtClean="0">
                <a:solidFill>
                  <a:srgbClr val="FF0000"/>
                </a:solidFill>
              </a:rPr>
              <a:t>one sample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34" y="1186934"/>
            <a:ext cx="8834966" cy="5537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/</a:t>
            </a:r>
            <a:r>
              <a:rPr lang="en-US" sz="1600" dirty="0">
                <a:latin typeface="Courier"/>
                <a:cs typeface="Courier"/>
              </a:rPr>
              <a:t>homes/liu3zhen/local/bin/STAR --</a:t>
            </a:r>
            <a:r>
              <a:rPr lang="en-US" sz="1600" dirty="0" err="1">
                <a:latin typeface="Courier"/>
                <a:cs typeface="Courier"/>
              </a:rPr>
              <a:t>runThreadN</a:t>
            </a:r>
            <a:r>
              <a:rPr lang="en-US" sz="16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genomeDir</a:t>
            </a:r>
            <a:r>
              <a:rPr lang="en-US" sz="1600" dirty="0">
                <a:latin typeface="Courier"/>
                <a:cs typeface="Courier"/>
              </a:rPr>
              <a:t> ../0-ref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readFilesIn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"/>
                <a:cs typeface="Courier"/>
              </a:rPr>
              <a:t>../2-trim/cold1.R1.pair.fq ../2-trim/cold1.R2.pair.fq</a:t>
            </a:r>
            <a:r>
              <a:rPr lang="en-US" sz="16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alignIntronMax</a:t>
            </a:r>
            <a:r>
              <a:rPr lang="en-US" sz="1600" dirty="0">
                <a:latin typeface="Courier"/>
                <a:cs typeface="Courier"/>
              </a:rPr>
              <a:t> 100000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alignMatesGapMax</a:t>
            </a:r>
            <a:r>
              <a:rPr lang="en-US" sz="1600" dirty="0">
                <a:latin typeface="Courier"/>
                <a:cs typeface="Courier"/>
              </a:rPr>
              <a:t> 100000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outFileNamePrefix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"/>
                <a:cs typeface="Courier"/>
              </a:rPr>
              <a:t>cold1</a:t>
            </a:r>
            <a:r>
              <a:rPr lang="en-US" sz="16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outSAMattrIHstart</a:t>
            </a:r>
            <a:r>
              <a:rPr lang="en-US" sz="1600" dirty="0">
                <a:latin typeface="Courier"/>
                <a:cs typeface="Courier"/>
              </a:rPr>
              <a:t> 0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outSAMmultNmax</a:t>
            </a:r>
            <a:r>
              <a:rPr lang="en-US" sz="16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outSAMstrandField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intronMotif</a:t>
            </a:r>
            <a:r>
              <a:rPr lang="en-US" sz="16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outFilterIntronMotifs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RemoveNoncanonicalUnannotated</a:t>
            </a:r>
            <a:r>
              <a:rPr lang="en-US" sz="16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outSAMtype</a:t>
            </a:r>
            <a:r>
              <a:rPr lang="en-US" sz="1600" dirty="0">
                <a:latin typeface="Courier"/>
                <a:cs typeface="Courier"/>
              </a:rPr>
              <a:t> BAM </a:t>
            </a:r>
            <a:r>
              <a:rPr lang="en-US" sz="1600" dirty="0" err="1">
                <a:latin typeface="Courier"/>
                <a:cs typeface="Courier"/>
              </a:rPr>
              <a:t>SortedByCoordinate</a:t>
            </a:r>
            <a:r>
              <a:rPr lang="en-US" sz="16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quantMode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GeneCounts</a:t>
            </a:r>
            <a:r>
              <a:rPr lang="en-US" sz="16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outFilterMismatchNmax</a:t>
            </a:r>
            <a:r>
              <a:rPr lang="en-US" sz="16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outFilterMismatchNoverLmax</a:t>
            </a:r>
            <a:r>
              <a:rPr lang="en-US" sz="1600" dirty="0">
                <a:latin typeface="Courier"/>
                <a:cs typeface="Courier"/>
              </a:rPr>
              <a:t> 0.02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outFilterMatchNmin</a:t>
            </a:r>
            <a:r>
              <a:rPr lang="en-US" sz="1600" dirty="0">
                <a:latin typeface="Courier"/>
                <a:cs typeface="Courier"/>
              </a:rPr>
              <a:t> 40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outSJfilterReads</a:t>
            </a:r>
            <a:r>
              <a:rPr lang="en-US" sz="1600" dirty="0">
                <a:latin typeface="Courier"/>
                <a:cs typeface="Courier"/>
              </a:rPr>
              <a:t> Unique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outFilterMultimapNmax</a:t>
            </a:r>
            <a:r>
              <a:rPr lang="en-US" sz="16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outFilterMultimapScoreRange</a:t>
            </a:r>
            <a:r>
              <a:rPr lang="en-US" sz="1600" dirty="0">
                <a:latin typeface="Courier"/>
                <a:cs typeface="Courier"/>
              </a:rPr>
              <a:t>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1" y="51872"/>
            <a:ext cx="2429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working directory: 3-aln</a:t>
            </a:r>
          </a:p>
        </p:txBody>
      </p:sp>
    </p:spTree>
    <p:extLst>
      <p:ext uri="{BB962C8B-B14F-4D97-AF65-F5344CB8AC3E}">
        <p14:creationId xmlns:p14="http://schemas.microsoft.com/office/powerpoint/2010/main" val="4045596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8229600" cy="65669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Part III. STAR: </a:t>
            </a:r>
            <a:r>
              <a:rPr lang="en-US" sz="2800" dirty="0" smtClean="0"/>
              <a:t>generate </a:t>
            </a:r>
            <a:r>
              <a:rPr lang="en-US" sz="2800" dirty="0" err="1" smtClean="0"/>
              <a:t>sbatch</a:t>
            </a:r>
            <a:r>
              <a:rPr lang="en-US" sz="2800" dirty="0" smtClean="0"/>
              <a:t> </a:t>
            </a:r>
            <a:r>
              <a:rPr lang="en-US" sz="2800" dirty="0" smtClean="0"/>
              <a:t>script and submit jobs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2633" y="1049866"/>
            <a:ext cx="6739467" cy="55266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perl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/homes/liu3zhen/local/pipelines/STAR/</a:t>
            </a:r>
            <a:r>
              <a:rPr lang="en-US" sz="1400" dirty="0" err="1" smtClean="0">
                <a:latin typeface="Courier"/>
                <a:cs typeface="Courier"/>
              </a:rPr>
              <a:t>STAR.sbatch.pl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mem</a:t>
            </a:r>
            <a:r>
              <a:rPr lang="en-US" sz="1400" dirty="0">
                <a:latin typeface="Courier"/>
                <a:cs typeface="Courier"/>
              </a:rPr>
              <a:t> 48 --threads 1 --time 12:00:00 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star_cmd</a:t>
            </a:r>
            <a:r>
              <a:rPr lang="en-US" sz="1400" dirty="0">
                <a:latin typeface="Courier"/>
                <a:cs typeface="Courier"/>
              </a:rPr>
              <a:t> /homes/liu3zhen/local/bin/STAR 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indir</a:t>
            </a:r>
            <a:r>
              <a:rPr lang="en-US" sz="1400" dirty="0">
                <a:latin typeface="Courier"/>
                <a:cs typeface="Courier"/>
              </a:rPr>
              <a:t> ../2-trim 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dbdir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../0-</a:t>
            </a:r>
            <a:r>
              <a:rPr lang="en-US" sz="1400" dirty="0" smtClean="0">
                <a:latin typeface="Courier"/>
                <a:cs typeface="Courier"/>
              </a:rPr>
              <a:t>ref </a:t>
            </a:r>
            <a:r>
              <a:rPr lang="en-US" sz="1400" dirty="0" smtClean="0">
                <a:latin typeface="Courier"/>
                <a:cs typeface="Courier"/>
              </a:rPr>
              <a:t>\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-fq1feature .R1.pair.fq 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-fq2feature .R2.pair.fq 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alignIntronMax</a:t>
            </a:r>
            <a:r>
              <a:rPr lang="en-US" sz="1400" dirty="0">
                <a:latin typeface="Courier"/>
                <a:cs typeface="Courier"/>
              </a:rPr>
              <a:t> 100000 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alignMatesGapMax</a:t>
            </a:r>
            <a:r>
              <a:rPr lang="en-US" sz="1400" dirty="0">
                <a:latin typeface="Courier"/>
                <a:cs typeface="Courier"/>
              </a:rPr>
              <a:t> 100000 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outSAMattrIHstart</a:t>
            </a:r>
            <a:r>
              <a:rPr lang="en-US" sz="1400" dirty="0">
                <a:latin typeface="Courier"/>
                <a:cs typeface="Courier"/>
              </a:rPr>
              <a:t> 0 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outSAMmultNmax</a:t>
            </a:r>
            <a:r>
              <a:rPr lang="en-US" sz="14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outSAMstrandField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intronMotif</a:t>
            </a:r>
            <a:r>
              <a:rPr lang="en-US" sz="1400" dirty="0">
                <a:latin typeface="Courier"/>
                <a:cs typeface="Courier"/>
              </a:rPr>
              <a:t>  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outFilterIntronMotifs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RemoveNoncanonicalUnannotated</a:t>
            </a:r>
            <a:r>
              <a:rPr lang="en-US" sz="14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outSAMtype</a:t>
            </a:r>
            <a:r>
              <a:rPr lang="en-US" sz="1400" dirty="0">
                <a:latin typeface="Courier"/>
                <a:cs typeface="Courier"/>
              </a:rPr>
              <a:t> "BAM </a:t>
            </a:r>
            <a:r>
              <a:rPr lang="en-US" sz="1400" dirty="0" err="1">
                <a:latin typeface="Courier"/>
                <a:cs typeface="Courier"/>
              </a:rPr>
              <a:t>SortedByCoordinate</a:t>
            </a:r>
            <a:r>
              <a:rPr lang="en-US" sz="1400" dirty="0">
                <a:latin typeface="Courier"/>
                <a:cs typeface="Courier"/>
              </a:rPr>
              <a:t>" 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quantMode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GeneCounts</a:t>
            </a:r>
            <a:r>
              <a:rPr lang="en-US" sz="14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outFilterMismatchNmax</a:t>
            </a:r>
            <a:r>
              <a:rPr lang="en-US" sz="14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outFilterMismatchNoverLmax</a:t>
            </a:r>
            <a:r>
              <a:rPr lang="en-US" sz="1400" dirty="0">
                <a:latin typeface="Courier"/>
                <a:cs typeface="Courier"/>
              </a:rPr>
              <a:t> 0.05 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outFilterMatchNmin</a:t>
            </a:r>
            <a:r>
              <a:rPr lang="en-US" sz="1400" dirty="0">
                <a:latin typeface="Courier"/>
                <a:cs typeface="Courier"/>
              </a:rPr>
              <a:t> 40 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outSJfilterReads</a:t>
            </a:r>
            <a:r>
              <a:rPr lang="en-US" sz="1400" dirty="0">
                <a:latin typeface="Courier"/>
                <a:cs typeface="Courier"/>
              </a:rPr>
              <a:t> Unique 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outFilterMultimapNmax</a:t>
            </a:r>
            <a:r>
              <a:rPr lang="en-US" sz="14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outFilterMultimapScoreRange</a:t>
            </a:r>
            <a:r>
              <a:rPr lang="en-US" sz="1400" dirty="0">
                <a:latin typeface="Courier"/>
                <a:cs typeface="Courier"/>
              </a:rPr>
              <a:t>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1" y="51872"/>
            <a:ext cx="2429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working directory: 3-aln</a:t>
            </a:r>
          </a:p>
        </p:txBody>
      </p:sp>
    </p:spTree>
    <p:extLst>
      <p:ext uri="{BB962C8B-B14F-4D97-AF65-F5344CB8AC3E}">
        <p14:creationId xmlns:p14="http://schemas.microsoft.com/office/powerpoint/2010/main" val="180061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STAR </a:t>
            </a:r>
            <a:r>
              <a:rPr lang="en-US" sz="3200" dirty="0"/>
              <a:t>o</a:t>
            </a:r>
            <a:r>
              <a:rPr lang="en-US" sz="3200" dirty="0" smtClean="0"/>
              <a:t>utput – cold1 sample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8400"/>
            <a:ext cx="8229600" cy="4957763"/>
          </a:xfrm>
        </p:spPr>
        <p:txBody>
          <a:bodyPr/>
          <a:lstStyle/>
          <a:p>
            <a:r>
              <a:rPr lang="en-US" dirty="0"/>
              <a:t>cold1Aligned.sortedByCoord.out.bam</a:t>
            </a:r>
          </a:p>
          <a:p>
            <a:r>
              <a:rPr lang="en-US" dirty="0"/>
              <a:t>cold1Log.final.out</a:t>
            </a:r>
          </a:p>
          <a:p>
            <a:r>
              <a:rPr lang="en-US" dirty="0"/>
              <a:t>cold1Log.out</a:t>
            </a:r>
          </a:p>
          <a:p>
            <a:r>
              <a:rPr lang="en-US" dirty="0"/>
              <a:t>cold1Log.progress.out</a:t>
            </a:r>
          </a:p>
          <a:p>
            <a:r>
              <a:rPr lang="en-US" b="1" dirty="0">
                <a:solidFill>
                  <a:srgbClr val="FF0000"/>
                </a:solidFill>
              </a:rPr>
              <a:t>cold1ReadsPerGene.out.tab</a:t>
            </a:r>
          </a:p>
          <a:p>
            <a:r>
              <a:rPr lang="en-US" dirty="0"/>
              <a:t>cold1SJ.out.tab</a:t>
            </a:r>
          </a:p>
        </p:txBody>
      </p:sp>
    </p:spTree>
    <p:extLst>
      <p:ext uri="{BB962C8B-B14F-4D97-AF65-F5344CB8AC3E}">
        <p14:creationId xmlns:p14="http://schemas.microsoft.com/office/powerpoint/2010/main" val="3300332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1229"/>
          </a:xfrm>
        </p:spPr>
        <p:txBody>
          <a:bodyPr>
            <a:noAutofit/>
          </a:bodyPr>
          <a:lstStyle/>
          <a:p>
            <a:r>
              <a:rPr lang="en-US" sz="3200" dirty="0" smtClean="0"/>
              <a:t>cold1Log.final.out</a:t>
            </a:r>
            <a:endParaRPr lang="en-US" sz="3200" dirty="0"/>
          </a:p>
        </p:txBody>
      </p:sp>
      <p:pic>
        <p:nvPicPr>
          <p:cNvPr id="4" name="Picture 3" descr="Screenshot 2017-04-24 15.50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732" y="1015999"/>
            <a:ext cx="5957998" cy="550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78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38850" y="32538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total RNA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38850" y="98719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mRNA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38850" y="164900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DNA library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38850" y="231081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sequencing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38850" y="2972628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</a:t>
            </a:r>
            <a:r>
              <a:rPr lang="en-US" sz="2000" dirty="0" smtClean="0">
                <a:solidFill>
                  <a:schemeClr val="tx1"/>
                </a:solidFill>
              </a:rPr>
              <a:t>eads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38850" y="363443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QC, alignment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38850" y="4296250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read counts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38850" y="495806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statistical test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38850" y="561987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q-values/FDR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38850" y="628168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significance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6845300" y="71908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6845300" y="138089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6845300" y="204270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6845300" y="270451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6845300" y="336632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6845300" y="402813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6845300" y="468995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6845300" y="535176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6845300" y="601357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400300" y="1328806"/>
            <a:ext cx="2895600" cy="1122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RNA to sequencing reads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413000" y="3288379"/>
            <a:ext cx="2895600" cy="1122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reads to read counts per gene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400300" y="5024046"/>
            <a:ext cx="2895600" cy="1122999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read counts to significant genes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3670300" cy="712557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RNA-</a:t>
            </a:r>
            <a:r>
              <a:rPr lang="en-U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Seq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procedure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Left Brace 49"/>
          <p:cNvSpPr/>
          <p:nvPr/>
        </p:nvSpPr>
        <p:spPr>
          <a:xfrm>
            <a:off x="5435600" y="581793"/>
            <a:ext cx="330200" cy="2529708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>
            <a:off x="5435600" y="3185952"/>
            <a:ext cx="330200" cy="1322550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Left Brace 51"/>
          <p:cNvSpPr/>
          <p:nvPr/>
        </p:nvSpPr>
        <p:spPr>
          <a:xfrm>
            <a:off x="5422900" y="4588349"/>
            <a:ext cx="330200" cy="1964851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511300" y="158550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1511300" y="354354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55" name="Oval 54"/>
          <p:cNvSpPr/>
          <p:nvPr/>
        </p:nvSpPr>
        <p:spPr>
          <a:xfrm>
            <a:off x="1511300" y="5283322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215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cold1</a:t>
            </a:r>
            <a:r>
              <a:rPr lang="en-US" sz="3200" b="1" dirty="0">
                <a:solidFill>
                  <a:srgbClr val="FF0000"/>
                </a:solidFill>
              </a:rPr>
              <a:t>ReadsPerGene.out.tab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247933"/>
              </p:ext>
            </p:extLst>
          </p:nvPr>
        </p:nvGraphicFramePr>
        <p:xfrm>
          <a:off x="1782234" y="1815571"/>
          <a:ext cx="5380567" cy="2870200"/>
        </p:xfrm>
        <a:graphic>
          <a:graphicData uri="http://schemas.openxmlformats.org/drawingml/2006/table">
            <a:tbl>
              <a:tblPr/>
              <a:tblGrid>
                <a:gridCol w="2199355"/>
                <a:gridCol w="1060404"/>
                <a:gridCol w="1060404"/>
                <a:gridCol w="1060404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N_unmapped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5433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5433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5433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N_multimapping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N_noFeature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2927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25138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25275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N_ambiguous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Zm00001d027230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Zm00001d027231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Zm00001d027232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Zm00001d027233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Zm00001d027234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Zm00001d027235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5079999"/>
            <a:ext cx="86543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column 1: gene ID</a:t>
            </a:r>
          </a:p>
          <a:p>
            <a:r>
              <a:rPr lang="en-US" dirty="0"/>
              <a:t>column 2: counts for </a:t>
            </a:r>
            <a:r>
              <a:rPr lang="en-US" dirty="0" err="1"/>
              <a:t>unstranded</a:t>
            </a:r>
            <a:r>
              <a:rPr lang="en-US" dirty="0"/>
              <a:t> RNA-</a:t>
            </a:r>
            <a:r>
              <a:rPr lang="en-US" dirty="0" err="1"/>
              <a:t>seq</a:t>
            </a:r>
            <a:endParaRPr lang="en-US" dirty="0"/>
          </a:p>
          <a:p>
            <a:r>
              <a:rPr lang="en-US" dirty="0"/>
              <a:t>column 3: counts for the 1st read strand aligned with RNA (</a:t>
            </a:r>
            <a:r>
              <a:rPr lang="en-US" dirty="0" err="1"/>
              <a:t>htseq</a:t>
            </a:r>
            <a:r>
              <a:rPr lang="en-US" dirty="0"/>
              <a:t>-count option -s yes)</a:t>
            </a:r>
          </a:p>
          <a:p>
            <a:r>
              <a:rPr lang="en-US" dirty="0"/>
              <a:t>column 4: counts for the 2nd read strand aligned with RNA (</a:t>
            </a:r>
            <a:r>
              <a:rPr lang="en-US" dirty="0" err="1"/>
              <a:t>htseq</a:t>
            </a:r>
            <a:r>
              <a:rPr lang="en-US" dirty="0"/>
              <a:t>-count option -s reverse)</a:t>
            </a:r>
          </a:p>
        </p:txBody>
      </p:sp>
    </p:spTree>
    <p:extLst>
      <p:ext uri="{BB962C8B-B14F-4D97-AF65-F5344CB8AC3E}">
        <p14:creationId xmlns:p14="http://schemas.microsoft.com/office/powerpoint/2010/main" val="228475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38850" y="32538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total RNA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38850" y="98719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mRNA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38850" y="164900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DNA library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38850" y="231081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sequencing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38850" y="2972628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</a:t>
            </a:r>
            <a:r>
              <a:rPr lang="en-US" sz="2000" dirty="0" smtClean="0">
                <a:solidFill>
                  <a:schemeClr val="tx1"/>
                </a:solidFill>
              </a:rPr>
              <a:t>eads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38850" y="363443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alignment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38850" y="4296250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read counts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38850" y="495806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statistical test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38850" y="561987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q-values/FDR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38850" y="628168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significance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6845300" y="71908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6845300" y="138089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6845300" y="204270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6845300" y="270451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6845300" y="336632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6845300" y="402813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6845300" y="468995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6845300" y="535176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6845300" y="601357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400300" y="1328806"/>
            <a:ext cx="2895600" cy="1122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RNA to sequencing reads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413000" y="3288379"/>
            <a:ext cx="2895600" cy="1122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reads to read counts per gene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400300" y="5024046"/>
            <a:ext cx="2895600" cy="1122999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read counts to significant genes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3670300" cy="712557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RNA-</a:t>
            </a:r>
            <a:r>
              <a:rPr lang="en-U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Seq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procedure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Left Brace 49"/>
          <p:cNvSpPr/>
          <p:nvPr/>
        </p:nvSpPr>
        <p:spPr>
          <a:xfrm>
            <a:off x="5435600" y="581793"/>
            <a:ext cx="330200" cy="2529708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>
            <a:off x="5435600" y="3185952"/>
            <a:ext cx="330200" cy="1322550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Left Brace 51"/>
          <p:cNvSpPr/>
          <p:nvPr/>
        </p:nvSpPr>
        <p:spPr>
          <a:xfrm>
            <a:off x="5422900" y="4588349"/>
            <a:ext cx="330200" cy="1964851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511300" y="158550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1511300" y="354354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55" name="Oval 54"/>
          <p:cNvSpPr/>
          <p:nvPr/>
        </p:nvSpPr>
        <p:spPr>
          <a:xfrm>
            <a:off x="1511300" y="5283322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16599" y="4876800"/>
            <a:ext cx="2006600" cy="184938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54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9084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Comparison among read counts</a:t>
            </a:r>
            <a:endParaRPr lang="en-US" sz="32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1617148" y="1524283"/>
            <a:ext cx="1052429" cy="1111689"/>
            <a:chOff x="646340" y="1202566"/>
            <a:chExt cx="1052429" cy="1111689"/>
          </a:xfrm>
        </p:grpSpPr>
        <p:pic>
          <p:nvPicPr>
            <p:cNvPr id="9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711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646340" y="1944923"/>
              <a:ext cx="105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Control 1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436787" y="1524283"/>
            <a:ext cx="704152" cy="1111689"/>
            <a:chOff x="4653217" y="1202566"/>
            <a:chExt cx="704152" cy="1111689"/>
          </a:xfrm>
        </p:grpSpPr>
        <p:pic>
          <p:nvPicPr>
            <p:cNvPr id="10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1450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4653217" y="1944923"/>
              <a:ext cx="704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TRT 1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08177" y="13436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848026" y="1524283"/>
            <a:ext cx="1052429" cy="1111689"/>
            <a:chOff x="1872345" y="1202566"/>
            <a:chExt cx="1052429" cy="1111689"/>
          </a:xfrm>
        </p:grpSpPr>
        <p:pic>
          <p:nvPicPr>
            <p:cNvPr id="13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4716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872345" y="1944923"/>
              <a:ext cx="105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Control 2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070437" y="1524283"/>
            <a:ext cx="1052429" cy="1111689"/>
            <a:chOff x="3155296" y="1202566"/>
            <a:chExt cx="1052429" cy="1111689"/>
          </a:xfrm>
        </p:grpSpPr>
        <p:pic>
          <p:nvPicPr>
            <p:cNvPr id="15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7667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3155296" y="1944923"/>
              <a:ext cx="105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Control 3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641134" y="1524283"/>
            <a:ext cx="704152" cy="1111689"/>
            <a:chOff x="5954853" y="1202566"/>
            <a:chExt cx="704152" cy="1111689"/>
          </a:xfrm>
        </p:grpSpPr>
        <p:pic>
          <p:nvPicPr>
            <p:cNvPr id="17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3086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5954853" y="1944923"/>
              <a:ext cx="704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TRT 2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09813" y="13436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879348" y="1524283"/>
            <a:ext cx="704152" cy="1111689"/>
            <a:chOff x="7355074" y="1202566"/>
            <a:chExt cx="704152" cy="1111689"/>
          </a:xfrm>
        </p:grpSpPr>
        <p:pic>
          <p:nvPicPr>
            <p:cNvPr id="20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3307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7355074" y="1944923"/>
              <a:ext cx="704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TRT 3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510034" y="13436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308731"/>
              </p:ext>
            </p:extLst>
          </p:nvPr>
        </p:nvGraphicFramePr>
        <p:xfrm>
          <a:off x="457199" y="2910774"/>
          <a:ext cx="8365067" cy="861060"/>
        </p:xfrm>
        <a:graphic>
          <a:graphicData uri="http://schemas.openxmlformats.org/drawingml/2006/table">
            <a:tbl>
              <a:tblPr/>
              <a:tblGrid>
                <a:gridCol w="1033331"/>
                <a:gridCol w="1295951"/>
                <a:gridCol w="1207157"/>
                <a:gridCol w="1207157"/>
                <a:gridCol w="1207157"/>
                <a:gridCol w="1207157"/>
                <a:gridCol w="1207157"/>
              </a:tblGrid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 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C2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C3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T2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T3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79926" y="4177267"/>
            <a:ext cx="7725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Sequence depth (total read number) influences read counts.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90289" y="5215466"/>
            <a:ext cx="7947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Can we generate some comparable numbers among samples?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95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62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Statistical test for differential expression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6365"/>
            <a:ext cx="8229600" cy="479424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Statistical test to discover differential expression (DE)</a:t>
            </a:r>
          </a:p>
          <a:p>
            <a:pPr lvl="1">
              <a:lnSpc>
                <a:spcPct val="90000"/>
              </a:lnSpc>
            </a:pPr>
            <a:r>
              <a:rPr lang="en-US" sz="2400" b="1" dirty="0" smtClean="0">
                <a:solidFill>
                  <a:srgbClr val="17375E"/>
                </a:solidFill>
              </a:rPr>
              <a:t>Count data</a:t>
            </a:r>
            <a:r>
              <a:rPr lang="en-US" sz="2400" dirty="0" smtClean="0"/>
              <a:t>: Generalized Linear Model (GLM) to deal with count data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dirty="0" smtClean="0"/>
              <a:t>e.g., Poisson GLM </a:t>
            </a:r>
            <a:r>
              <a:rPr lang="en-US" sz="2400" dirty="0"/>
              <a:t>could handle count </a:t>
            </a:r>
            <a:r>
              <a:rPr lang="en-US" sz="2400" dirty="0" smtClean="0"/>
              <a:t>data but </a:t>
            </a:r>
            <a:r>
              <a:rPr lang="en-US" sz="2400" dirty="0" err="1" smtClean="0"/>
              <a:t>overdispersion</a:t>
            </a:r>
            <a:r>
              <a:rPr lang="en-US" sz="2400" dirty="0" smtClean="0"/>
              <a:t> exits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b="1" dirty="0" smtClean="0">
                <a:solidFill>
                  <a:srgbClr val="17375E"/>
                </a:solidFill>
              </a:rPr>
              <a:t>Dispersion issue</a:t>
            </a:r>
            <a:r>
              <a:rPr lang="en-US" sz="2400" dirty="0" smtClean="0"/>
              <a:t>: Using negative binomial GLM to incorporate dispersion into the model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b="1" dirty="0" smtClean="0">
                <a:solidFill>
                  <a:srgbClr val="17375E"/>
                </a:solidFill>
              </a:rPr>
              <a:t>Small n problem</a:t>
            </a:r>
            <a:r>
              <a:rPr lang="en-US" sz="2400" dirty="0" smtClean="0"/>
              <a:t>: a few number of replication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dirty="0" smtClean="0"/>
              <a:t>Borrowing information across all the genes to estimate gene-specific variation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1932" y="5814482"/>
            <a:ext cx="8034867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/>
              <a:t>edgeR</a:t>
            </a:r>
            <a:r>
              <a:rPr lang="en-US" sz="2400" dirty="0"/>
              <a:t> (Robinson and Smyth, </a:t>
            </a:r>
            <a:r>
              <a:rPr lang="en-US" sz="2400" dirty="0" smtClean="0"/>
              <a:t>2007), </a:t>
            </a:r>
            <a:r>
              <a:rPr lang="en-US" sz="2400" dirty="0" err="1"/>
              <a:t>DESeq</a:t>
            </a:r>
            <a:r>
              <a:rPr lang="en-US" sz="2400" dirty="0"/>
              <a:t> (Anders and Huber, 2010</a:t>
            </a:r>
            <a:r>
              <a:rPr lang="en-US" sz="2400" dirty="0" smtClean="0"/>
              <a:t>), </a:t>
            </a:r>
            <a:r>
              <a:rPr lang="en-US" sz="2400" dirty="0" err="1" smtClean="0"/>
              <a:t>NBPSeq</a:t>
            </a:r>
            <a:r>
              <a:rPr lang="en-US" sz="2400" dirty="0" smtClean="0"/>
              <a:t> </a:t>
            </a:r>
            <a:r>
              <a:rPr lang="en-US" sz="2400" dirty="0"/>
              <a:t>(Di et al., 2011</a:t>
            </a:r>
            <a:r>
              <a:rPr lang="en-US" sz="2400" dirty="0" smtClean="0"/>
              <a:t>), and </a:t>
            </a:r>
            <a:r>
              <a:rPr lang="en-US" sz="2400" dirty="0" err="1" smtClean="0"/>
              <a:t>QuasiSeq</a:t>
            </a:r>
            <a:r>
              <a:rPr lang="en-US" sz="2400" dirty="0" smtClean="0"/>
              <a:t> (Lund 2012)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3210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Part IV. DE: merge counting data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986368"/>
            <a:ext cx="8801100" cy="5706532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latin typeface="Courier"/>
                <a:cs typeface="Courier"/>
              </a:rPr>
              <a:t>setwd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smtClean="0"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/homes/liu3zhen/teaching/datasets/DE/3-aln/4-DE</a:t>
            </a:r>
            <a:r>
              <a:rPr lang="en-US" sz="1400" dirty="0" smtClean="0">
                <a:latin typeface="Courier"/>
                <a:cs typeface="Courier"/>
              </a:rPr>
              <a:t>"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library("DESeq2")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### Parameters 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- Subject to change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datapath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&lt;-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"/homes/liu3zhen/teaching/datasets/DE/3-aln"</a:t>
            </a:r>
            <a:endParaRPr lang="en-US" sz="14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suffix &lt;- "</a:t>
            </a:r>
            <a:r>
              <a:rPr lang="en-US" sz="1400" dirty="0" err="1">
                <a:latin typeface="Courier"/>
                <a:cs typeface="Courier"/>
              </a:rPr>
              <a:t>ReadsPerGene.out.tab</a:t>
            </a:r>
            <a:r>
              <a:rPr lang="en-US" sz="1400" dirty="0">
                <a:latin typeface="Courier"/>
                <a:cs typeface="Courier"/>
              </a:rPr>
              <a:t>"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latin typeface="Courier"/>
                <a:cs typeface="Courier"/>
              </a:rPr>
              <a:t>count.files</a:t>
            </a:r>
            <a:r>
              <a:rPr lang="en-US" sz="1400" dirty="0">
                <a:latin typeface="Courier"/>
                <a:cs typeface="Courier"/>
              </a:rPr>
              <a:t> &lt;- </a:t>
            </a:r>
            <a:r>
              <a:rPr lang="en-US" sz="1400" dirty="0" err="1">
                <a:latin typeface="Courier"/>
                <a:cs typeface="Courier"/>
              </a:rPr>
              <a:t>dir</a:t>
            </a:r>
            <a:r>
              <a:rPr lang="en-US" sz="1400" dirty="0">
                <a:latin typeface="Courier"/>
                <a:cs typeface="Courier"/>
              </a:rPr>
              <a:t>(path = </a:t>
            </a:r>
            <a:r>
              <a:rPr lang="en-US" sz="1400" dirty="0" err="1">
                <a:latin typeface="Courier"/>
                <a:cs typeface="Courier"/>
              </a:rPr>
              <a:t>datapath</a:t>
            </a:r>
            <a:r>
              <a:rPr lang="en-US" sz="1400" dirty="0">
                <a:latin typeface="Courier"/>
                <a:cs typeface="Courier"/>
              </a:rPr>
              <a:t>, pattern = suffix)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smtClean="0">
                <a:latin typeface="Courier"/>
                <a:cs typeface="Courier"/>
              </a:rPr>
              <a:t>### merge all counts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 smtClean="0">
                <a:latin typeface="Courier"/>
                <a:cs typeface="Courier"/>
              </a:rPr>
              <a:t>allcounts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&lt;- </a:t>
            </a:r>
            <a:r>
              <a:rPr lang="en-US" sz="1400" dirty="0" smtClean="0">
                <a:latin typeface="Courier"/>
                <a:cs typeface="Courier"/>
              </a:rPr>
              <a:t>NULL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for (</a:t>
            </a:r>
            <a:r>
              <a:rPr lang="en-US" sz="1400" dirty="0" err="1">
                <a:latin typeface="Courier"/>
                <a:cs typeface="Courier"/>
              </a:rPr>
              <a:t>cf</a:t>
            </a:r>
            <a:r>
              <a:rPr lang="en-US" sz="1400" dirty="0">
                <a:latin typeface="Courier"/>
                <a:cs typeface="Courier"/>
              </a:rPr>
              <a:t> in </a:t>
            </a:r>
            <a:r>
              <a:rPr lang="en-US" sz="1400" dirty="0" err="1">
                <a:latin typeface="Courier"/>
                <a:cs typeface="Courier"/>
              </a:rPr>
              <a:t>count.files</a:t>
            </a:r>
            <a:r>
              <a:rPr lang="en-US" sz="1400" dirty="0">
                <a:latin typeface="Courier"/>
                <a:cs typeface="Courier"/>
              </a:rPr>
              <a:t>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200" dirty="0">
                <a:latin typeface="Courier"/>
                <a:cs typeface="Courier"/>
              </a:rPr>
              <a:t>counts &lt;- </a:t>
            </a:r>
            <a:r>
              <a:rPr lang="en-US" sz="1200" dirty="0" err="1">
                <a:latin typeface="Courier"/>
                <a:cs typeface="Courier"/>
              </a:rPr>
              <a:t>read.delim</a:t>
            </a:r>
            <a:r>
              <a:rPr lang="en-US" sz="1200" dirty="0">
                <a:latin typeface="Courier"/>
                <a:cs typeface="Courier"/>
              </a:rPr>
              <a:t>(paste0(</a:t>
            </a:r>
            <a:r>
              <a:rPr lang="en-US" sz="1200" dirty="0" err="1">
                <a:latin typeface="Courier"/>
                <a:cs typeface="Courier"/>
              </a:rPr>
              <a:t>datapath</a:t>
            </a:r>
            <a:r>
              <a:rPr lang="en-US" sz="1200" dirty="0">
                <a:latin typeface="Courier"/>
                <a:cs typeface="Courier"/>
              </a:rPr>
              <a:t>, "/", </a:t>
            </a:r>
            <a:r>
              <a:rPr lang="en-US" sz="1200" dirty="0" err="1">
                <a:latin typeface="Courier"/>
                <a:cs typeface="Courier"/>
              </a:rPr>
              <a:t>cf</a:t>
            </a:r>
            <a:r>
              <a:rPr lang="en-US" sz="1200" dirty="0">
                <a:latin typeface="Courier"/>
                <a:cs typeface="Courier"/>
              </a:rPr>
              <a:t>), header = F, </a:t>
            </a:r>
            <a:r>
              <a:rPr lang="en-US" sz="1200" dirty="0" err="1">
                <a:latin typeface="Courier"/>
                <a:cs typeface="Courier"/>
              </a:rPr>
              <a:t>stringsAsFactors</a:t>
            </a:r>
            <a:r>
              <a:rPr lang="en-US" sz="1200" dirty="0">
                <a:latin typeface="Courier"/>
                <a:cs typeface="Courier"/>
              </a:rPr>
              <a:t> = F, skip = 4)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base &lt;- </a:t>
            </a:r>
            <a:r>
              <a:rPr lang="en-US" sz="1400" dirty="0" err="1">
                <a:latin typeface="Courier"/>
                <a:cs typeface="Courier"/>
              </a:rPr>
              <a:t>gsub</a:t>
            </a:r>
            <a:r>
              <a:rPr lang="en-US" sz="1400" dirty="0">
                <a:latin typeface="Courier"/>
                <a:cs typeface="Courier"/>
              </a:rPr>
              <a:t>(suffix, "", </a:t>
            </a:r>
            <a:r>
              <a:rPr lang="en-US" sz="1400" dirty="0" err="1">
                <a:latin typeface="Courier"/>
                <a:cs typeface="Courier"/>
              </a:rPr>
              <a:t>cf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counts &lt;- counts[, 1:2]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colnames</a:t>
            </a:r>
            <a:r>
              <a:rPr lang="en-US" sz="1400" dirty="0">
                <a:latin typeface="Courier"/>
                <a:cs typeface="Courier"/>
              </a:rPr>
              <a:t>(counts) &lt;- c("Gene", base)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### merge data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if (</a:t>
            </a:r>
            <a:r>
              <a:rPr lang="en-US" sz="1400" dirty="0" err="1">
                <a:latin typeface="Courier"/>
                <a:cs typeface="Courier"/>
              </a:rPr>
              <a:t>is.null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allcounts</a:t>
            </a:r>
            <a:r>
              <a:rPr lang="en-US" sz="1400" dirty="0">
                <a:latin typeface="Courier"/>
                <a:cs typeface="Courier"/>
              </a:rPr>
              <a:t>))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allcounts</a:t>
            </a:r>
            <a:r>
              <a:rPr lang="en-US" sz="1400" dirty="0">
                <a:latin typeface="Courier"/>
                <a:cs typeface="Courier"/>
              </a:rPr>
              <a:t> &lt;- counts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} else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allcounts</a:t>
            </a:r>
            <a:r>
              <a:rPr lang="en-US" sz="1400" dirty="0">
                <a:latin typeface="Courier"/>
                <a:cs typeface="Courier"/>
              </a:rPr>
              <a:t> &lt;- merge(</a:t>
            </a:r>
            <a:r>
              <a:rPr lang="en-US" sz="1400" dirty="0" err="1">
                <a:latin typeface="Courier"/>
                <a:cs typeface="Courier"/>
              </a:rPr>
              <a:t>allcounts</a:t>
            </a:r>
            <a:r>
              <a:rPr lang="en-US" sz="1400" dirty="0">
                <a:latin typeface="Courier"/>
                <a:cs typeface="Courier"/>
              </a:rPr>
              <a:t>, counts, by = "Gene")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smtClean="0">
                <a:latin typeface="Courier"/>
                <a:cs typeface="Courier"/>
              </a:rPr>
              <a:t>}</a:t>
            </a:r>
            <a:endParaRPr lang="en-US" sz="1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05423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Part V. DE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31332"/>
            <a:ext cx="8712200" cy="5748867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### load modules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source("/homes/liu3zhen/local/share/</a:t>
            </a:r>
            <a:r>
              <a:rPr lang="en-US" sz="1400" dirty="0" err="1">
                <a:latin typeface="Courier"/>
                <a:cs typeface="Courier"/>
              </a:rPr>
              <a:t>LiuLabScripts</a:t>
            </a:r>
            <a:r>
              <a:rPr lang="en-US" sz="1400" dirty="0">
                <a:latin typeface="Courier"/>
                <a:cs typeface="Courier"/>
              </a:rPr>
              <a:t>/DESeq2.single.trt.R")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source("/homes/liu3zhen/local/share/</a:t>
            </a:r>
            <a:r>
              <a:rPr lang="en-US" sz="1400" dirty="0" err="1">
                <a:latin typeface="Courier"/>
                <a:cs typeface="Courier"/>
              </a:rPr>
              <a:t>LiuLabScripts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DE.summary.R</a:t>
            </a:r>
            <a:r>
              <a:rPr lang="en-US" sz="1400" dirty="0">
                <a:latin typeface="Courier"/>
                <a:cs typeface="Courier"/>
              </a:rPr>
              <a:t>")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smtClean="0">
                <a:latin typeface="Courier"/>
                <a:cs typeface="Courier"/>
              </a:rPr>
              <a:t>#</a:t>
            </a:r>
            <a:r>
              <a:rPr lang="en-US" sz="1400" dirty="0">
                <a:latin typeface="Courier"/>
                <a:cs typeface="Courier"/>
              </a:rPr>
              <a:t>## DE parameters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latin typeface="Courier"/>
                <a:cs typeface="Courier"/>
              </a:rPr>
              <a:t>fdr.cutoff</a:t>
            </a:r>
            <a:r>
              <a:rPr lang="en-US" sz="1400" dirty="0">
                <a:latin typeface="Courier"/>
                <a:cs typeface="Courier"/>
              </a:rPr>
              <a:t> &lt;- 0.05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smtClean="0">
                <a:latin typeface="Courier"/>
                <a:cs typeface="Courier"/>
              </a:rPr>
              <a:t># </a:t>
            </a:r>
            <a:r>
              <a:rPr lang="en-US" sz="1400" dirty="0">
                <a:latin typeface="Courier"/>
                <a:cs typeface="Courier"/>
              </a:rPr>
              <a:t>data reformat: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smtClean="0">
                <a:latin typeface="Courier"/>
                <a:cs typeface="Courier"/>
              </a:rPr>
              <a:t>input </a:t>
            </a:r>
            <a:r>
              <a:rPr lang="en-US" sz="1400" dirty="0">
                <a:latin typeface="Courier"/>
                <a:cs typeface="Courier"/>
              </a:rPr>
              <a:t>&lt;- </a:t>
            </a:r>
            <a:r>
              <a:rPr lang="en-US" sz="1400" dirty="0" err="1">
                <a:latin typeface="Courier"/>
                <a:cs typeface="Courier"/>
              </a:rPr>
              <a:t>allcounts</a:t>
            </a:r>
            <a:r>
              <a:rPr lang="en-US" sz="1400" dirty="0">
                <a:latin typeface="Courier"/>
                <a:cs typeface="Courier"/>
              </a:rPr>
              <a:t>[,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2:7</a:t>
            </a:r>
            <a:r>
              <a:rPr lang="en-US" sz="1400" dirty="0">
                <a:latin typeface="Courier"/>
                <a:cs typeface="Courier"/>
              </a:rPr>
              <a:t>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latin typeface="Courier"/>
                <a:cs typeface="Courier"/>
              </a:rPr>
              <a:t>rownames</a:t>
            </a:r>
            <a:r>
              <a:rPr lang="en-US" sz="1400" dirty="0">
                <a:latin typeface="Courier"/>
                <a:cs typeface="Courier"/>
              </a:rPr>
              <a:t>(input) &lt;- </a:t>
            </a:r>
            <a:r>
              <a:rPr lang="en-US" sz="1400" dirty="0" err="1">
                <a:latin typeface="Courier"/>
                <a:cs typeface="Courier"/>
              </a:rPr>
              <a:t>allcounts</a:t>
            </a:r>
            <a:r>
              <a:rPr lang="en-US" sz="1400" dirty="0">
                <a:latin typeface="Courier"/>
                <a:cs typeface="Courier"/>
              </a:rPr>
              <a:t>[, 1]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# DE statistical analysis: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latin typeface="Courier"/>
                <a:cs typeface="Courier"/>
              </a:rPr>
              <a:t>DE.out</a:t>
            </a:r>
            <a:r>
              <a:rPr lang="en-US" sz="1400" dirty="0">
                <a:latin typeface="Courier"/>
                <a:cs typeface="Courier"/>
              </a:rPr>
              <a:t> &lt;- DESeq2.single.trt(</a:t>
            </a:r>
            <a:r>
              <a:rPr lang="en-US" sz="1400" dirty="0" err="1">
                <a:latin typeface="Courier"/>
                <a:cs typeface="Courier"/>
              </a:rPr>
              <a:t>input.matrix</a:t>
            </a:r>
            <a:r>
              <a:rPr lang="en-US" sz="1400" dirty="0">
                <a:latin typeface="Courier"/>
                <a:cs typeface="Courier"/>
              </a:rPr>
              <a:t> = input,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                        </a:t>
            </a:r>
            <a:r>
              <a:rPr lang="en-US" sz="1400" dirty="0" err="1">
                <a:latin typeface="Courier"/>
                <a:cs typeface="Courier"/>
              </a:rPr>
              <a:t>min.mean.reads</a:t>
            </a:r>
            <a:r>
              <a:rPr lang="en-US" sz="1400" dirty="0">
                <a:latin typeface="Courier"/>
                <a:cs typeface="Courier"/>
              </a:rPr>
              <a:t> = 5,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                        group1.col =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1:3</a:t>
            </a:r>
            <a:r>
              <a:rPr lang="en-US" sz="1400" dirty="0">
                <a:latin typeface="Courier"/>
                <a:cs typeface="Courier"/>
              </a:rPr>
              <a:t>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                        group2.col =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4:6</a:t>
            </a:r>
            <a:r>
              <a:rPr lang="en-US" sz="1400" dirty="0">
                <a:latin typeface="Courier"/>
                <a:cs typeface="Courier"/>
              </a:rPr>
              <a:t>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                        comparison =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c("norm", "cold")</a:t>
            </a:r>
            <a:r>
              <a:rPr lang="en-US" sz="1400" dirty="0">
                <a:latin typeface="Courier"/>
                <a:cs typeface="Courier"/>
              </a:rPr>
              <a:t>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                        </a:t>
            </a:r>
            <a:r>
              <a:rPr lang="en-US" sz="1400" dirty="0" err="1">
                <a:latin typeface="Courier"/>
                <a:cs typeface="Courier"/>
              </a:rPr>
              <a:t>geneID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rownames</a:t>
            </a:r>
            <a:r>
              <a:rPr lang="en-US" sz="1400" dirty="0">
                <a:latin typeface="Courier"/>
                <a:cs typeface="Courier"/>
              </a:rPr>
              <a:t>(input),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                        </a:t>
            </a:r>
            <a:r>
              <a:rPr lang="en-US" sz="1400" dirty="0" err="1">
                <a:latin typeface="Courier"/>
                <a:cs typeface="Courier"/>
              </a:rPr>
              <a:t>fdr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fdr.cutoff</a:t>
            </a:r>
            <a:r>
              <a:rPr lang="en-US" sz="1400" dirty="0">
                <a:latin typeface="Courier"/>
                <a:cs typeface="Courier"/>
              </a:rPr>
              <a:t>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                        </a:t>
            </a:r>
            <a:r>
              <a:rPr lang="en-US" sz="1400" dirty="0" err="1">
                <a:latin typeface="Courier"/>
                <a:cs typeface="Courier"/>
              </a:rPr>
              <a:t>logpath</a:t>
            </a:r>
            <a:r>
              <a:rPr lang="en-US" sz="1400" dirty="0">
                <a:latin typeface="Courier"/>
                <a:cs typeface="Courier"/>
              </a:rPr>
              <a:t> = ".",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                        </a:t>
            </a:r>
            <a:r>
              <a:rPr lang="en-US" sz="1400" dirty="0" err="1">
                <a:latin typeface="Courier"/>
                <a:cs typeface="Courier"/>
              </a:rPr>
              <a:t>logfile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"cold-</a:t>
            </a:r>
            <a:r>
              <a:rPr lang="en-US" sz="1400" dirty="0" err="1">
                <a:solidFill>
                  <a:srgbClr val="FF0000"/>
                </a:solidFill>
                <a:latin typeface="Courier"/>
                <a:cs typeface="Courier"/>
              </a:rPr>
              <a:t>norm.log.md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# merge DE with counts and output DE result: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latin typeface="Courier"/>
                <a:cs typeface="Courier"/>
              </a:rPr>
              <a:t>DE.out</a:t>
            </a:r>
            <a:r>
              <a:rPr lang="en-US" sz="1400" dirty="0">
                <a:latin typeface="Courier"/>
                <a:cs typeface="Courier"/>
              </a:rPr>
              <a:t> &lt;- </a:t>
            </a:r>
            <a:r>
              <a:rPr lang="en-US" sz="1400" dirty="0" err="1">
                <a:latin typeface="Courier"/>
                <a:cs typeface="Courier"/>
              </a:rPr>
              <a:t>data.frame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DE.out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latin typeface="Courier"/>
                <a:cs typeface="Courier"/>
              </a:rPr>
              <a:t>final.out</a:t>
            </a:r>
            <a:r>
              <a:rPr lang="en-US" sz="1400" dirty="0">
                <a:latin typeface="Courier"/>
                <a:cs typeface="Courier"/>
              </a:rPr>
              <a:t> &lt;- merge(</a:t>
            </a:r>
            <a:r>
              <a:rPr lang="en-US" sz="1400" dirty="0" err="1">
                <a:latin typeface="Courier"/>
                <a:cs typeface="Courier"/>
              </a:rPr>
              <a:t>allcounts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DE.out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by.x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"Gene"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by.y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FF0000"/>
                </a:solidFill>
                <a:latin typeface="Courier"/>
                <a:cs typeface="Courier"/>
              </a:rPr>
              <a:t>GeneID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latin typeface="Courier"/>
                <a:cs typeface="Courier"/>
              </a:rPr>
              <a:t>write.table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final.out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"cold-norm.DESeq2.txt"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sep</a:t>
            </a:r>
            <a:r>
              <a:rPr lang="en-US" sz="1400" dirty="0">
                <a:latin typeface="Courier"/>
                <a:cs typeface="Courier"/>
              </a:rPr>
              <a:t>="\t", quote=F, </a:t>
            </a:r>
            <a:r>
              <a:rPr lang="en-US" sz="1400" dirty="0" err="1">
                <a:latin typeface="Courier"/>
                <a:cs typeface="Courier"/>
              </a:rPr>
              <a:t>row.names</a:t>
            </a:r>
            <a:r>
              <a:rPr lang="en-US" sz="1400" dirty="0">
                <a:latin typeface="Courier"/>
                <a:cs typeface="Courier"/>
              </a:rPr>
              <a:t>=F )</a:t>
            </a:r>
          </a:p>
        </p:txBody>
      </p:sp>
    </p:spTree>
    <p:extLst>
      <p:ext uri="{BB962C8B-B14F-4D97-AF65-F5344CB8AC3E}">
        <p14:creationId xmlns:p14="http://schemas.microsoft.com/office/powerpoint/2010/main" val="1253974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Part VI. DE summary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1589618"/>
            <a:ext cx="8369300" cy="35030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>
                <a:latin typeface="Courier"/>
                <a:cs typeface="Courier"/>
              </a:rPr>
              <a:t>de.summary</a:t>
            </a:r>
            <a:r>
              <a:rPr lang="en-US" sz="2400" dirty="0">
                <a:latin typeface="Courier"/>
                <a:cs typeface="Courier"/>
              </a:rPr>
              <a:t> &lt;- </a:t>
            </a:r>
            <a:r>
              <a:rPr lang="en-US" sz="2400" dirty="0" err="1">
                <a:latin typeface="Courier"/>
                <a:cs typeface="Courier"/>
              </a:rPr>
              <a:t>DE.summary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err="1">
                <a:latin typeface="Courier"/>
                <a:cs typeface="Courier"/>
              </a:rPr>
              <a:t>DE.path</a:t>
            </a:r>
            <a:r>
              <a:rPr lang="en-US" sz="2400" dirty="0" smtClean="0">
                <a:latin typeface="Courier"/>
                <a:cs typeface="Courier"/>
              </a:rPr>
              <a:t>=".",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err="1" smtClean="0">
                <a:latin typeface="Courier"/>
                <a:cs typeface="Courier"/>
              </a:rPr>
              <a:t>DE.files</a:t>
            </a:r>
            <a:r>
              <a:rPr lang="en-US" sz="2400" dirty="0" smtClean="0">
                <a:latin typeface="Courier"/>
                <a:cs typeface="Courier"/>
              </a:rPr>
              <a:t>=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"cold-norm.DESeq2.txt"</a:t>
            </a:r>
            <a:r>
              <a:rPr lang="en-US" sz="2400" dirty="0" smtClean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err="1" smtClean="0">
                <a:latin typeface="Courier"/>
                <a:cs typeface="Courier"/>
              </a:rPr>
              <a:t>qval.feature</a:t>
            </a:r>
            <a:r>
              <a:rPr lang="en-US" sz="2400" dirty="0">
                <a:latin typeface="Courier"/>
                <a:cs typeface="Courier"/>
              </a:rPr>
              <a:t>=".</a:t>
            </a:r>
            <a:r>
              <a:rPr lang="en-US" sz="2400" dirty="0" err="1">
                <a:latin typeface="Courier"/>
                <a:cs typeface="Courier"/>
              </a:rPr>
              <a:t>qval</a:t>
            </a:r>
            <a:r>
              <a:rPr lang="en-US" sz="2400" dirty="0">
                <a:latin typeface="Courier"/>
                <a:cs typeface="Courier"/>
              </a:rPr>
              <a:t>",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  </a:t>
            </a:r>
            <a:r>
              <a:rPr lang="en-US" sz="2400" dirty="0" smtClean="0">
                <a:latin typeface="Courier"/>
                <a:cs typeface="Courier"/>
              </a:rPr>
              <a:t>log2FC.feature</a:t>
            </a:r>
            <a:r>
              <a:rPr lang="en-US" sz="2400" dirty="0">
                <a:latin typeface="Courier"/>
                <a:cs typeface="Courier"/>
              </a:rPr>
              <a:t>=".log2FC"</a:t>
            </a:r>
            <a:r>
              <a:rPr lang="en-US" sz="2400" dirty="0" smtClean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err="1" smtClean="0">
                <a:latin typeface="Courier"/>
                <a:cs typeface="Courier"/>
              </a:rPr>
              <a:t>fdr</a:t>
            </a:r>
            <a:r>
              <a:rPr lang="en-US" sz="2400" dirty="0">
                <a:latin typeface="Courier"/>
                <a:cs typeface="Courier"/>
              </a:rPr>
              <a:t>=</a:t>
            </a:r>
            <a:r>
              <a:rPr lang="en-US" sz="2400" dirty="0" err="1">
                <a:latin typeface="Courier"/>
                <a:cs typeface="Courier"/>
              </a:rPr>
              <a:t>fdr.cutoff</a:t>
            </a:r>
            <a:r>
              <a:rPr lang="en-US" sz="2400" dirty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	</a:t>
            </a:r>
            <a:r>
              <a:rPr lang="en-US" sz="2400" dirty="0" err="1" smtClean="0">
                <a:latin typeface="Courier"/>
                <a:cs typeface="Courier"/>
              </a:rPr>
              <a:t>out.path</a:t>
            </a:r>
            <a:r>
              <a:rPr lang="en-US" sz="2400" dirty="0" smtClean="0">
                <a:latin typeface="Courier"/>
                <a:cs typeface="Courier"/>
              </a:rPr>
              <a:t>=".",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err="1" smtClean="0">
                <a:latin typeface="Courier"/>
                <a:cs typeface="Courier"/>
              </a:rPr>
              <a:t>out.file</a:t>
            </a:r>
            <a:r>
              <a:rPr lang="en-US" sz="2400" dirty="0">
                <a:latin typeface="Courier"/>
                <a:cs typeface="Courier"/>
              </a:rPr>
              <a:t>=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"cold-norm.DESeq2.summary.txt"</a:t>
            </a:r>
            <a:r>
              <a:rPr lang="en-US" sz="2400" dirty="0">
                <a:latin typeface="Courier"/>
                <a:cs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91048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your turn (Three persons as a group)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370216"/>
              </p:ext>
            </p:extLst>
          </p:nvPr>
        </p:nvGraphicFramePr>
        <p:xfrm>
          <a:off x="749301" y="1704340"/>
          <a:ext cx="7785100" cy="2583180"/>
        </p:xfrm>
        <a:graphic>
          <a:graphicData uri="http://schemas.openxmlformats.org/drawingml/2006/table">
            <a:tbl>
              <a:tblPr/>
              <a:tblGrid>
                <a:gridCol w="962674"/>
                <a:gridCol w="1736998"/>
                <a:gridCol w="1381227"/>
                <a:gridCol w="2343901"/>
                <a:gridCol w="13603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Order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Runs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Samples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Tissue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Replicate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SRR3466605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RH1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hairs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SRR3466606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RH2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hairs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SRR3466607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RH3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hairs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SRR3466608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RH4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hairs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SRR3466609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hair less roots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SRR3466610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hair less roots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SRR3466611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hair less roots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SRR3466612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hair less roots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14500" y="4688532"/>
            <a:ext cx="5302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root hair (RH) vs. root without hair (root)</a:t>
            </a:r>
          </a:p>
        </p:txBody>
      </p:sp>
    </p:spTree>
    <p:extLst>
      <p:ext uri="{BB962C8B-B14F-4D97-AF65-F5344CB8AC3E}">
        <p14:creationId xmlns:p14="http://schemas.microsoft.com/office/powerpoint/2010/main" val="1543122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6550"/>
            <a:ext cx="8229600" cy="7239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data information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87350" y="5880100"/>
            <a:ext cx="2452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Makarevitch</a:t>
            </a:r>
            <a:r>
              <a:rPr lang="en-US" dirty="0"/>
              <a:t> </a:t>
            </a:r>
            <a:r>
              <a:rPr lang="en-US" i="1" dirty="0"/>
              <a:t>et al</a:t>
            </a:r>
            <a:r>
              <a:rPr lang="en-US" dirty="0"/>
              <a:t>., </a:t>
            </a:r>
            <a:r>
              <a:rPr lang="en-US" dirty="0" smtClean="0"/>
              <a:t>2015</a:t>
            </a:r>
          </a:p>
          <a:p>
            <a:r>
              <a:rPr lang="en-US" dirty="0" smtClean="0"/>
              <a:t>Hirsch </a:t>
            </a:r>
            <a:r>
              <a:rPr lang="en-US" i="1" dirty="0" smtClean="0"/>
              <a:t>et al</a:t>
            </a:r>
            <a:r>
              <a:rPr lang="en-US" dirty="0" smtClean="0"/>
              <a:t>., 2016</a:t>
            </a:r>
            <a:endParaRPr lang="en-US" dirty="0"/>
          </a:p>
        </p:txBody>
      </p:sp>
      <p:pic>
        <p:nvPicPr>
          <p:cNvPr id="8" name="Picture 7" descr="Screenshot 2017-04-25 09.14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189314"/>
            <a:ext cx="4076700" cy="568128"/>
          </a:xfrm>
          <a:prstGeom prst="rect">
            <a:avLst/>
          </a:prstGeom>
        </p:spPr>
      </p:pic>
      <p:pic>
        <p:nvPicPr>
          <p:cNvPr id="9" name="Picture 8" descr="Screenshot 2017-04-25 09.15.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50" y="1502901"/>
            <a:ext cx="6813550" cy="20471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486150" y="4965125"/>
            <a:ext cx="20383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hlinkClick r:id="rId4"/>
              </a:rPr>
              <a:t>SRR1238718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55806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9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Part I: Data downloading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972" y="2014151"/>
            <a:ext cx="5843828" cy="26149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Introduction of Sequence Read Archive (SRA) (2007)</a:t>
            </a:r>
          </a:p>
          <a:p>
            <a:endParaRPr lang="en-US" sz="2800" dirty="0" smtClean="0"/>
          </a:p>
          <a:p>
            <a:r>
              <a:rPr lang="en-US" sz="2800" dirty="0" smtClean="0"/>
              <a:t>Data download (SRA toolkit)</a:t>
            </a:r>
          </a:p>
          <a:p>
            <a:pPr marL="0" indent="0">
              <a:buNone/>
            </a:pPr>
            <a:r>
              <a:rPr lang="en-US" sz="2800" dirty="0" smtClean="0"/>
              <a:t>- </a:t>
            </a:r>
            <a:r>
              <a:rPr lang="en-US" sz="2800" dirty="0" err="1" smtClean="0"/>
              <a:t>fasterq</a:t>
            </a:r>
            <a:r>
              <a:rPr lang="en-US" sz="2800" dirty="0" smtClean="0"/>
              <a:t>-dump</a:t>
            </a:r>
          </a:p>
        </p:txBody>
      </p:sp>
    </p:spTree>
    <p:extLst>
      <p:ext uri="{BB962C8B-B14F-4D97-AF65-F5344CB8AC3E}">
        <p14:creationId xmlns:p14="http://schemas.microsoft.com/office/powerpoint/2010/main" val="3488530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198453" cy="705569"/>
          </a:xfrm>
        </p:spPr>
        <p:txBody>
          <a:bodyPr/>
          <a:lstStyle/>
          <a:p>
            <a:r>
              <a:rPr lang="en-US" dirty="0" smtClean="0"/>
              <a:t>Framework of data submission</a:t>
            </a:r>
            <a:endParaRPr lang="en-US" dirty="0"/>
          </a:p>
        </p:txBody>
      </p:sp>
      <p:pic>
        <p:nvPicPr>
          <p:cNvPr id="7" name="Picture 6" descr="anatomy_of_SRA_submiss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19" y="1118263"/>
            <a:ext cx="7357996" cy="544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999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827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Metadata and sequence data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833" y="1341237"/>
            <a:ext cx="7535820" cy="5036211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Study</a:t>
            </a:r>
            <a:r>
              <a:rPr lang="en-US" sz="2400" dirty="0" smtClean="0"/>
              <a:t> – a set of experiments with an overall goal</a:t>
            </a:r>
          </a:p>
          <a:p>
            <a:pPr marL="0" indent="0">
              <a:buNone/>
            </a:pPr>
            <a:r>
              <a:rPr lang="en-US" sz="2400" i="1" dirty="0" smtClean="0">
                <a:solidFill>
                  <a:schemeClr val="tx2">
                    <a:lumMod val="75000"/>
                  </a:schemeClr>
                </a:solidFill>
              </a:rPr>
              <a:t>SRA Study accessions – SRP, DRP, or ERP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Experiment</a:t>
            </a:r>
            <a:r>
              <a:rPr lang="en-US" sz="2400" dirty="0" smtClean="0"/>
              <a:t> –laboratory operations on input material</a:t>
            </a:r>
          </a:p>
          <a:p>
            <a:pPr marL="0" indent="0">
              <a:buNone/>
            </a:pPr>
            <a:r>
              <a:rPr lang="en-US" sz="2400" i="1" dirty="0" smtClean="0">
                <a:solidFill>
                  <a:schemeClr val="tx2">
                    <a:lumMod val="75000"/>
                  </a:schemeClr>
                </a:solidFill>
              </a:rPr>
              <a:t>SRA Experiment accessions – SRE, DRE, or ERE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b="1" dirty="0" smtClean="0"/>
              <a:t>Sample</a:t>
            </a:r>
            <a:r>
              <a:rPr lang="en-US" sz="2400" dirty="0" smtClean="0"/>
              <a:t> – An experiment targets one or more samples </a:t>
            </a:r>
          </a:p>
          <a:p>
            <a:pPr marL="0" indent="0">
              <a:buNone/>
            </a:pPr>
            <a:r>
              <a:rPr lang="en-US" sz="2400" i="1" dirty="0" smtClean="0">
                <a:solidFill>
                  <a:schemeClr val="tx2">
                    <a:lumMod val="75000"/>
                  </a:schemeClr>
                </a:solidFill>
              </a:rPr>
              <a:t>SRA Sample accessions – SRS, DRS, or ERS</a:t>
            </a:r>
          </a:p>
          <a:p>
            <a:endParaRPr lang="en-US" sz="2400" dirty="0" smtClean="0"/>
          </a:p>
          <a:p>
            <a:r>
              <a:rPr lang="en-US" sz="2400" b="1" dirty="0" smtClean="0"/>
              <a:t>Run</a:t>
            </a:r>
            <a:r>
              <a:rPr lang="en-US" sz="2400" dirty="0" smtClean="0"/>
              <a:t> –the data gathered for a sample or sample bundle</a:t>
            </a:r>
          </a:p>
          <a:p>
            <a:pPr marL="0" indent="0">
              <a:buNone/>
            </a:pPr>
            <a:r>
              <a:rPr lang="en-US" sz="2400" i="1" dirty="0" smtClean="0">
                <a:solidFill>
                  <a:srgbClr val="17375E"/>
                </a:solidFill>
              </a:rPr>
              <a:t>SRA Run accessions – SRR, DRR, or ERR</a:t>
            </a:r>
          </a:p>
        </p:txBody>
      </p:sp>
    </p:spTree>
    <p:extLst>
      <p:ext uri="{BB962C8B-B14F-4D97-AF65-F5344CB8AC3E}">
        <p14:creationId xmlns:p14="http://schemas.microsoft.com/office/powerpoint/2010/main" val="1835093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32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format conversion - </a:t>
            </a:r>
            <a:r>
              <a:rPr lang="en-US" sz="3200" dirty="0" err="1" smtClean="0"/>
              <a:t>fastq</a:t>
            </a:r>
            <a:r>
              <a:rPr lang="en-US" sz="3200" dirty="0" smtClean="0"/>
              <a:t>-dump in </a:t>
            </a:r>
            <a:r>
              <a:rPr lang="en-US" sz="3200" dirty="0" err="1" smtClean="0"/>
              <a:t>Beocat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850" y="1502510"/>
            <a:ext cx="8267700" cy="379339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17375E"/>
                </a:solidFill>
              </a:rPr>
              <a:t>fasterq</a:t>
            </a:r>
            <a:r>
              <a:rPr lang="en-US" b="1" dirty="0">
                <a:solidFill>
                  <a:srgbClr val="17375E"/>
                </a:solidFill>
              </a:rPr>
              <a:t>-</a:t>
            </a:r>
            <a:r>
              <a:rPr lang="en-US" b="1" dirty="0" smtClean="0">
                <a:solidFill>
                  <a:srgbClr val="17375E"/>
                </a:solidFill>
              </a:rPr>
              <a:t>dump </a:t>
            </a:r>
            <a:r>
              <a:rPr lang="en-US" dirty="0" smtClean="0"/>
              <a:t>[</a:t>
            </a:r>
            <a:r>
              <a:rPr lang="en-US" dirty="0" smtClean="0"/>
              <a:t>options] &lt;accession&gt;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</a:t>
            </a:r>
            <a:r>
              <a:rPr lang="en-US" sz="2000" dirty="0">
                <a:latin typeface="Courier"/>
                <a:cs typeface="Courier"/>
              </a:rPr>
              <a:t>!/bin/bash -l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#SBATCH --</a:t>
            </a:r>
            <a:r>
              <a:rPr lang="en-US" sz="2000" dirty="0" err="1">
                <a:latin typeface="Courier"/>
                <a:cs typeface="Courier"/>
              </a:rPr>
              <a:t>mem</a:t>
            </a:r>
            <a:r>
              <a:rPr lang="en-US" sz="2000" dirty="0">
                <a:latin typeface="Courier"/>
                <a:cs typeface="Courier"/>
              </a:rPr>
              <a:t>-per-</a:t>
            </a:r>
            <a:r>
              <a:rPr lang="en-US" sz="2000" dirty="0" err="1">
                <a:latin typeface="Courier"/>
                <a:cs typeface="Courier"/>
              </a:rPr>
              <a:t>cpu</a:t>
            </a:r>
            <a:r>
              <a:rPr lang="en-US" sz="2000" dirty="0">
                <a:latin typeface="Courier"/>
                <a:cs typeface="Courier"/>
              </a:rPr>
              <a:t>=16G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#SBATCH --time=12:00:00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#SBATCH --nodes=1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#SBATCH --</a:t>
            </a:r>
            <a:r>
              <a:rPr lang="en-US" sz="2000" dirty="0" err="1">
                <a:latin typeface="Courier"/>
                <a:cs typeface="Courier"/>
              </a:rPr>
              <a:t>ntasks</a:t>
            </a:r>
            <a:r>
              <a:rPr lang="en-US" sz="2000" dirty="0">
                <a:latin typeface="Courier"/>
                <a:cs typeface="Courier"/>
              </a:rPr>
              <a:t>-per-node=1</a:t>
            </a: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/homes/liu3zhen/</a:t>
            </a:r>
            <a:r>
              <a:rPr lang="en-US" sz="1800" dirty="0">
                <a:latin typeface="Courier"/>
                <a:cs typeface="Courier"/>
              </a:rPr>
              <a:t>software/</a:t>
            </a:r>
            <a:r>
              <a:rPr lang="en-US" sz="1800" dirty="0" err="1">
                <a:latin typeface="Courier"/>
                <a:cs typeface="Courier"/>
              </a:rPr>
              <a:t>sra_tools</a:t>
            </a:r>
            <a:r>
              <a:rPr lang="en-US" sz="1800" dirty="0">
                <a:latin typeface="Courier"/>
                <a:cs typeface="Courier"/>
              </a:rPr>
              <a:t>/current/</a:t>
            </a:r>
            <a:r>
              <a:rPr lang="en-US" sz="1800" dirty="0" err="1">
                <a:latin typeface="Courier"/>
                <a:cs typeface="Courier"/>
              </a:rPr>
              <a:t>fasterq</a:t>
            </a:r>
            <a:r>
              <a:rPr lang="en-US" sz="1800" dirty="0">
                <a:latin typeface="Courier"/>
                <a:cs typeface="Courier"/>
              </a:rPr>
              <a:t>-</a:t>
            </a:r>
            <a:r>
              <a:rPr lang="en-US" sz="1800" dirty="0" smtClean="0">
                <a:latin typeface="Courier"/>
                <a:cs typeface="Courier"/>
              </a:rPr>
              <a:t>dump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-</a:t>
            </a:r>
            <a:r>
              <a:rPr lang="en-US" sz="2000" dirty="0" smtClean="0">
                <a:latin typeface="Courier"/>
                <a:cs typeface="Courier"/>
              </a:rPr>
              <a:t>-split</a:t>
            </a:r>
            <a:r>
              <a:rPr lang="en-US" sz="2000" dirty="0" smtClean="0">
                <a:latin typeface="Courier"/>
                <a:cs typeface="Courier"/>
              </a:rPr>
              <a:t>-file &lt;</a:t>
            </a:r>
            <a:r>
              <a:rPr lang="en-US" sz="2000" dirty="0" smtClean="0">
                <a:latin typeface="Courier"/>
                <a:cs typeface="Courier"/>
              </a:rPr>
              <a:t>accession&gt;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38214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082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Beocat</a:t>
            </a:r>
            <a:r>
              <a:rPr lang="en-US" sz="3200" dirty="0" smtClean="0"/>
              <a:t> pipeline to download SRA in batch - I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981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# step 1: Prepare data: </a:t>
            </a:r>
            <a:r>
              <a:rPr lang="en-US" dirty="0" err="1" smtClean="0"/>
              <a:t>dataset.txt</a:t>
            </a: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170112"/>
              </p:ext>
            </p:extLst>
          </p:nvPr>
        </p:nvGraphicFramePr>
        <p:xfrm>
          <a:off x="762000" y="3018631"/>
          <a:ext cx="7924800" cy="1795780"/>
        </p:xfrm>
        <a:graphic>
          <a:graphicData uri="http://schemas.openxmlformats.org/drawingml/2006/table">
            <a:tbl>
              <a:tblPr/>
              <a:tblGrid>
                <a:gridCol w="803694"/>
                <a:gridCol w="1420483"/>
                <a:gridCol w="1177507"/>
                <a:gridCol w="1270958"/>
                <a:gridCol w="1626079"/>
                <a:gridCol w="1626079"/>
              </a:tblGrid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Order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Genotype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Sample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Treatment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Citation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SRR1238718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SRR1819617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SRR1819621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SRR1238717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SRR1819204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SRR1819205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20800" y="5486400"/>
            <a:ext cx="2452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Makarevitch</a:t>
            </a:r>
            <a:r>
              <a:rPr lang="en-US" dirty="0"/>
              <a:t> </a:t>
            </a:r>
            <a:r>
              <a:rPr lang="en-US" i="1" dirty="0"/>
              <a:t>et al</a:t>
            </a:r>
            <a:r>
              <a:rPr lang="en-US" dirty="0"/>
              <a:t>., </a:t>
            </a:r>
            <a:r>
              <a:rPr lang="en-US" dirty="0" smtClean="0"/>
              <a:t>2015</a:t>
            </a:r>
          </a:p>
          <a:p>
            <a:r>
              <a:rPr lang="en-US" dirty="0" smtClean="0"/>
              <a:t>Hirsch </a:t>
            </a:r>
            <a:r>
              <a:rPr lang="en-US" i="1" dirty="0" smtClean="0"/>
              <a:t>et al</a:t>
            </a:r>
            <a:r>
              <a:rPr lang="en-US" dirty="0" smtClean="0"/>
              <a:t>.,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694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082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Beocat</a:t>
            </a:r>
            <a:r>
              <a:rPr lang="en-US" sz="3200" dirty="0" smtClean="0"/>
              <a:t> pipeline to download SRA in batch - II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27" y="1499092"/>
            <a:ext cx="8229600" cy="6981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# step 2: </a:t>
            </a:r>
            <a:r>
              <a:rPr lang="en-US" dirty="0" smtClean="0"/>
              <a:t>Run and download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" y="2461830"/>
            <a:ext cx="86868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# </a:t>
            </a:r>
            <a:r>
              <a:rPr lang="en-US" sz="1600" dirty="0">
                <a:latin typeface="Courier"/>
                <a:cs typeface="Courier"/>
              </a:rPr>
              <a:t>must check</a:t>
            </a:r>
          </a:p>
          <a:p>
            <a:r>
              <a:rPr lang="en-US" sz="1600" dirty="0" err="1" smtClean="0">
                <a:latin typeface="Courier"/>
                <a:cs typeface="Courier"/>
              </a:rPr>
              <a:t>meta_file</a:t>
            </a:r>
            <a:r>
              <a:rPr lang="en-US" sz="1600" dirty="0" smtClean="0">
                <a:latin typeface="Courier"/>
                <a:cs typeface="Courier"/>
              </a:rPr>
              <a:t>=</a:t>
            </a:r>
            <a:r>
              <a:rPr lang="en-US" sz="1600" dirty="0">
                <a:latin typeface="Courier"/>
                <a:cs typeface="Courier"/>
              </a:rPr>
              <a:t>/homes/liu3zhen/teaching/datasets/DE/1-raw/</a:t>
            </a:r>
            <a:r>
              <a:rPr lang="en-US" sz="1600" dirty="0" err="1">
                <a:latin typeface="Courier"/>
                <a:cs typeface="Courier"/>
              </a:rPr>
              <a:t>dataset.txt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err="1" smtClean="0">
                <a:latin typeface="Courier"/>
                <a:cs typeface="Courier"/>
              </a:rPr>
              <a:t>srr_col</a:t>
            </a:r>
            <a:r>
              <a:rPr lang="en-US" sz="1600" dirty="0" smtClean="0">
                <a:latin typeface="Courier"/>
                <a:cs typeface="Courier"/>
              </a:rPr>
              <a:t>=2</a:t>
            </a:r>
          </a:p>
          <a:p>
            <a:r>
              <a:rPr lang="en-US" sz="1600" dirty="0" err="1" smtClean="0">
                <a:latin typeface="Courier"/>
                <a:cs typeface="Courier"/>
              </a:rPr>
              <a:t>rename_col</a:t>
            </a:r>
            <a:r>
              <a:rPr lang="en-US" sz="1600" dirty="0" smtClean="0">
                <a:latin typeface="Courier"/>
                <a:cs typeface="Courier"/>
              </a:rPr>
              <a:t>=4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# </a:t>
            </a:r>
            <a:r>
              <a:rPr lang="en-US" sz="1600" dirty="0">
                <a:latin typeface="Courier"/>
                <a:cs typeface="Courier"/>
              </a:rPr>
              <a:t>running</a:t>
            </a:r>
          </a:p>
          <a:p>
            <a:r>
              <a:rPr lang="en-US" sz="1600" dirty="0" err="1">
                <a:latin typeface="Courier"/>
                <a:cs typeface="Courier"/>
              </a:rPr>
              <a:t>perl</a:t>
            </a:r>
            <a:r>
              <a:rPr lang="en-US" sz="1600" dirty="0">
                <a:latin typeface="Courier"/>
                <a:cs typeface="Courier"/>
              </a:rPr>
              <a:t> /homes/liu3zhen/local/</a:t>
            </a:r>
            <a:r>
              <a:rPr lang="en-US" sz="1600" dirty="0" err="1">
                <a:latin typeface="Courier"/>
                <a:cs typeface="Courier"/>
              </a:rPr>
              <a:t>slurm</a:t>
            </a:r>
            <a:r>
              <a:rPr lang="en-US" sz="1600" dirty="0">
                <a:latin typeface="Courier"/>
                <a:cs typeface="Courier"/>
              </a:rPr>
              <a:t>/SRA/</a:t>
            </a:r>
            <a:r>
              <a:rPr lang="en-US" sz="1600" dirty="0" err="1" smtClean="0">
                <a:latin typeface="Courier"/>
                <a:cs typeface="Courier"/>
              </a:rPr>
              <a:t>fasterq_dump.sbatch.pl</a:t>
            </a:r>
            <a:r>
              <a:rPr lang="en-US" sz="1600" dirty="0" smtClean="0">
                <a:latin typeface="Courier"/>
                <a:cs typeface="Courier"/>
              </a:rPr>
              <a:t> \</a:t>
            </a:r>
          </a:p>
          <a:p>
            <a:r>
              <a:rPr lang="en-US" sz="1600" dirty="0" smtClean="0">
                <a:latin typeface="Courier"/>
                <a:cs typeface="Courier"/>
              </a:rPr>
              <a:t>	-</a:t>
            </a:r>
            <a:r>
              <a:rPr lang="en-US" sz="1600" dirty="0">
                <a:latin typeface="Courier"/>
                <a:cs typeface="Courier"/>
              </a:rPr>
              <a:t>-in /homes/liu3zhen/teaching/datasets/DE/1-raw/</a:t>
            </a:r>
            <a:r>
              <a:rPr lang="en-US" sz="1600" dirty="0" err="1" smtClean="0">
                <a:latin typeface="Courier"/>
                <a:cs typeface="Courier"/>
              </a:rPr>
              <a:t>dataset.txt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smtClean="0">
                <a:latin typeface="Courier"/>
                <a:cs typeface="Courier"/>
              </a:rPr>
              <a:t>-</a:t>
            </a:r>
            <a:r>
              <a:rPr lang="en-US" sz="1600" dirty="0">
                <a:latin typeface="Courier"/>
                <a:cs typeface="Courier"/>
              </a:rPr>
              <a:t>-</a:t>
            </a:r>
            <a:r>
              <a:rPr lang="en-US" sz="1600" dirty="0" err="1">
                <a:latin typeface="Courier"/>
                <a:cs typeface="Courier"/>
              </a:rPr>
              <a:t>srrcol</a:t>
            </a:r>
            <a:r>
              <a:rPr lang="en-US" sz="1600" dirty="0">
                <a:latin typeface="Courier"/>
                <a:cs typeface="Courier"/>
              </a:rPr>
              <a:t> 2 </a:t>
            </a:r>
            <a:endParaRPr lang="en-US" sz="1600" dirty="0" smtClean="0">
              <a:latin typeface="Courier"/>
              <a:cs typeface="Courier"/>
            </a:endParaRP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# </a:t>
            </a:r>
            <a:r>
              <a:rPr lang="en-US" sz="1600" dirty="0">
                <a:latin typeface="Courier"/>
                <a:cs typeface="Courier"/>
              </a:rPr>
              <a:t>create a script </a:t>
            </a:r>
            <a:r>
              <a:rPr lang="en-US" sz="1600" dirty="0" smtClean="0">
                <a:latin typeface="Courier"/>
                <a:cs typeface="Courier"/>
              </a:rPr>
              <a:t>to rename </a:t>
            </a:r>
            <a:r>
              <a:rPr lang="en-US" sz="1600" dirty="0">
                <a:latin typeface="Courier"/>
                <a:cs typeface="Courier"/>
              </a:rPr>
              <a:t>downloaded </a:t>
            </a:r>
            <a:r>
              <a:rPr lang="en-US" sz="1600" dirty="0" smtClean="0">
                <a:latin typeface="Courier"/>
                <a:cs typeface="Courier"/>
              </a:rPr>
              <a:t>files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cut $</a:t>
            </a:r>
            <a:r>
              <a:rPr lang="en-US" sz="800" dirty="0" err="1">
                <a:latin typeface="Courier"/>
                <a:cs typeface="Courier"/>
              </a:rPr>
              <a:t>meta_file</a:t>
            </a:r>
            <a:r>
              <a:rPr lang="en-US" sz="800" dirty="0">
                <a:latin typeface="Courier"/>
                <a:cs typeface="Courier"/>
              </a:rPr>
              <a:t> -f $srr_col,$</a:t>
            </a:r>
            <a:r>
              <a:rPr lang="en-US" sz="800" dirty="0" err="1">
                <a:latin typeface="Courier"/>
                <a:cs typeface="Courier"/>
              </a:rPr>
              <a:t>rename_col</a:t>
            </a:r>
            <a:r>
              <a:rPr lang="en-US" sz="800" dirty="0">
                <a:latin typeface="Courier"/>
                <a:cs typeface="Courier"/>
              </a:rPr>
              <a:t> | </a:t>
            </a:r>
            <a:r>
              <a:rPr lang="en-US" sz="800" dirty="0" err="1">
                <a:latin typeface="Courier"/>
                <a:cs typeface="Courier"/>
              </a:rPr>
              <a:t>grep</a:t>
            </a:r>
            <a:r>
              <a:rPr lang="en-US" sz="800" dirty="0">
                <a:latin typeface="Courier"/>
                <a:cs typeface="Courier"/>
              </a:rPr>
              <a:t> "^[</a:t>
            </a:r>
            <a:r>
              <a:rPr lang="en-US" sz="800" dirty="0" smtClean="0">
                <a:latin typeface="Courier"/>
                <a:cs typeface="Courier"/>
              </a:rPr>
              <a:t>EDS</a:t>
            </a:r>
            <a:r>
              <a:rPr lang="en-US" sz="800" dirty="0">
                <a:latin typeface="Courier"/>
                <a:cs typeface="Courier"/>
              </a:rPr>
              <a:t>]RR" | </a:t>
            </a:r>
            <a:r>
              <a:rPr lang="en-US" sz="800" dirty="0" err="1">
                <a:latin typeface="Courier"/>
                <a:cs typeface="Courier"/>
              </a:rPr>
              <a:t>sed</a:t>
            </a:r>
            <a:r>
              <a:rPr lang="en-US" sz="800" dirty="0">
                <a:latin typeface="Courier"/>
                <a:cs typeface="Courier"/>
              </a:rPr>
              <a:t> 's/^/rename /g' | </a:t>
            </a:r>
            <a:r>
              <a:rPr lang="en-US" sz="800" dirty="0" err="1">
                <a:latin typeface="Courier"/>
                <a:cs typeface="Courier"/>
              </a:rPr>
              <a:t>sed</a:t>
            </a:r>
            <a:r>
              <a:rPr lang="en-US" sz="800" dirty="0">
                <a:latin typeface="Courier"/>
                <a:cs typeface="Courier"/>
              </a:rPr>
              <a:t> 's/\t/ /g'| </a:t>
            </a:r>
            <a:r>
              <a:rPr lang="en-US" sz="800" dirty="0" err="1">
                <a:latin typeface="Courier"/>
                <a:cs typeface="Courier"/>
              </a:rPr>
              <a:t>sed</a:t>
            </a:r>
            <a:r>
              <a:rPr lang="en-US" sz="800" dirty="0">
                <a:latin typeface="Courier"/>
                <a:cs typeface="Courier"/>
              </a:rPr>
              <a:t> 's/$/ </a:t>
            </a:r>
            <a:r>
              <a:rPr lang="en-US" sz="800" dirty="0" smtClean="0">
                <a:latin typeface="Courier"/>
                <a:cs typeface="Courier"/>
              </a:rPr>
              <a:t>*</a:t>
            </a:r>
            <a:r>
              <a:rPr lang="en-US" sz="800" dirty="0" err="1" smtClean="0">
                <a:latin typeface="Courier"/>
                <a:cs typeface="Courier"/>
              </a:rPr>
              <a:t>fastq</a:t>
            </a:r>
            <a:r>
              <a:rPr lang="en-US" sz="800" dirty="0" smtClean="0">
                <a:latin typeface="Courier"/>
                <a:cs typeface="Courier"/>
              </a:rPr>
              <a:t>/</a:t>
            </a:r>
            <a:r>
              <a:rPr lang="en-US" sz="800" dirty="0">
                <a:latin typeface="Courier"/>
                <a:cs typeface="Courier"/>
              </a:rPr>
              <a:t>g' &gt; </a:t>
            </a:r>
            <a:r>
              <a:rPr lang="en-US" sz="800" dirty="0" err="1" smtClean="0">
                <a:latin typeface="Courier"/>
                <a:cs typeface="Courier"/>
              </a:rPr>
              <a:t>rename.sh</a:t>
            </a:r>
            <a:endParaRPr lang="en-US" sz="2400" dirty="0" smtClean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43134" y="1314426"/>
            <a:ext cx="25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working directory: 1-raw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389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40767</TotalTime>
  <Words>2092</Words>
  <Application>Microsoft Macintosh PowerPoint</Application>
  <PresentationFormat>On-screen Show (4:3)</PresentationFormat>
  <Paragraphs>439</Paragraphs>
  <Slides>27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In-class project – DE  Bioinformatics Applications (PLPTH813)</vt:lpstr>
      <vt:lpstr>RNA-Seq procedure</vt:lpstr>
      <vt:lpstr>data information</vt:lpstr>
      <vt:lpstr>Part I: Data downloading</vt:lpstr>
      <vt:lpstr>Framework of data submission</vt:lpstr>
      <vt:lpstr>Metadata and sequence data</vt:lpstr>
      <vt:lpstr>format conversion - fastq-dump in Beocat</vt:lpstr>
      <vt:lpstr>Beocat pipeline to download SRA in batch - I</vt:lpstr>
      <vt:lpstr>Beocat pipeline to download SRA in batch - II</vt:lpstr>
      <vt:lpstr>Beocat pipeline to download SRA in batch - III</vt:lpstr>
      <vt:lpstr>Part II. Trimming</vt:lpstr>
      <vt:lpstr>Part II. Trimming: sbatch command</vt:lpstr>
      <vt:lpstr>RNA-Seq procedure</vt:lpstr>
      <vt:lpstr>STAR</vt:lpstr>
      <vt:lpstr>STAR Reference genome indexing</vt:lpstr>
      <vt:lpstr>Part III. STAR: sbatch script (one sample)</vt:lpstr>
      <vt:lpstr>Part III. STAR: generate sbatch script and submit jobs</vt:lpstr>
      <vt:lpstr>STAR output – cold1 sample</vt:lpstr>
      <vt:lpstr>cold1Log.final.out</vt:lpstr>
      <vt:lpstr>cold1ReadsPerGene.out.tab</vt:lpstr>
      <vt:lpstr>RNA-Seq procedure</vt:lpstr>
      <vt:lpstr>Comparison among read counts</vt:lpstr>
      <vt:lpstr>Statistical test for differential expression</vt:lpstr>
      <vt:lpstr>Part IV. DE: merge counting data</vt:lpstr>
      <vt:lpstr>Part V. DE</vt:lpstr>
      <vt:lpstr>Part VI. DE summary</vt:lpstr>
      <vt:lpstr>your turn (Three persons as a group)</vt:lpstr>
    </vt:vector>
  </TitlesOfParts>
  <Company>Kansas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RNA-Seq</dc:title>
  <dc:creator>Sanzhen Liu</dc:creator>
  <cp:lastModifiedBy>Sanzhen Liu</cp:lastModifiedBy>
  <cp:revision>328</cp:revision>
  <cp:lastPrinted>2015-04-30T14:29:06Z</cp:lastPrinted>
  <dcterms:created xsi:type="dcterms:W3CDTF">2014-05-23T20:11:37Z</dcterms:created>
  <dcterms:modified xsi:type="dcterms:W3CDTF">2019-05-02T04:21:07Z</dcterms:modified>
</cp:coreProperties>
</file>