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10" r:id="rId3"/>
    <p:sldId id="271" r:id="rId4"/>
    <p:sldId id="308" r:id="rId5"/>
    <p:sldId id="291" r:id="rId6"/>
    <p:sldId id="292" r:id="rId7"/>
    <p:sldId id="301" r:id="rId8"/>
    <p:sldId id="314" r:id="rId9"/>
    <p:sldId id="313" r:id="rId10"/>
    <p:sldId id="302" r:id="rId11"/>
    <p:sldId id="304" r:id="rId12"/>
    <p:sldId id="311" r:id="rId13"/>
    <p:sldId id="312" r:id="rId14"/>
    <p:sldId id="30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9" autoAdjust="0"/>
    <p:restoredTop sz="90578" autoAdjust="0"/>
  </p:normalViewPr>
  <p:slideViewPr>
    <p:cSldViewPr snapToGrid="0" snapToObjects="1">
      <p:cViewPr varScale="1">
        <p:scale>
          <a:sx n="98" d="100"/>
          <a:sy n="98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4-5 min to finish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select-type:Type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a certain type of variants from the input file  This argument may be specified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0 or more times. Default value: null. Possible values: {NO_VARIATION, SNP, MNP, INDEL,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SYMBOLIC, MIXED} </a:t>
            </a:r>
          </a:p>
          <a:p>
            <a:endParaRPr lang="en-US" dirty="0"/>
          </a:p>
          <a:p>
            <a:r>
              <a:rPr lang="en-US" sz="12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1200" baseline="0" dirty="0">
                <a:solidFill>
                  <a:srgbClr val="FF0000"/>
                </a:solidFill>
                <a:latin typeface="Courier"/>
                <a:cs typeface="Courier"/>
              </a:rPr>
              <a:t> worked but 10 did not work; </a:t>
            </a:r>
            <a:r>
              <a:rPr lang="en-US" sz="1200" baseline="0" dirty="0" err="1">
                <a:solidFill>
                  <a:srgbClr val="FF0000"/>
                </a:solidFill>
                <a:latin typeface="Courier"/>
                <a:cs typeface="Courier"/>
              </a:rPr>
              <a:t>strang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restrict-alleles-to:NumberAlleleRestriction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variants of a particular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allelicity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Default value: ALL. Possible values: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{ALL, BIALLELIC, MULTIALLELIC}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Genomic variants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3/23/2021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GATK to SNP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364" y="1604804"/>
            <a:ext cx="8229600" cy="4848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using </a:t>
            </a:r>
            <a:r>
              <a:rPr lang="en-US" dirty="0" err="1"/>
              <a:t>HaplotypeCaller</a:t>
            </a: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from GATK</a:t>
            </a:r>
          </a:p>
          <a:p>
            <a:pPr marL="0" indent="0">
              <a:buNone/>
            </a:pPr>
            <a:r>
              <a:rPr lang="ro-RO" dirty="0">
                <a:latin typeface="Courier"/>
                <a:cs typeface="Courier"/>
              </a:rPr>
              <a:t>module load Java/1.8.0_192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GATK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$</a:t>
            </a: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ro-RO" dirty="0">
                <a:latin typeface="Courier"/>
                <a:cs typeface="Courier"/>
              </a:rPr>
              <a:t>HaplotypeCaller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--java-options '-Xmx8G' \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../data/DH10B.parse.bam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../data/MG1655.parse.bam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</a:t>
            </a:r>
            <a:r>
              <a:rPr lang="fr-FR" dirty="0" err="1">
                <a:latin typeface="Courier"/>
                <a:cs typeface="Courier"/>
              </a:rPr>
              <a:t>ploidy</a:t>
            </a:r>
            <a:r>
              <a:rPr lang="fr-FR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variants.raw.vcf</a:t>
            </a:r>
            <a:r>
              <a:rPr lang="en-US" dirty="0">
                <a:latin typeface="Courier"/>
                <a:cs typeface="Courier"/>
              </a:rPr>
              <a:t> &amp;&gt;</a:t>
            </a:r>
            <a:r>
              <a:rPr lang="en-US" dirty="0" err="1">
                <a:latin typeface="Courier"/>
                <a:cs typeface="Courier"/>
              </a:rPr>
              <a:t>variants.log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194" y="1081584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73405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Variant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75" y="1712343"/>
            <a:ext cx="8575365" cy="311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err="1">
                <a:latin typeface="Courier"/>
                <a:cs typeface="Courier"/>
              </a:rPr>
              <a:t>gatk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SelectVariants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-V </a:t>
            </a:r>
            <a:r>
              <a:rPr lang="en-US" sz="2000" dirty="0" err="1">
                <a:latin typeface="Courier"/>
                <a:cs typeface="Courier"/>
              </a:rPr>
              <a:t>variants.raw.vcf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'QD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'DP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--restrict-alleles-to BIALLELIC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-select-type SNP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-O </a:t>
            </a:r>
            <a:r>
              <a:rPr lang="en-US" sz="2000" dirty="0" err="1">
                <a:latin typeface="Courier"/>
                <a:cs typeface="Courier"/>
              </a:rPr>
              <a:t>selected.snp.vcf</a:t>
            </a:r>
            <a:r>
              <a:rPr lang="en-US" sz="2000" dirty="0">
                <a:latin typeface="Courier"/>
                <a:cs typeface="Courier"/>
              </a:rPr>
              <a:t> &amp;&gt;</a:t>
            </a:r>
            <a:r>
              <a:rPr lang="en-US" sz="2000" dirty="0" err="1">
                <a:latin typeface="Courier"/>
                <a:cs typeface="Courier"/>
              </a:rPr>
              <a:t>selected.log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74" y="4934827"/>
            <a:ext cx="833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F6228"/>
                </a:solidFill>
              </a:rPr>
              <a:t>INFO</a:t>
            </a:r>
            <a:r>
              <a:rPr lang="en-US" dirty="0"/>
              <a:t>:</a:t>
            </a:r>
          </a:p>
          <a:p>
            <a:r>
              <a:rPr lang="en-US" dirty="0"/>
              <a:t>AC=1;AF=0.500;AN=2;BaseQRankSum=1.125;DP=39;FS=16.048;MLEAC=1;MLEAF=0.500;MQ=60.00;MQRankSum=0.000;QD=29.53;ReadPosRankSum=-0.506;SOR=1.023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698" y="5939926"/>
            <a:ext cx="52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 QD: Variant Confidence/Quality by Depth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3DCEE-15A7-2C42-BC2F-BC1E0A2F872A}"/>
              </a:ext>
            </a:extLst>
          </p:cNvPr>
          <p:cNvSpPr txBox="1"/>
          <p:nvPr/>
        </p:nvSpPr>
        <p:spPr>
          <a:xfrm>
            <a:off x="212360" y="1011728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101519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VCF 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01" y="2031049"/>
            <a:ext cx="8521888" cy="279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$</a:t>
            </a: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VariantsToTable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-V </a:t>
            </a:r>
            <a:r>
              <a:rPr lang="en-US" dirty="0" err="1">
                <a:latin typeface="Courier"/>
                <a:cs typeface="Courier"/>
              </a:rPr>
              <a:t>selected.snp.vcf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-F CHROM -F POS -F REF -F ALT -F AC -F AF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--genotype-fields "GT"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selected.snp.txt</a:t>
            </a:r>
            <a:r>
              <a:rPr lang="en-US" dirty="0">
                <a:latin typeface="Courier"/>
                <a:cs typeface="Courier"/>
              </a:rPr>
              <a:t> &amp;&gt;var2table.log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143" y="5065173"/>
            <a:ext cx="8828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Input: VCF</a:t>
            </a:r>
          </a:p>
          <a:p>
            <a:r>
              <a:rPr lang="en-US" dirty="0"/>
              <a:t># Output: a table format</a:t>
            </a:r>
          </a:p>
          <a:p>
            <a:r>
              <a:rPr lang="en-US" dirty="0"/>
              <a:t># Fields: CHROM	POS	REF	ALT	AC	AF	DH10B.GT	MG1655.GT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AC(allele counts) AF(Allele frequency)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394FA-A2AA-6B46-99A1-E7A4DC44BB24}"/>
              </a:ext>
            </a:extLst>
          </p:cNvPr>
          <p:cNvSpPr txBox="1"/>
          <p:nvPr/>
        </p:nvSpPr>
        <p:spPr>
          <a:xfrm>
            <a:off x="150143" y="1124273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98035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IGV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65" y="1543636"/>
            <a:ext cx="8229600" cy="1272260"/>
          </a:xfrm>
        </p:spPr>
        <p:txBody>
          <a:bodyPr/>
          <a:lstStyle/>
          <a:p>
            <a:r>
              <a:rPr lang="en-US" dirty="0"/>
              <a:t>Download the software: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software.broadinstitute.org</a:t>
            </a:r>
            <a:r>
              <a:rPr lang="en-US" dirty="0"/>
              <a:t>/software/</a:t>
            </a:r>
            <a:r>
              <a:rPr lang="en-US" dirty="0" err="1"/>
              <a:t>igv</a:t>
            </a:r>
            <a:r>
              <a:rPr lang="en-US" dirty="0"/>
              <a:t>/download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465" y="2999722"/>
            <a:ext cx="8229600" cy="2146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800" dirty="0" err="1"/>
              <a:t>Cyberduck</a:t>
            </a:r>
            <a:r>
              <a:rPr lang="en-US" sz="2800" dirty="0"/>
              <a:t> or other tools for data transferring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reference genome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bam (</a:t>
            </a:r>
            <a:r>
              <a:rPr lang="en-US" sz="2800" dirty="0" err="1"/>
              <a:t>bam.bai</a:t>
            </a:r>
            <a:r>
              <a:rPr lang="en-US" sz="2800" dirty="0"/>
              <a:t>) files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</a:t>
            </a:r>
            <a:r>
              <a:rPr lang="en-US" sz="2800" dirty="0" err="1"/>
              <a:t>vcf</a:t>
            </a:r>
            <a:r>
              <a:rPr lang="en-US" sz="28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0243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IGV to check SNPs</a:t>
            </a:r>
          </a:p>
        </p:txBody>
      </p:sp>
      <p:pic>
        <p:nvPicPr>
          <p:cNvPr id="4" name="Content Placeholder 3" descr="Screen Shot 2015-03-25 at 11.46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4" r="-1914"/>
          <a:stretch>
            <a:fillRect/>
          </a:stretch>
        </p:blipFill>
        <p:spPr>
          <a:xfrm>
            <a:off x="457200" y="1713196"/>
            <a:ext cx="8229600" cy="4741288"/>
          </a:xfrm>
        </p:spPr>
      </p:pic>
      <p:sp>
        <p:nvSpPr>
          <p:cNvPr id="3" name="TextBox 2"/>
          <p:cNvSpPr txBox="1"/>
          <p:nvPr/>
        </p:nvSpPr>
        <p:spPr>
          <a:xfrm>
            <a:off x="725731" y="1192320"/>
            <a:ext cx="590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U00096:xxxxxx U00096: </a:t>
            </a:r>
            <a:r>
              <a:rPr lang="en-US" dirty="0" err="1"/>
              <a:t>xxxxxxx</a:t>
            </a:r>
            <a:r>
              <a:rPr lang="en-US" dirty="0"/>
              <a:t> (separated by a blank space)</a:t>
            </a:r>
          </a:p>
        </p:txBody>
      </p:sp>
    </p:spTree>
    <p:extLst>
      <p:ext uri="{BB962C8B-B14F-4D97-AF65-F5344CB8AC3E}">
        <p14:creationId xmlns:p14="http://schemas.microsoft.com/office/powerpoint/2010/main" val="67604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To-do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196"/>
            <a:ext cx="8229600" cy="3638680"/>
          </a:xfrm>
        </p:spPr>
        <p:txBody>
          <a:bodyPr>
            <a:normAutofit/>
          </a:bodyPr>
          <a:lstStyle/>
          <a:p>
            <a:r>
              <a:rPr lang="en-US" sz="2800" dirty="0"/>
              <a:t>Discover variants of two </a:t>
            </a:r>
            <a:r>
              <a:rPr lang="en-US" sz="2800" dirty="0" err="1"/>
              <a:t>E.coli</a:t>
            </a:r>
            <a:r>
              <a:rPr lang="en-US" sz="2800" dirty="0"/>
              <a:t> strains DH10B and MG1655 relative to a reference genome</a:t>
            </a:r>
            <a:endParaRPr lang="en-US" sz="2800" dirty="0">
              <a:latin typeface="Courier"/>
              <a:cs typeface="Courier"/>
            </a:endParaRPr>
          </a:p>
          <a:p>
            <a:endParaRPr lang="en-US" sz="2800" dirty="0"/>
          </a:p>
          <a:p>
            <a:r>
              <a:rPr lang="en-US" sz="2800" dirty="0"/>
              <a:t>Reference genome: </a:t>
            </a:r>
            <a:r>
              <a:rPr lang="en-US" sz="2800" dirty="0" err="1"/>
              <a:t>E.coli</a:t>
            </a:r>
            <a:r>
              <a:rPr lang="en-US" sz="2800" dirty="0"/>
              <a:t> K-12 </a:t>
            </a:r>
            <a:r>
              <a:rPr lang="fr-FR" sz="2800" dirty="0"/>
              <a:t>MG1655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Illumina</a:t>
            </a:r>
            <a:r>
              <a:rPr lang="en-US" sz="2800" dirty="0"/>
              <a:t> data sets: DH10B and MG1655</a:t>
            </a:r>
          </a:p>
        </p:txBody>
      </p:sp>
    </p:spTree>
    <p:extLst>
      <p:ext uri="{BB962C8B-B14F-4D97-AF65-F5344CB8AC3E}">
        <p14:creationId xmlns:p14="http://schemas.microsoft.com/office/powerpoint/2010/main" val="26399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574" y="1450797"/>
            <a:ext cx="7213204" cy="393109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sz="2800" dirty="0"/>
              <a:t># </a:t>
            </a:r>
            <a:r>
              <a:rPr lang="fr-FR" sz="2800" dirty="0" err="1"/>
              <a:t>create</a:t>
            </a:r>
            <a:r>
              <a:rPr lang="fr-FR" sz="2800" dirty="0"/>
              <a:t> a new directory for </a:t>
            </a:r>
            <a:r>
              <a:rPr lang="fr-FR" sz="2800" dirty="0" err="1"/>
              <a:t>today's</a:t>
            </a:r>
            <a:r>
              <a:rPr lang="fr-FR" sz="2800" dirty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l</a:t>
            </a:r>
            <a:r>
              <a:rPr lang="en-US" sz="2800" dirty="0"/>
              <a:t>ab06_variants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en-US" sz="2800" dirty="0">
                <a:latin typeface="Courier"/>
                <a:cs typeface="Courier"/>
              </a:rPr>
              <a:t>l</a:t>
            </a:r>
            <a:r>
              <a:rPr lang="en-US" sz="2800" dirty="0"/>
              <a:t>ab06_variants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GATK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data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links to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2" y="971021"/>
            <a:ext cx="8175625" cy="54918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</a:t>
            </a: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ln</a:t>
            </a:r>
            <a:r>
              <a:rPr lang="en-US" sz="1600" dirty="0">
                <a:latin typeface="Courier"/>
                <a:cs typeface="Courier"/>
              </a:rPr>
              <a:t> -s /homes/liu3zhen/teaching/datasets/variants/references/*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prstClr val="black"/>
                </a:solidFill>
              </a:rPr>
              <a:t># Alignment data</a:t>
            </a:r>
            <a:r>
              <a:rPr lang="en-US" sz="1800" dirty="0">
                <a:latin typeface="Courier"/>
                <a:cs typeface="Courier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ln</a:t>
            </a:r>
            <a:r>
              <a:rPr lang="en-US" sz="1800" dirty="0">
                <a:latin typeface="Courier"/>
                <a:cs typeface="Courier"/>
              </a:rPr>
              <a:t> -s /homes/liu3zhen/teaching/datasets/variants/data/* 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DH10B.parse.bam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DH10B.parse.bam.bai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MG1655.parse.bam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MG1655.parse.bam.bai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461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457"/>
            <a:ext cx="8229600" cy="772987"/>
          </a:xfrm>
        </p:spPr>
        <p:txBody>
          <a:bodyPr/>
          <a:lstStyle/>
          <a:p>
            <a:r>
              <a:rPr lang="en-US" dirty="0"/>
              <a:t>BWA alignment (show scripts)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78" y="1342197"/>
            <a:ext cx="7692222" cy="5210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index 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pe1=x.pair1.fq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pe2=x.pair2.fq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</a:t>
            </a: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mem</a:t>
            </a:r>
            <a:r>
              <a:rPr lang="en-US" sz="1800" dirty="0">
                <a:latin typeface="Courier New"/>
                <a:cs typeface="Courier New"/>
              </a:rPr>
              <a:t> -T 40 $ref $pe1 $pe2 1&gt;</a:t>
            </a:r>
            <a:r>
              <a:rPr lang="en-US" sz="1800" dirty="0" err="1">
                <a:latin typeface="Courier New"/>
                <a:cs typeface="Courier New"/>
              </a:rPr>
              <a:t>aln.sam</a:t>
            </a:r>
            <a:r>
              <a:rPr lang="en-US" sz="1800" dirty="0">
                <a:latin typeface="Courier New"/>
                <a:cs typeface="Courier New"/>
              </a:rPr>
              <a:t> 2&gt;</a:t>
            </a:r>
            <a:r>
              <a:rPr lang="en-US" sz="1800" dirty="0" err="1">
                <a:latin typeface="Courier New"/>
                <a:cs typeface="Courier New"/>
              </a:rPr>
              <a:t>aln.log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bwa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mem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-T 40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–R 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fr-FR" sz="1800" b="1" dirty="0">
                <a:solidFill>
                  <a:srgbClr val="FF0000"/>
                </a:solidFill>
                <a:latin typeface="Courier New"/>
                <a:cs typeface="Courier New"/>
              </a:rPr>
              <a:t>@RG\tID:S1\tSM:DH10B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 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$ref $pe1 $pe2 1&gt;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aln.sam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2&gt;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aln.log</a:t>
            </a:r>
            <a:endParaRPr lang="en-US" sz="18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F3F1D-6BD5-FA4A-9CF5-78C60160EE5B}"/>
              </a:ext>
            </a:extLst>
          </p:cNvPr>
          <p:cNvSpPr txBox="1"/>
          <p:nvPr/>
        </p:nvSpPr>
        <p:spPr>
          <a:xfrm>
            <a:off x="40989" y="97633"/>
            <a:ext cx="299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NOT NEED TO RUN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331"/>
            <a:ext cx="8229600" cy="772987"/>
          </a:xfrm>
        </p:spPr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13" y="1456709"/>
            <a:ext cx="6495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module load </a:t>
            </a:r>
            <a:r>
              <a:rPr lang="en-US" sz="2000" dirty="0" err="1">
                <a:latin typeface="Courier"/>
                <a:cs typeface="Courier"/>
              </a:rPr>
              <a:t>SAMtools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./data/DH10B.parse.bam</a:t>
            </a: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./data/MG1655.parse.bam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3" y="2636021"/>
            <a:ext cx="695685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936747 + 0 in total (QC-passed reads + QC-failed reads)</a:t>
            </a:r>
          </a:p>
          <a:p>
            <a:r>
              <a:rPr lang="en-US" sz="1600" dirty="0">
                <a:latin typeface="Courier New"/>
                <a:cs typeface="Courier New"/>
              </a:rPr>
              <a:t>0 + 0 secondary</a:t>
            </a:r>
          </a:p>
          <a:p>
            <a:r>
              <a:rPr lang="en-US" sz="1600" dirty="0">
                <a:latin typeface="Courier New"/>
                <a:cs typeface="Courier New"/>
              </a:rPr>
              <a:t>2 + 0 supplementary</a:t>
            </a:r>
          </a:p>
          <a:p>
            <a:r>
              <a:rPr lang="en-US" sz="1600" dirty="0">
                <a:latin typeface="Courier New"/>
                <a:cs typeface="Courier New"/>
              </a:rPr>
              <a:t>0 + 0 duplicates</a:t>
            </a:r>
          </a:p>
          <a:p>
            <a:r>
              <a:rPr lang="en-US" sz="1600" dirty="0">
                <a:latin typeface="Courier New"/>
                <a:cs typeface="Courier New"/>
              </a:rPr>
              <a:t>936747 + 0 mapped (100.00%:-nan%)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936745 + 0 paired in sequencing</a:t>
            </a:r>
          </a:p>
          <a:p>
            <a:r>
              <a:rPr lang="en-US" sz="1600" dirty="0">
                <a:latin typeface="Courier New"/>
                <a:cs typeface="Courier New"/>
              </a:rPr>
              <a:t>471775 + 0 read1</a:t>
            </a:r>
          </a:p>
          <a:p>
            <a:r>
              <a:rPr lang="en-US" sz="1600" dirty="0">
                <a:latin typeface="Courier New"/>
                <a:cs typeface="Courier New"/>
              </a:rPr>
              <a:t>464970 + 0 read2</a:t>
            </a:r>
          </a:p>
          <a:p>
            <a:r>
              <a:rPr lang="en-US" sz="1600" u="sng" dirty="0">
                <a:latin typeface="Courier New"/>
                <a:cs typeface="Courier New"/>
              </a:rPr>
              <a:t>933933 + 0 properly paired (99.70%:-nan%)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934412 + 0 with itself and mate mapped</a:t>
            </a:r>
          </a:p>
          <a:p>
            <a:r>
              <a:rPr lang="en-US" sz="1600" dirty="0">
                <a:latin typeface="Courier New"/>
                <a:cs typeface="Courier New"/>
              </a:rPr>
              <a:t>2333 + 0 singletons (0.25%:-nan%)</a:t>
            </a: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mapQ</a:t>
            </a:r>
            <a:r>
              <a:rPr lang="en-US" sz="1600" dirty="0">
                <a:latin typeface="Courier New"/>
                <a:cs typeface="Courier New"/>
              </a:rPr>
              <a:t>&gt;=5)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3122" y="6031290"/>
            <a:ext cx="381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tips: </a:t>
            </a:r>
            <a:r>
              <a:rPr lang="en-US" dirty="0" err="1"/>
              <a:t>samtools</a:t>
            </a:r>
            <a:r>
              <a:rPr lang="en-US" dirty="0"/>
              <a:t> flags 147</a:t>
            </a:r>
          </a:p>
          <a:p>
            <a:r>
              <a:rPr lang="en-US" dirty="0"/>
              <a:t>PAIRED,PROPER_PAIR,REVERSE,READ2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2FFD3-5145-8B4C-85F7-6231EC1A5F7E}"/>
              </a:ext>
            </a:extLst>
          </p:cNvPr>
          <p:cNvSpPr txBox="1"/>
          <p:nvPr/>
        </p:nvSpPr>
        <p:spPr>
          <a:xfrm>
            <a:off x="40989" y="97633"/>
            <a:ext cx="299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NOT NEED TO RUN</a:t>
            </a:r>
          </a:p>
        </p:txBody>
      </p:sp>
    </p:spTree>
    <p:extLst>
      <p:ext uri="{BB962C8B-B14F-4D97-AF65-F5344CB8AC3E}">
        <p14:creationId xmlns:p14="http://schemas.microsoft.com/office/powerpoint/2010/main" val="13231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5" y="392205"/>
            <a:ext cx="8771849" cy="772987"/>
          </a:xfrm>
        </p:spPr>
        <p:txBody>
          <a:bodyPr/>
          <a:lstStyle/>
          <a:p>
            <a:r>
              <a:rPr lang="en-US" dirty="0"/>
              <a:t>Prior to GATK, the reference genome needs to be indexed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55" y="2002193"/>
            <a:ext cx="8607174" cy="3669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indexing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module load </a:t>
            </a:r>
            <a:r>
              <a:rPr lang="en-US" sz="2800" dirty="0" err="1">
                <a:latin typeface="Courier"/>
                <a:cs typeface="Courier"/>
              </a:rPr>
              <a:t>SAMtools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dict</a:t>
            </a:r>
            <a:r>
              <a:rPr lang="en-US" sz="2800" dirty="0">
                <a:latin typeface="Courier"/>
                <a:cs typeface="Courier"/>
              </a:rPr>
              <a:t> Ecoli_k12_MG1655.fasta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&gt; Ecoli_k12_MG1655.dict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faidx</a:t>
            </a:r>
            <a:r>
              <a:rPr lang="en-US" sz="2800" dirty="0">
                <a:latin typeface="Courier"/>
                <a:cs typeface="Courier"/>
              </a:rPr>
              <a:t> Ecoli_k12_MG1655.fasta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542" y="1217363"/>
            <a:ext cx="474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"references"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78" y="5933723"/>
            <a:ext cx="270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Check the output</a:t>
            </a:r>
          </a:p>
        </p:txBody>
      </p:sp>
    </p:spTree>
    <p:extLst>
      <p:ext uri="{BB962C8B-B14F-4D97-AF65-F5344CB8AC3E}">
        <p14:creationId xmlns:p14="http://schemas.microsoft.com/office/powerpoint/2010/main" val="127430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3189"/>
            <a:ext cx="8229600" cy="3189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  <a:cs typeface="Courier"/>
              </a:rPr>
              <a:t>gatk</a:t>
            </a:r>
            <a:r>
              <a:rPr lang="en-US" sz="1800" dirty="0">
                <a:latin typeface="Courier" pitchFamily="2" charset="0"/>
                <a:cs typeface="Courier"/>
              </a:rPr>
              <a:t>=</a:t>
            </a:r>
            <a:r>
              <a:rPr lang="en-US" sz="1800" dirty="0">
                <a:latin typeface="Courier" pitchFamily="2" charset="0"/>
              </a:rPr>
              <a:t>/homes/liu3zhen/software/GATK/gatk4/gatk-4.1.9.0/</a:t>
            </a:r>
            <a:r>
              <a:rPr lang="en-US" sz="1800" dirty="0" err="1">
                <a:latin typeface="Courier" pitchFamily="2" charset="0"/>
              </a:rPr>
              <a:t>gatk</a:t>
            </a:r>
            <a:endParaRPr lang="en-US" sz="1800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r>
              <a:rPr lang="ro-RO" sz="3600" dirty="0">
                <a:latin typeface="Courier"/>
                <a:cs typeface="Courier"/>
              </a:rPr>
              <a:t>module </a:t>
            </a:r>
            <a:r>
              <a:rPr lang="ro-RO" sz="3600" dirty="0" err="1">
                <a:latin typeface="Courier"/>
                <a:cs typeface="Courier"/>
              </a:rPr>
              <a:t>load</a:t>
            </a:r>
            <a:r>
              <a:rPr lang="ro-RO" sz="3600" dirty="0">
                <a:latin typeface="Courier"/>
                <a:cs typeface="Courier"/>
              </a:rPr>
              <a:t> Java/1.8.0_192 </a:t>
            </a:r>
          </a:p>
          <a:p>
            <a:pPr marL="0" indent="0">
              <a:buNone/>
            </a:pPr>
            <a:endParaRPr lang="en-US" sz="3600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  <a:cs typeface="Courier"/>
              </a:rPr>
              <a:t>$</a:t>
            </a:r>
            <a:r>
              <a:rPr lang="en-US" sz="3600" dirty="0" err="1">
                <a:latin typeface="Courier" pitchFamily="2" charset="0"/>
                <a:cs typeface="Courier"/>
              </a:rPr>
              <a:t>gatk</a:t>
            </a:r>
            <a:endParaRPr lang="en-US" sz="3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05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HaplotypeCaller</a:t>
            </a:r>
            <a:r>
              <a:rPr lang="en-US" sz="3200" dirty="0"/>
              <a:t> of GATK4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13" y="1204379"/>
            <a:ext cx="8426495" cy="5209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USAGE: </a:t>
            </a:r>
            <a:r>
              <a:rPr lang="en-US" dirty="0" err="1"/>
              <a:t>HaplotypeCaller</a:t>
            </a:r>
            <a:r>
              <a:rPr lang="en-US" dirty="0"/>
              <a:t> [arguments]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germline</a:t>
            </a:r>
            <a:r>
              <a:rPr lang="en-US" dirty="0"/>
              <a:t> SNPs and </a:t>
            </a:r>
            <a:r>
              <a:rPr lang="en-US" dirty="0" err="1"/>
              <a:t>indels</a:t>
            </a:r>
            <a:r>
              <a:rPr lang="en-US" dirty="0"/>
              <a:t> via local re-assembly of haplotypes</a:t>
            </a:r>
          </a:p>
          <a:p>
            <a:pPr marL="0" indent="0">
              <a:buNone/>
            </a:pPr>
            <a:r>
              <a:rPr lang="de-DE" dirty="0"/>
              <a:t>Version:4.1.0.0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Required</a:t>
            </a:r>
            <a:r>
              <a:rPr lang="de-DE" dirty="0"/>
              <a:t> Arguments: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I:String</a:t>
            </a:r>
            <a:r>
              <a:rPr lang="de-DE" dirty="0"/>
              <a:t>	  BAM/SAM/CRAM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O:String</a:t>
            </a:r>
            <a:r>
              <a:rPr lang="en-US" dirty="0"/>
              <a:t>  File to which variants should be written.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R:String</a:t>
            </a:r>
            <a:r>
              <a:rPr lang="en-US" dirty="0"/>
              <a:t>	  Reference sequence file. </a:t>
            </a:r>
          </a:p>
        </p:txBody>
      </p:sp>
    </p:spTree>
    <p:extLst>
      <p:ext uri="{BB962C8B-B14F-4D97-AF65-F5344CB8AC3E}">
        <p14:creationId xmlns:p14="http://schemas.microsoft.com/office/powerpoint/2010/main" val="66691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15885</TotalTime>
  <Words>1040</Words>
  <Application>Microsoft Macintosh PowerPoint</Application>
  <PresentationFormat>On-screen Show (4:3)</PresentationFormat>
  <Paragraphs>160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</vt:lpstr>
      <vt:lpstr>Courier New</vt:lpstr>
      <vt:lpstr>Office Theme</vt:lpstr>
      <vt:lpstr>Genomic variants  Bioinformatics Applications (PLPTH813)</vt:lpstr>
      <vt:lpstr>To-do analysis</vt:lpstr>
      <vt:lpstr>directories</vt:lpstr>
      <vt:lpstr>Make links to data</vt:lpstr>
      <vt:lpstr>BWA alignment (show scripts)</vt:lpstr>
      <vt:lpstr>Examine alignments</vt:lpstr>
      <vt:lpstr>Prior to GATK, the reference genome needs to be indexed</vt:lpstr>
      <vt:lpstr>GATK</vt:lpstr>
      <vt:lpstr>HaplotypeCaller of GATK4</vt:lpstr>
      <vt:lpstr>GATK to SNP discovery</vt:lpstr>
      <vt:lpstr>Variant filtering</vt:lpstr>
      <vt:lpstr>VCF to table</vt:lpstr>
      <vt:lpstr>IGV installation</vt:lpstr>
      <vt:lpstr>IGV to check SNPs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184</cp:revision>
  <dcterms:created xsi:type="dcterms:W3CDTF">2014-12-15T18:58:14Z</dcterms:created>
  <dcterms:modified xsi:type="dcterms:W3CDTF">2021-03-22T22:02:18Z</dcterms:modified>
</cp:coreProperties>
</file>