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2" r:id="rId3"/>
    <p:sldId id="287" r:id="rId4"/>
    <p:sldId id="291" r:id="rId5"/>
    <p:sldId id="292" r:id="rId6"/>
    <p:sldId id="290" r:id="rId7"/>
    <p:sldId id="285" r:id="rId8"/>
    <p:sldId id="281" r:id="rId9"/>
    <p:sldId id="282" r:id="rId10"/>
    <p:sldId id="283" r:id="rId11"/>
    <p:sldId id="288" r:id="rId12"/>
    <p:sldId id="284" r:id="rId13"/>
    <p:sldId id="289" r:id="rId14"/>
    <p:sldId id="280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 autoAdjust="0"/>
    <p:restoredTop sz="94690" autoAdjust="0"/>
  </p:normalViewPr>
  <p:slideViewPr>
    <p:cSldViewPr snapToGrid="0" snapToObjects="1">
      <p:cViewPr varScale="1">
        <p:scale>
          <a:sx n="83" d="100"/>
          <a:sy n="83" d="100"/>
        </p:scale>
        <p:origin x="-112" y="-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201[2-4]</a:t>
            </a:r>
          </a:p>
          <a:p>
            <a:r>
              <a:rPr lang="en-US" dirty="0" smtClean="0"/>
              <a:t>A{10,}$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csf.edu/Pub/Fac/vi.html" TargetMode="External"/><Relationship Id="rId3" Type="http://schemas.openxmlformats.org/officeDocument/2006/relationships/hyperlink" Target="http://www.tutorialspoint.com/unix/unix-vi-editor.ht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liu3zhenlab/teaching/raw/master/PLPTH813Bioinformatis/2019/data/lab01a_Excel.xls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Excel, </a:t>
            </a:r>
            <a:r>
              <a:rPr lang="en-US" sz="3200" i="1" dirty="0" smtClean="0"/>
              <a:t>vi</a:t>
            </a:r>
            <a:r>
              <a:rPr lang="en-US" sz="3200" dirty="0" smtClean="0"/>
              <a:t> </a:t>
            </a:r>
            <a:r>
              <a:rPr lang="en-US" sz="3200" dirty="0" smtClean="0"/>
              <a:t>and regular expression –lab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1</a:t>
            </a:r>
            <a:r>
              <a:rPr lang="en-US" sz="2800" dirty="0" smtClean="0"/>
              <a:t>/24/2019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End-of-line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516697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\r (or \n)</a:t>
            </a:r>
            <a:r>
              <a:rPr lang="en-US" sz="2800" dirty="0" smtClean="0"/>
              <a:t>: end-of-line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358" y="34802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88260"/>
              </p:ext>
            </p:extLst>
          </p:nvPr>
        </p:nvGraphicFramePr>
        <p:xfrm>
          <a:off x="3738702" y="35901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\r</a:t>
                      </a:r>
                      <a:r>
                        <a:rPr lang="pl-PL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(</a:t>
                      </a:r>
                      <a:r>
                        <a:rPr lang="pl-PL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or</a:t>
                      </a:r>
                      <a:r>
                        <a:rPr lang="pl-PL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\n)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character and others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721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</a:t>
            </a:r>
            <a:r>
              <a:rPr lang="en-US" b="1" dirty="0" smtClean="0">
                <a:solidFill>
                  <a:srgbClr val="17375E"/>
                </a:solidFill>
              </a:rPr>
              <a:t>w </a:t>
            </a:r>
            <a:r>
              <a:rPr lang="en-US" dirty="0" smtClean="0"/>
              <a:t>: a </a:t>
            </a:r>
            <a:r>
              <a:rPr lang="en-US" dirty="0"/>
              <a:t>word character, including letters, numbers and </a:t>
            </a:r>
            <a:r>
              <a:rPr lang="en-US" dirty="0" smtClean="0"/>
              <a:t>underscore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17375E"/>
                </a:solidFill>
              </a:rPr>
              <a:t>+</a:t>
            </a:r>
            <a:r>
              <a:rPr lang="en-US" dirty="0" smtClean="0"/>
              <a:t> </a:t>
            </a:r>
            <a:r>
              <a:rPr lang="en-US" dirty="0"/>
              <a:t>: 1 or more previous regular </a:t>
            </a:r>
            <a:r>
              <a:rPr lang="en-US" dirty="0" smtClean="0"/>
              <a:t>expression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?</a:t>
            </a:r>
            <a:r>
              <a:rPr lang="en-US" dirty="0" smtClean="0"/>
              <a:t> :  </a:t>
            </a:r>
            <a:r>
              <a:rPr lang="en-US" dirty="0"/>
              <a:t>0 or 1 previous regular expression</a:t>
            </a:r>
            <a:endParaRPr lang="en-US" b="1" dirty="0" smtClean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17375E"/>
                </a:solidFill>
              </a:rPr>
              <a:t>.</a:t>
            </a:r>
            <a:r>
              <a:rPr lang="en-US" dirty="0" smtClean="0"/>
              <a:t>  </a:t>
            </a:r>
            <a:r>
              <a:rPr lang="en-US" dirty="0"/>
              <a:t>: any character except \n \</a:t>
            </a:r>
            <a:r>
              <a:rPr lang="en-US" dirty="0" smtClean="0"/>
              <a:t>r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748" y="4178876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Agalma</a:t>
            </a:r>
            <a:r>
              <a:rPr lang="en-US" dirty="0" smtClean="0"/>
              <a:t> </a:t>
            </a:r>
            <a:r>
              <a:rPr lang="en-US" dirty="0" err="1" smtClean="0"/>
              <a:t>elegans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Frillagalma</a:t>
            </a:r>
            <a:r>
              <a:rPr lang="en-US" dirty="0" smtClean="0"/>
              <a:t> </a:t>
            </a:r>
            <a:r>
              <a:rPr lang="en-US" dirty="0" err="1" smtClean="0"/>
              <a:t>vitiazi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Mus</a:t>
            </a:r>
            <a:r>
              <a:rPr lang="en-US" dirty="0" smtClean="0"/>
              <a:t> </a:t>
            </a:r>
            <a:r>
              <a:rPr lang="en-US" dirty="0" err="1" smtClean="0"/>
              <a:t>musculus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56769"/>
              </p:ext>
            </p:extLst>
          </p:nvPr>
        </p:nvGraphicFramePr>
        <p:xfrm>
          <a:off x="3801330" y="3924565"/>
          <a:ext cx="3130562" cy="1905000"/>
        </p:xfrm>
        <a:graphic>
          <a:graphicData uri="http://schemas.openxmlformats.org/drawingml/2006/table">
            <a:tbl>
              <a:tblPr/>
              <a:tblGrid>
                <a:gridCol w="1695462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start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^A+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^a?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</a:t>
                      </a:r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w.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dot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(IV)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\d</a:t>
            </a:r>
            <a:r>
              <a:rPr lang="en-US" sz="2800" dirty="0"/>
              <a:t>  : numerical </a:t>
            </a:r>
            <a:r>
              <a:rPr lang="en-US" sz="2800" dirty="0" smtClean="0"/>
              <a:t>digits</a:t>
            </a: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\1-9</a:t>
            </a:r>
            <a:r>
              <a:rPr lang="en-US" sz="2800" dirty="0" smtClean="0"/>
              <a:t>  </a:t>
            </a:r>
            <a:r>
              <a:rPr lang="en-US" sz="2800" dirty="0"/>
              <a:t>: Nth </a:t>
            </a:r>
            <a:r>
              <a:rPr lang="en-US" sz="2800" dirty="0" smtClean="0"/>
              <a:t>previous </a:t>
            </a:r>
            <a:r>
              <a:rPr lang="en-US" sz="2800" dirty="0"/>
              <a:t>captured </a:t>
            </a:r>
            <a:r>
              <a:rPr lang="en-US" sz="2800" dirty="0" smtClean="0"/>
              <a:t>group by parentheses 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9080" y="4359521"/>
            <a:ext cx="1790313" cy="36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+38 30.5’N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72852"/>
              </p:ext>
            </p:extLst>
          </p:nvPr>
        </p:nvGraphicFramePr>
        <p:xfrm>
          <a:off x="2947939" y="4161691"/>
          <a:ext cx="5364787" cy="762000"/>
        </p:xfrm>
        <a:graphic>
          <a:graphicData uri="http://schemas.openxmlformats.org/drawingml/2006/table">
            <a:tbl>
              <a:tblPr/>
              <a:tblGrid>
                <a:gridCol w="3486726"/>
                <a:gridCol w="1878061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(.\d+)\s(\d+\.\d)\’N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\1\t\2\t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935736" y="2528405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2012, 2013, 2014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6268213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00" y="1119554"/>
            <a:ext cx="83508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</a:t>
            </a:r>
            <a:r>
              <a:rPr lang="en-US" sz="2400" dirty="0" smtClean="0"/>
              <a:t>. (e.g.,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68856" y="3070771"/>
            <a:ext cx="548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1: change all these years to 2000.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5736" y="4057721"/>
            <a:ext cx="397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GATACGTACTTCAGAAAAAAAA</a:t>
            </a:r>
          </a:p>
          <a:p>
            <a:r>
              <a:rPr lang="en-US" dirty="0" smtClean="0"/>
              <a:t>GATACGTACTTCAGAAAAAAAAAA</a:t>
            </a:r>
          </a:p>
          <a:p>
            <a:r>
              <a:rPr lang="en-US" dirty="0" smtClean="0"/>
              <a:t>GATACGTACTTCAGAAAAAAAAAAAA</a:t>
            </a:r>
          </a:p>
          <a:p>
            <a:r>
              <a:rPr lang="en-US" dirty="0" smtClean="0"/>
              <a:t>GATACGTACTTCAGAAAAAAAAAAAAAAA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68856" y="5223542"/>
            <a:ext cx="77233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Problem 2: trim </a:t>
            </a:r>
            <a:r>
              <a:rPr lang="en-US" sz="2400" dirty="0" err="1" smtClean="0">
                <a:solidFill>
                  <a:srgbClr val="008000"/>
                </a:solidFill>
              </a:rPr>
              <a:t>polyA</a:t>
            </a:r>
            <a:r>
              <a:rPr lang="en-US" sz="2400" dirty="0" smtClean="0">
                <a:solidFill>
                  <a:srgbClr val="008000"/>
                </a:solidFill>
              </a:rPr>
              <a:t> at the end of each sequence that contains &gt;10 continuous A.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* clue: refer to the lecture slides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983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17" y="1963748"/>
            <a:ext cx="6726883" cy="3124515"/>
          </a:xfrm>
        </p:spPr>
        <p:txBody>
          <a:bodyPr>
            <a:normAutofit/>
          </a:bodyPr>
          <a:lstStyle/>
          <a:p>
            <a:r>
              <a:rPr lang="en-US" dirty="0" err="1"/>
              <a:t>TextWrangler</a:t>
            </a:r>
            <a:r>
              <a:rPr lang="en-US" dirty="0"/>
              <a:t> Regular Expression Cheat-</a:t>
            </a:r>
            <a:r>
              <a:rPr lang="en-US" dirty="0" smtClean="0"/>
              <a:t>Sheet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://gist.github.com/ccstone/</a:t>
            </a:r>
            <a:r>
              <a:rPr lang="en-US" dirty="0" smtClean="0">
                <a:hlinkClick r:id="rId2"/>
              </a:rPr>
              <a:t>5385334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 smtClean="0"/>
              <a:t>vi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www.ccsf.edu/Pub/Fac/vi.html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www.tutorialspoint.com/unix/unix-vi-editor.htm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26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 smtClean="0"/>
              <a:t>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fast and powerful</a:t>
            </a:r>
            <a:endParaRPr lang="en-US" dirty="0" smtClean="0"/>
          </a:p>
          <a:p>
            <a:r>
              <a:rPr lang="en-US" i="1" dirty="0" smtClean="0"/>
              <a:t>vi</a:t>
            </a:r>
            <a:r>
              <a:rPr lang="en-US" dirty="0" smtClean="0"/>
              <a:t> has two modes:</a:t>
            </a:r>
          </a:p>
          <a:p>
            <a:pPr indent="0">
              <a:buAutoNum type="arabicPeriod"/>
            </a:pPr>
            <a:r>
              <a:rPr lang="en-US" dirty="0" smtClean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 smtClean="0"/>
              <a:t> command mode (commands </a:t>
            </a:r>
            <a:r>
              <a:rPr lang="en-US" dirty="0"/>
              <a:t>that control the edit session)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switch modes by using “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Your keyboard controls “everything”.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 smtClean="0"/>
              <a:t>vi</a:t>
            </a:r>
            <a:r>
              <a:rPr lang="en-US" dirty="0" smtClean="0"/>
              <a:t> has two modes:</a:t>
            </a:r>
          </a:p>
          <a:p>
            <a:pPr indent="0">
              <a:buAutoNum type="arabicPeriod"/>
            </a:pPr>
            <a:r>
              <a:rPr lang="en-US" dirty="0" smtClean="0"/>
              <a:t> insert </a:t>
            </a:r>
            <a:r>
              <a:rPr lang="en-US" dirty="0"/>
              <a:t>mode </a:t>
            </a:r>
            <a:r>
              <a:rPr lang="en-US" dirty="0" smtClean="0"/>
              <a:t>(edit as other text editors)</a:t>
            </a:r>
          </a:p>
          <a:p>
            <a:pPr indent="0">
              <a:buAutoNum type="arabicPeriod"/>
            </a:pPr>
            <a:r>
              <a:rPr lang="en-US" dirty="0" smtClean="0"/>
              <a:t> command </a:t>
            </a:r>
            <a:r>
              <a:rPr lang="en-US" dirty="0"/>
              <a:t>mode </a:t>
            </a:r>
            <a:r>
              <a:rPr lang="en-US" dirty="0" smtClean="0"/>
              <a:t>(commands </a:t>
            </a:r>
            <a:r>
              <a:rPr lang="en-US" dirty="0"/>
              <a:t>that control the edit session)</a:t>
            </a:r>
            <a:r>
              <a:rPr lang="en-US" dirty="0" smtClean="0"/>
              <a:t>.</a:t>
            </a:r>
          </a:p>
          <a:p>
            <a:pPr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switch modes by using “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” and “ESC”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1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2725431"/>
            <a:ext cx="8229600" cy="3314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Type “vi p1.txt” in Linux</a:t>
            </a:r>
            <a:endParaRPr lang="en-US" sz="2800" dirty="0"/>
          </a:p>
          <a:p>
            <a:r>
              <a:rPr lang="en-US" sz="2800" dirty="0" smtClean="0"/>
              <a:t>Type the letter “</a:t>
            </a:r>
            <a:r>
              <a:rPr lang="en-US" sz="2800" dirty="0" err="1" smtClean="0"/>
              <a:t>i</a:t>
            </a:r>
            <a:r>
              <a:rPr lang="en-US" sz="2800" dirty="0" smtClean="0"/>
              <a:t>” to change to insert mode</a:t>
            </a:r>
          </a:p>
          <a:p>
            <a:r>
              <a:rPr lang="en-US" sz="2800" dirty="0" smtClean="0"/>
              <a:t>Enter text (anything more than 6 lines)</a:t>
            </a:r>
          </a:p>
          <a:p>
            <a:r>
              <a:rPr lang="en-US" sz="2800" dirty="0" smtClean="0"/>
              <a:t>Press </a:t>
            </a:r>
            <a:r>
              <a:rPr lang="en-US" sz="2800" b="1" dirty="0" smtClean="0"/>
              <a:t>ESC</a:t>
            </a:r>
            <a:r>
              <a:rPr lang="en-US" sz="2800" dirty="0" smtClean="0"/>
              <a:t> key</a:t>
            </a:r>
          </a:p>
          <a:p>
            <a:r>
              <a:rPr lang="en-US" sz="2800" dirty="0" smtClean="0"/>
              <a:t>Type :</a:t>
            </a:r>
            <a:r>
              <a:rPr lang="en-US" sz="2800" dirty="0" err="1" smtClean="0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978" y="1354667"/>
            <a:ext cx="805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create a file named “p1.txt”, enter some text in the file and save it via vi.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Quitting and Saving a </a:t>
            </a:r>
            <a:r>
              <a:rPr lang="en-US" dirty="0" smtClean="0"/>
              <a:t>file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211" y="1994920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</a:t>
            </a:r>
            <a:r>
              <a:rPr lang="en-US" dirty="0" smtClean="0"/>
              <a:t>quit.</a:t>
            </a: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</a:t>
            </a:r>
            <a:r>
              <a:rPr lang="en-US" dirty="0" smtClean="0"/>
              <a:t>edits.</a:t>
            </a:r>
            <a:endParaRPr lang="en-US" dirty="0"/>
          </a:p>
          <a:p>
            <a:r>
              <a:rPr lang="en-US" b="1" dirty="0" smtClean="0">
                <a:solidFill>
                  <a:srgbClr val="17375E"/>
                </a:solidFill>
              </a:rPr>
              <a:t>:</a:t>
            </a:r>
            <a:r>
              <a:rPr lang="en-US" b="1" dirty="0">
                <a:solidFill>
                  <a:srgbClr val="17375E"/>
                </a:solidFill>
              </a:rPr>
              <a:t>q!</a:t>
            </a:r>
            <a:r>
              <a:rPr lang="en-US" dirty="0"/>
              <a:t>	</a:t>
            </a:r>
            <a:r>
              <a:rPr lang="en-US" dirty="0" smtClean="0"/>
              <a:t>to quit </a:t>
            </a:r>
            <a:r>
              <a:rPr lang="en-US" b="1" i="1" dirty="0" smtClean="0"/>
              <a:t>without</a:t>
            </a:r>
            <a:r>
              <a:rPr lang="en-US" dirty="0" smtClean="0"/>
              <a:t> saving.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move cursor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3061960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r>
              <a:rPr lang="en-US" sz="2800" dirty="0" smtClean="0"/>
              <a:t>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 smtClean="0"/>
              <a:t>Edit text (delete and add)</a:t>
            </a:r>
            <a:endParaRPr lang="en-US" sz="2800" dirty="0"/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</a:t>
            </a:r>
            <a:r>
              <a:rPr lang="en-US" sz="2800" dirty="0" smtClean="0"/>
              <a:t>key</a:t>
            </a:r>
          </a:p>
          <a:p>
            <a:r>
              <a:rPr lang="en-US" sz="2800" dirty="0" smtClean="0"/>
              <a:t>Try 0 and then $ and then 0 and then $</a:t>
            </a:r>
          </a:p>
          <a:p>
            <a:r>
              <a:rPr lang="en-US" sz="2800" dirty="0" smtClean="0"/>
              <a:t>Try H, M, 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edit the file “p1.txt”, deleting a few words and adding some new words , and practice $, 0, H, M, and L in command mode.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7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32" y="1727111"/>
            <a:ext cx="7999468" cy="24892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 smtClean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 smtClean="0"/>
              <a:t>Try </a:t>
            </a:r>
            <a:r>
              <a:rPr lang="en-US" sz="2800" i="1" dirty="0" smtClean="0"/>
              <a:t>vi</a:t>
            </a:r>
            <a:r>
              <a:rPr lang="en-US" sz="2800" dirty="0"/>
              <a:t> </a:t>
            </a:r>
            <a:r>
              <a:rPr lang="en-US" sz="2800" dirty="0" smtClean="0"/>
              <a:t>at </a:t>
            </a:r>
            <a:r>
              <a:rPr lang="en-US" sz="2800" dirty="0" err="1" smtClean="0"/>
              <a:t>Beocat</a:t>
            </a:r>
            <a:endParaRPr lang="en-US" sz="2800" i="1" dirty="0" smtClean="0"/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</a:t>
            </a:r>
            <a:r>
              <a:rPr lang="en-US" sz="2800" dirty="0" err="1" smtClean="0"/>
              <a:t>TextWrangler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28700" y="4800600"/>
            <a:ext cx="71808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for PC, download the software "putty" and "notepad+</a:t>
            </a:r>
            <a:r>
              <a:rPr lang="en-US" sz="2400" dirty="0" smtClean="0">
                <a:solidFill>
                  <a:srgbClr val="FF0000"/>
                </a:solidFill>
              </a:rPr>
              <a:t>+"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for mac, download "</a:t>
            </a:r>
            <a:r>
              <a:rPr lang="en-US" sz="2400" dirty="0" err="1" smtClean="0">
                <a:solidFill>
                  <a:srgbClr val="FF0000"/>
                </a:solidFill>
              </a:rPr>
              <a:t>textWrangler</a:t>
            </a:r>
            <a:r>
              <a:rPr lang="en-US" sz="2400" dirty="0" smtClean="0">
                <a:solidFill>
                  <a:srgbClr val="FF0000"/>
                </a:solidFill>
              </a:rPr>
              <a:t>"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search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92195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/xxx</a:t>
            </a:r>
          </a:p>
          <a:p>
            <a:r>
              <a:rPr lang="en-US" sz="2800" dirty="0" smtClean="0"/>
              <a:t>Press </a:t>
            </a:r>
            <a:r>
              <a:rPr lang="en-US" sz="2800" dirty="0"/>
              <a:t>Return, the cursor will move to the first incidence of that </a:t>
            </a:r>
            <a:r>
              <a:rPr lang="en-US" sz="2800" dirty="0" smtClean="0"/>
              <a:t>string (xxx)</a:t>
            </a:r>
          </a:p>
          <a:p>
            <a:r>
              <a:rPr lang="en-US" sz="2800" dirty="0" smtClean="0"/>
              <a:t>Repeat </a:t>
            </a:r>
            <a:r>
              <a:rPr lang="en-US" sz="2800" dirty="0"/>
              <a:t>the search by typing </a:t>
            </a:r>
            <a:r>
              <a:rPr lang="en-US" sz="2800" dirty="0" smtClean="0"/>
              <a:t>“n” </a:t>
            </a:r>
            <a:r>
              <a:rPr lang="en-US" sz="2800" dirty="0"/>
              <a:t>or search in a backwards direction by using </a:t>
            </a:r>
            <a:r>
              <a:rPr lang="en-US" sz="2800" dirty="0" smtClean="0"/>
              <a:t>“N”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 smtClean="0"/>
              <a:t>: to search content in “p1.txt” using “/”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6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Undo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028" y="2481938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</a:t>
            </a:r>
            <a:r>
              <a:rPr lang="en-US" sz="2800" dirty="0" smtClean="0"/>
              <a:t>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</a:t>
            </a:r>
            <a:r>
              <a:rPr lang="en-US" sz="2800" b="1" dirty="0" err="1" smtClean="0">
                <a:solidFill>
                  <a:srgbClr val="17375E"/>
                </a:solidFill>
              </a:rPr>
              <a:t>ontol+r</a:t>
            </a:r>
            <a:r>
              <a:rPr lang="en-US" sz="2800" b="1" dirty="0" smtClean="0">
                <a:solidFill>
                  <a:srgbClr val="17375E"/>
                </a:solidFill>
              </a:rPr>
              <a:t>	</a:t>
            </a:r>
            <a:r>
              <a:rPr lang="en-US" sz="2800" dirty="0" smtClean="0"/>
              <a:t>Redoes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5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Deleting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900"/>
            <a:ext cx="8229600" cy="42757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dw</a:t>
            </a:r>
            <a:r>
              <a:rPr lang="en-US" dirty="0" smtClean="0"/>
              <a:t>	deletes </a:t>
            </a:r>
            <a:r>
              <a:rPr lang="en-US" dirty="0"/>
              <a:t>from the character selected to the end of the word.</a:t>
            </a:r>
          </a:p>
          <a:p>
            <a:r>
              <a:rPr lang="en-US" b="1" dirty="0" err="1" smtClean="0">
                <a:solidFill>
                  <a:srgbClr val="17375E"/>
                </a:solidFill>
              </a:rPr>
              <a:t>dd</a:t>
            </a:r>
            <a:r>
              <a:rPr lang="en-US" dirty="0" smtClean="0"/>
              <a:t>	deletes </a:t>
            </a:r>
            <a:r>
              <a:rPr lang="en-US" dirty="0"/>
              <a:t>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Try 3dw, 2dd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II – Copy and paste in 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231" y="1714900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y</a:t>
            </a:r>
            <a:r>
              <a:rPr lang="en-US" dirty="0"/>
              <a:t>	</a:t>
            </a:r>
            <a:r>
              <a:rPr lang="en-US" dirty="0" smtClean="0"/>
              <a:t>yank (copy); </a:t>
            </a:r>
            <a:r>
              <a:rPr lang="en-US" b="1" dirty="0" smtClean="0"/>
              <a:t>v</a:t>
            </a:r>
            <a:r>
              <a:rPr lang="en-US" dirty="0" smtClean="0"/>
              <a:t> to select and </a:t>
            </a:r>
            <a:r>
              <a:rPr lang="en-US" b="1" dirty="0" smtClean="0"/>
              <a:t>y</a:t>
            </a:r>
            <a:endParaRPr lang="en-US" b="1" dirty="0"/>
          </a:p>
          <a:p>
            <a:r>
              <a:rPr lang="en-US" b="1" dirty="0" err="1" smtClean="0">
                <a:solidFill>
                  <a:srgbClr val="17375E"/>
                </a:solidFill>
              </a:rPr>
              <a:t>yw</a:t>
            </a:r>
            <a:r>
              <a:rPr lang="en-US" dirty="0" smtClean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</a:t>
            </a:r>
            <a:r>
              <a:rPr lang="en-US" b="1" dirty="0" smtClean="0">
                <a:solidFill>
                  <a:srgbClr val="17375E"/>
                </a:solidFill>
              </a:rPr>
              <a:t>yw</a:t>
            </a:r>
            <a:r>
              <a:rPr lang="en-US" dirty="0" smtClean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</a:t>
            </a:r>
            <a:r>
              <a:rPr lang="en-US" b="1" dirty="0" err="1" smtClean="0">
                <a:solidFill>
                  <a:srgbClr val="17375E"/>
                </a:solidFill>
              </a:rPr>
              <a:t>y</a:t>
            </a:r>
            <a:r>
              <a:rPr lang="en-US" dirty="0" smtClean="0"/>
              <a:t>	copies a line to a buffer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5yy</a:t>
            </a:r>
            <a:r>
              <a:rPr lang="en-US" dirty="0" smtClean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</a:t>
            </a:r>
            <a:r>
              <a:rPr lang="en-US" dirty="0" smtClean="0"/>
              <a:t>) after the cursor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P</a:t>
            </a:r>
            <a:r>
              <a:rPr lang="en-US" dirty="0"/>
              <a:t>	put (paste</a:t>
            </a:r>
            <a:r>
              <a:rPr lang="en-US" dirty="0" smtClean="0"/>
              <a:t>) before the cursor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7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r>
              <a:rPr lang="en-US" dirty="0" err="1" smtClean="0"/>
              <a:t>Practise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000"/>
            <a:ext cx="8229600" cy="2665141"/>
          </a:xfrm>
        </p:spPr>
        <p:txBody>
          <a:bodyPr>
            <a:normAutofit/>
          </a:bodyPr>
          <a:lstStyle/>
          <a:p>
            <a:r>
              <a:rPr lang="en-US" dirty="0" smtClean="0"/>
              <a:t>Excel data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Excel file for practice</a:t>
            </a:r>
            <a:endParaRPr lang="en-US" sz="20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44475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Practice 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3890"/>
              </p:ext>
            </p:extLst>
          </p:nvPr>
        </p:nvGraphicFramePr>
        <p:xfrm>
          <a:off x="621217" y="2103023"/>
          <a:ext cx="3695700" cy="3324860"/>
        </p:xfrm>
        <a:graphic>
          <a:graphicData uri="http://schemas.openxmlformats.org/drawingml/2006/table">
            <a:tbl>
              <a:tblPr/>
              <a:tblGrid>
                <a:gridCol w="1219200"/>
                <a:gridCol w="825500"/>
                <a:gridCol w="825500"/>
                <a:gridCol w="8255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&gt;30?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persons &gt;20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2307" y="2615173"/>
            <a:ext cx="2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 to the lecture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411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</a:t>
            </a:r>
            <a:r>
              <a:rPr lang="en-US" dirty="0" smtClean="0"/>
              <a:t>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20850"/>
              </p:ext>
            </p:extLst>
          </p:nvPr>
        </p:nvGraphicFramePr>
        <p:xfrm>
          <a:off x="457200" y="1762724"/>
          <a:ext cx="8229598" cy="1759044"/>
        </p:xfrm>
        <a:graphic>
          <a:graphicData uri="http://schemas.openxmlformats.org/drawingml/2006/table">
            <a:tbl>
              <a:tblPr/>
              <a:tblGrid>
                <a:gridCol w="433633"/>
                <a:gridCol w="612742"/>
                <a:gridCol w="603315"/>
                <a:gridCol w="424206"/>
                <a:gridCol w="735291"/>
                <a:gridCol w="697583"/>
                <a:gridCol w="895546"/>
                <a:gridCol w="725864"/>
                <a:gridCol w="697583"/>
                <a:gridCol w="320511"/>
                <a:gridCol w="1489435"/>
                <a:gridCol w="593889"/>
              </a:tblGrid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 rate?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Answers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bill &gt; $30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tips &gt; $4.5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waitresses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dinner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lunch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6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</a:t>
            </a:r>
            <a:r>
              <a:rPr lang="en-US" dirty="0" smtClean="0"/>
              <a:t>III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01272"/>
              </p:ext>
            </p:extLst>
          </p:nvPr>
        </p:nvGraphicFramePr>
        <p:xfrm>
          <a:off x="511821" y="1767374"/>
          <a:ext cx="8229602" cy="1449306"/>
        </p:xfrm>
        <a:graphic>
          <a:graphicData uri="http://schemas.openxmlformats.org/drawingml/2006/table">
            <a:tbl>
              <a:tblPr/>
              <a:tblGrid>
                <a:gridCol w="646010"/>
                <a:gridCol w="646010"/>
                <a:gridCol w="415693"/>
                <a:gridCol w="1112260"/>
                <a:gridCol w="1235844"/>
                <a:gridCol w="365136"/>
                <a:gridCol w="870709"/>
                <a:gridCol w="870709"/>
                <a:gridCol w="2067231"/>
              </a:tblGrid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first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the last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(one-step)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lowercase 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 sentence: Initial is xxx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Potter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 is 23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 is 35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 is 18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 is 21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 is 36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Practice </a:t>
            </a:r>
            <a:r>
              <a:rPr lang="en-US" dirty="0"/>
              <a:t>using regular expression in </a:t>
            </a:r>
            <a:r>
              <a:rPr lang="en-US" dirty="0" err="1" smtClean="0"/>
              <a:t>TextWrangler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03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Separators: Tab and comma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17375E"/>
                </a:solidFill>
              </a:rPr>
              <a:t>\t</a:t>
            </a:r>
            <a:r>
              <a:rPr lang="en-US" sz="2800" dirty="0" smtClean="0"/>
              <a:t>  : a tab character</a:t>
            </a:r>
            <a:endParaRPr lang="en-US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748" y="40517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Agalma,elegans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Frillagalma</a:t>
            </a:r>
            <a:r>
              <a:rPr lang="en-US" dirty="0" err="1"/>
              <a:t>,</a:t>
            </a:r>
            <a:r>
              <a:rPr lang="en-US" dirty="0" err="1" smtClean="0"/>
              <a:t>vitiazi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Mus,musculus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9596"/>
              </p:ext>
            </p:extLst>
          </p:nvPr>
        </p:nvGraphicFramePr>
        <p:xfrm>
          <a:off x="3833092" y="41616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/>
                <a:gridCol w="1435100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beginnings and endings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93187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dirty="0" smtClean="0"/>
              <a:t> beginnings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$</a:t>
            </a:r>
            <a:r>
              <a:rPr lang="en-US" dirty="0" smtClean="0"/>
              <a:t> endings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616" y="3727211"/>
            <a:ext cx="2406073" cy="180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 smtClean="0"/>
              <a:t>Agalma</a:t>
            </a:r>
            <a:r>
              <a:rPr lang="en-US" dirty="0" smtClean="0"/>
              <a:t> </a:t>
            </a:r>
            <a:r>
              <a:rPr lang="en-US" dirty="0" err="1" smtClean="0"/>
              <a:t>elegans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Frillagalma</a:t>
            </a:r>
            <a:r>
              <a:rPr lang="en-US" dirty="0" smtClean="0"/>
              <a:t> </a:t>
            </a:r>
            <a:r>
              <a:rPr lang="en-US" dirty="0" err="1" smtClean="0"/>
              <a:t>vitiazi</a:t>
            </a: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dirty="0" err="1" smtClean="0"/>
              <a:t>Mus</a:t>
            </a:r>
            <a:r>
              <a:rPr lang="en-US" dirty="0" smtClean="0"/>
              <a:t> </a:t>
            </a:r>
            <a:r>
              <a:rPr lang="en-US" dirty="0" err="1" smtClean="0"/>
              <a:t>musculus</a:t>
            </a:r>
            <a:endParaRPr lang="en-US" dirty="0" smtClean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6802"/>
              </p:ext>
            </p:extLst>
          </p:nvPr>
        </p:nvGraphicFramePr>
        <p:xfrm>
          <a:off x="3833092" y="3838759"/>
          <a:ext cx="3735244" cy="1524000"/>
        </p:xfrm>
        <a:graphic>
          <a:graphicData uri="http://schemas.openxmlformats.org/drawingml/2006/table">
            <a:tbl>
              <a:tblPr/>
              <a:tblGrid>
                <a:gridCol w="1349759"/>
                <a:gridCol w="2385485"/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here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there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^$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empty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8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</TotalTime>
  <Words>1080</Words>
  <Application>Microsoft Macintosh PowerPoint</Application>
  <PresentationFormat>On-screen Show (4:3)</PresentationFormat>
  <Paragraphs>418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Excel, vi and regular expression –lab  Bioinformatics Applications (PLPTH813)</vt:lpstr>
      <vt:lpstr>Goal of today’s lab</vt:lpstr>
      <vt:lpstr>Excel Practise</vt:lpstr>
      <vt:lpstr>Excel Practice I</vt:lpstr>
      <vt:lpstr>Excel Practice II</vt:lpstr>
      <vt:lpstr>Excel Practice III</vt:lpstr>
      <vt:lpstr>Outline</vt:lpstr>
      <vt:lpstr>Separators: Tab and comma</vt:lpstr>
      <vt:lpstr>Line beginnings and endings</vt:lpstr>
      <vt:lpstr>End-of-line</vt:lpstr>
      <vt:lpstr>Work character and others</vt:lpstr>
      <vt:lpstr>Regular expression (IV)</vt:lpstr>
      <vt:lpstr>Problems</vt:lpstr>
      <vt:lpstr>Reference links</vt:lpstr>
      <vt:lpstr>vi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80</cp:revision>
  <dcterms:created xsi:type="dcterms:W3CDTF">2014-12-15T18:58:14Z</dcterms:created>
  <dcterms:modified xsi:type="dcterms:W3CDTF">2019-01-24T06:12:54Z</dcterms:modified>
</cp:coreProperties>
</file>