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9" r:id="rId3"/>
    <p:sldId id="293" r:id="rId4"/>
    <p:sldId id="294" r:id="rId5"/>
    <p:sldId id="295" r:id="rId6"/>
    <p:sldId id="296" r:id="rId7"/>
    <p:sldId id="297" r:id="rId8"/>
    <p:sldId id="309" r:id="rId9"/>
    <p:sldId id="271" r:id="rId10"/>
    <p:sldId id="280" r:id="rId11"/>
    <p:sldId id="285" r:id="rId12"/>
    <p:sldId id="275" r:id="rId13"/>
    <p:sldId id="286" r:id="rId14"/>
    <p:sldId id="287" r:id="rId15"/>
    <p:sldId id="289" r:id="rId16"/>
    <p:sldId id="288" r:id="rId17"/>
    <p:sldId id="290" r:id="rId18"/>
    <p:sldId id="291" r:id="rId19"/>
    <p:sldId id="279" r:id="rId20"/>
    <p:sldId id="308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6" autoAdjust="0"/>
    <p:restoredTop sz="95518" autoAdjust="0"/>
  </p:normalViewPr>
  <p:slideViewPr>
    <p:cSldViewPr snapToGrid="0" snapToObjects="1">
      <p:cViewPr varScale="1">
        <p:scale>
          <a:sx n="102" d="100"/>
          <a:sy n="102" d="100"/>
        </p:scale>
        <p:origin x="19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Dot plot &amp; Alignments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3/18/2021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7" y="1047625"/>
            <a:ext cx="9144000" cy="482820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copy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cp</a:t>
            </a:r>
            <a:r>
              <a:rPr lang="en-US" dirty="0">
                <a:latin typeface="Courier"/>
                <a:cs typeface="Courier"/>
              </a:rPr>
              <a:t> /homes/liu3zhen/teaching/datasets/sequences/*.</a:t>
            </a:r>
            <a:r>
              <a:rPr lang="en-US" dirty="0" err="1">
                <a:latin typeface="Courier"/>
                <a:cs typeface="Courier"/>
              </a:rPr>
              <a:t>fa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192054"/>
            <a:ext cx="8644819" cy="1169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361470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Query= MG1655_partial</a:t>
            </a:r>
          </a:p>
          <a:p>
            <a:r>
              <a:rPr lang="en-US" sz="1000" dirty="0">
                <a:latin typeface="Courier"/>
                <a:cs typeface="Courier"/>
              </a:rPr>
              <a:t>Length=280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...</a:t>
            </a: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311527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639888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103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4291" y="3687901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>
              <a:latin typeface="Courier"/>
              <a:cs typeface="Courier"/>
            </a:endParaRPr>
          </a:p>
          <a:p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27" y="3383527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675" y="5027905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–remote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406942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6" y="5219414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20D98-30AC-5F4D-876D-3E8705458CA9}"/>
              </a:ext>
            </a:extLst>
          </p:cNvPr>
          <p:cNvSpPr txBox="1"/>
          <p:nvPr/>
        </p:nvSpPr>
        <p:spPr>
          <a:xfrm>
            <a:off x="553064" y="6060142"/>
            <a:ext cx="471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 Require specific name format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3112484"/>
          </a:xfrm>
        </p:spPr>
        <p:txBody>
          <a:bodyPr>
            <a:normAutofit/>
          </a:bodyPr>
          <a:lstStyle/>
          <a:p>
            <a:r>
              <a:rPr lang="en-US" dirty="0"/>
              <a:t>Make a </a:t>
            </a:r>
            <a:r>
              <a:rPr lang="en-US" dirty="0" err="1"/>
              <a:t>dotplot</a:t>
            </a:r>
            <a:endParaRPr lang="en-US" dirty="0"/>
          </a:p>
          <a:p>
            <a:r>
              <a:rPr lang="en-US" dirty="0"/>
              <a:t>Create BLAST database</a:t>
            </a:r>
          </a:p>
          <a:p>
            <a:r>
              <a:rPr lang="en-US" dirty="0"/>
              <a:t>BLASTN</a:t>
            </a:r>
          </a:p>
          <a:p>
            <a:r>
              <a:rPr lang="en-US" dirty="0"/>
              <a:t>BLASTP</a:t>
            </a:r>
          </a:p>
          <a:p>
            <a:r>
              <a:rPr lang="en-US" dirty="0"/>
              <a:t>Extract sequences from database</a:t>
            </a:r>
          </a:p>
          <a:p>
            <a:r>
              <a:rPr lang="en-US" dirty="0"/>
              <a:t>BWA alignment</a:t>
            </a:r>
          </a:p>
          <a:p>
            <a:r>
              <a:rPr lang="en-US" dirty="0" err="1"/>
              <a:t>SAMtools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30" y="1429213"/>
            <a:ext cx="6077529" cy="39569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17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BWA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78" y="1233584"/>
            <a:ext cx="6936425" cy="5147212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bwa</a:t>
            </a:r>
            <a:r>
              <a:rPr lang="en-US" b="1" dirty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/>
              <a:t>A program to create a BWA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 go to the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directory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cd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index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270165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82820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pwd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/>
              <a:t>data location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/homes/liu3zhen/teaching/datasets/MG1655_illumina/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423160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454789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mem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vi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ref=../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/MG1655.fasta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pe1=/homes/liu3zhen/teaching/datasets/MG1655_illumina/MG1655.pair1.fq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pe2=/homes/liu3zhen/teaching/datasets/MG1655_illumina/MG1655.pair2.fq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bwa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>
                <a:latin typeface="Courier New"/>
                <a:cs typeface="Courier New"/>
              </a:rPr>
              <a:t>mem</a:t>
            </a:r>
            <a:r>
              <a:rPr lang="en-US" sz="2200" dirty="0">
                <a:latin typeface="Courier New"/>
                <a:cs typeface="Courier New"/>
              </a:rPr>
              <a:t> –T 30 $ref $pe1 $pe2 1&gt;</a:t>
            </a:r>
            <a:r>
              <a:rPr lang="en-US" sz="2200" dirty="0" err="1">
                <a:latin typeface="Courier New"/>
                <a:cs typeface="Courier New"/>
              </a:rPr>
              <a:t>aln.sam</a:t>
            </a:r>
            <a:r>
              <a:rPr lang="en-US" sz="2200" dirty="0">
                <a:latin typeface="Courier New"/>
                <a:cs typeface="Courier New"/>
              </a:rPr>
              <a:t> 2&gt;</a:t>
            </a:r>
            <a:r>
              <a:rPr lang="en-US" sz="2200" dirty="0" err="1">
                <a:latin typeface="Courier New"/>
                <a:cs typeface="Courier New"/>
              </a:rPr>
              <a:t>aln.log</a:t>
            </a:r>
            <a:endParaRPr lang="en-US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bash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087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498NTGATATTAACTTGTCCAATATGATCAAATAGCATTAACCCCCCCTCACAACGTCCTGCATAGGGAACACGTTTTCCCCTGTGCACCCACGACTAAATTT	!++*+87777@@@@@@@@@@@@@@@@@@@@&lt;::&lt;&lt;99989::32222298&amp;)--28888589179@@@@@##############################		NM:i:1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986" y="4398008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/>
                <a:cs typeface="Courier"/>
              </a:rPr>
              <a:t>samtools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flagstat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aln.sam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3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SAM and BAM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471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-H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convert </a:t>
            </a:r>
            <a:r>
              <a:rPr lang="en-US" sz="2800" dirty="0" err="1">
                <a:latin typeface="Courier"/>
                <a:cs typeface="Courier"/>
              </a:rPr>
              <a:t>sam</a:t>
            </a:r>
            <a:r>
              <a:rPr lang="en-US" sz="2800" dirty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-b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r>
              <a:rPr lang="en-US" sz="2800" dirty="0">
                <a:latin typeface="Courier"/>
                <a:cs typeface="Courier"/>
              </a:rPr>
              <a:t> -o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head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7304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sorting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sort </a:t>
            </a:r>
            <a:r>
              <a:rPr lang="en-US" dirty="0" err="1">
                <a:latin typeface="Courier"/>
                <a:cs typeface="Courier"/>
              </a:rPr>
              <a:t>aln.bam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What was the basis for the sorting?</a:t>
            </a:r>
          </a:p>
        </p:txBody>
      </p:sp>
    </p:spTree>
    <p:extLst>
      <p:ext uri="{BB962C8B-B14F-4D97-AF65-F5344CB8AC3E}">
        <p14:creationId xmlns:p14="http://schemas.microsoft.com/office/powerpoint/2010/main" val="342037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79" y="2122152"/>
            <a:ext cx="7757415" cy="153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Could you use the help document to figure out how to sort bam by read names?</a:t>
            </a:r>
          </a:p>
        </p:txBody>
      </p:sp>
    </p:spTree>
    <p:extLst>
      <p:ext uri="{BB962C8B-B14F-4D97-AF65-F5344CB8AC3E}">
        <p14:creationId xmlns:p14="http://schemas.microsoft.com/office/powerpoint/2010/main" val="209916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Index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25422"/>
            <a:ext cx="7997868" cy="119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index </a:t>
            </a:r>
            <a:r>
              <a:rPr lang="en-US" sz="2800" dirty="0" err="1">
                <a:latin typeface="Courier"/>
                <a:cs typeface="Courier"/>
              </a:rPr>
              <a:t>alnsort.bam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26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install</a:t>
            </a:r>
            <a:r>
              <a:rPr lang="pl-PL" dirty="0">
                <a:latin typeface="Courier"/>
                <a:cs typeface="Courier"/>
              </a:rPr>
              <a:t> a </a:t>
            </a:r>
            <a:r>
              <a:rPr lang="pl-PL" dirty="0" err="1">
                <a:latin typeface="Courier"/>
                <a:cs typeface="Courier"/>
              </a:rPr>
              <a:t>package</a:t>
            </a:r>
            <a:r>
              <a:rPr lang="pl-PL" dirty="0">
                <a:latin typeface="Courier"/>
                <a:cs typeface="Courier"/>
              </a:rPr>
              <a:t>: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generate</a:t>
            </a:r>
            <a:r>
              <a:rPr lang="pl-PL" dirty="0">
                <a:latin typeface="Courier"/>
                <a:cs typeface="Courier"/>
              </a:rPr>
              <a:t> a 500 bp </a:t>
            </a:r>
            <a:r>
              <a:rPr lang="pl-PL" dirty="0" err="1">
                <a:latin typeface="Courier"/>
                <a:cs typeface="Courier"/>
              </a:rPr>
              <a:t>random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s2 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2: </a:t>
            </a:r>
            <a:r>
              <a:rPr lang="pl-PL" sz="1600" dirty="0" err="1">
                <a:latin typeface="Courier"/>
                <a:cs typeface="Courier"/>
              </a:rPr>
              <a:t>allowing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polymorphisms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3: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visualizing</a:t>
            </a:r>
            <a:r>
              <a:rPr lang="pl-PL" sz="1600" dirty="0">
                <a:latin typeface="Courier"/>
                <a:cs typeface="Courier"/>
              </a:rPr>
              <a:t> insert/</a:t>
            </a:r>
            <a:r>
              <a:rPr lang="pl-PL" sz="1600" dirty="0" err="1">
                <a:latin typeface="Courier"/>
                <a:cs typeface="Courier"/>
              </a:rPr>
              <a:t>deletion</a:t>
            </a:r>
            <a:r>
              <a:rPr lang="pl-PL" sz="1600" dirty="0">
                <a:latin typeface="Courier"/>
                <a:cs typeface="Courier"/>
              </a:rPr>
              <a:t> and </a:t>
            </a:r>
            <a:r>
              <a:rPr lang="pl-PL" sz="1600" dirty="0" err="1">
                <a:latin typeface="Courier"/>
                <a:cs typeface="Courier"/>
              </a:rPr>
              <a:t>adjusting</a:t>
            </a:r>
            <a:r>
              <a:rPr lang="pl-PL" sz="1600" dirty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67" y="1349583"/>
            <a:ext cx="5823876" cy="47899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Create BLAST database</a:t>
            </a:r>
          </a:p>
          <a:p>
            <a:r>
              <a:rPr lang="en-US" sz="3200" dirty="0"/>
              <a:t>BLASTN</a:t>
            </a:r>
          </a:p>
          <a:p>
            <a:r>
              <a:rPr lang="en-US" sz="3200" dirty="0"/>
              <a:t>BLASTP</a:t>
            </a:r>
          </a:p>
          <a:p>
            <a:r>
              <a:rPr lang="en-US" sz="3200" dirty="0"/>
              <a:t>Extract sequences from database</a:t>
            </a:r>
          </a:p>
          <a:p>
            <a:r>
              <a:rPr lang="en-US" sz="3200" dirty="0"/>
              <a:t>BWA alignment</a:t>
            </a:r>
          </a:p>
          <a:p>
            <a:r>
              <a:rPr lang="en-US" sz="3200" dirty="0" err="1"/>
              <a:t>SAMtools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001" y="1322246"/>
            <a:ext cx="5833998" cy="4741288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/>
              <a:t>module load BLAST+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bwa</a:t>
            </a:r>
          </a:p>
          <a:p>
            <a:pPr marL="0" indent="0">
              <a:buNone/>
            </a:pPr>
            <a:r>
              <a:rPr lang="en-US" sz="3200" dirty="0"/>
              <a:t>module load BWA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module load </a:t>
            </a:r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1" y="1256990"/>
            <a:ext cx="8728527" cy="4930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cp –r /homes/liu3zhen/teaching/datasets/references .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9149</TotalTime>
  <Words>1872</Words>
  <Application>Microsoft Macintosh PowerPoint</Application>
  <PresentationFormat>On-screen Show (4:3)</PresentationFormat>
  <Paragraphs>300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</vt:lpstr>
      <vt:lpstr>Courier New</vt:lpstr>
      <vt:lpstr>Office Theme</vt:lpstr>
      <vt:lpstr>Dot plot &amp; Alignments  Bioinformatics Applications (PLPTH813)</vt:lpstr>
      <vt:lpstr>Goal of today’s lab</vt:lpstr>
      <vt:lpstr>Dot plot</vt:lpstr>
      <vt:lpstr>Dot plot – example 1</vt:lpstr>
      <vt:lpstr>Dot plot – example 2</vt:lpstr>
      <vt:lpstr>Dot plot – example 3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Goal of today’s lab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117</cp:revision>
  <dcterms:created xsi:type="dcterms:W3CDTF">2014-12-15T18:58:14Z</dcterms:created>
  <dcterms:modified xsi:type="dcterms:W3CDTF">2021-03-18T18:03:18Z</dcterms:modified>
</cp:coreProperties>
</file>