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65" r:id="rId6"/>
    <p:sldId id="259" r:id="rId7"/>
    <p:sldId id="261" r:id="rId8"/>
    <p:sldId id="262" r:id="rId9"/>
    <p:sldId id="268" r:id="rId10"/>
    <p:sldId id="263" r:id="rId11"/>
    <p:sldId id="264" r:id="rId12"/>
    <p:sldId id="266" r:id="rId13"/>
    <p:sldId id="267"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7/7/2017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544865" y="338203"/>
            <a:ext cx="5729137" cy="1603331"/>
          </a:xfrm>
        </p:spPr>
        <p:txBody>
          <a:bodyPr/>
          <a:lstStyle/>
          <a:p>
            <a:pPr algn="ctr"/>
            <a:r>
              <a:rPr lang="es-GT" sz="6000" dirty="0">
                <a:latin typeface="Adobe Gothic Std B" panose="020B0800000000000000" pitchFamily="34" charset="-128"/>
                <a:ea typeface="Adobe Gothic Std B" panose="020B0800000000000000" pitchFamily="34" charset="-128"/>
              </a:rPr>
              <a:t>Liceo Compu Market</a:t>
            </a:r>
          </a:p>
        </p:txBody>
      </p:sp>
      <p:sp>
        <p:nvSpPr>
          <p:cNvPr id="3" name="Subtítulo 2"/>
          <p:cNvSpPr>
            <a:spLocks noGrp="1"/>
          </p:cNvSpPr>
          <p:nvPr>
            <p:ph type="subTitle" idx="1"/>
          </p:nvPr>
        </p:nvSpPr>
        <p:spPr>
          <a:xfrm>
            <a:off x="1406859" y="2910964"/>
            <a:ext cx="7766936" cy="2162077"/>
          </a:xfrm>
        </p:spPr>
        <p:txBody>
          <a:bodyPr>
            <a:normAutofit fontScale="77500" lnSpcReduction="20000"/>
          </a:bodyPr>
          <a:lstStyle/>
          <a:p>
            <a:pPr algn="ctr"/>
            <a:r>
              <a:rPr lang="es-GT" sz="3300" i="1" dirty="0" smtClean="0">
                <a:latin typeface="Adobe Caslon Pro" panose="0205050205050A020403" pitchFamily="18" charset="0"/>
              </a:rPr>
              <a:t>Nombre</a:t>
            </a:r>
            <a:r>
              <a:rPr lang="es-GT" dirty="0" smtClean="0"/>
              <a:t>: Glinys Stacy Morales Portillo</a:t>
            </a:r>
          </a:p>
          <a:p>
            <a:pPr algn="ctr"/>
            <a:r>
              <a:rPr lang="es-GT" sz="2800" i="1" dirty="0" smtClean="0">
                <a:latin typeface="Adobe Caslon Pro" panose="0205050205050A020403" pitchFamily="18" charset="0"/>
              </a:rPr>
              <a:t>Grado</a:t>
            </a:r>
            <a:r>
              <a:rPr lang="es-GT" dirty="0" smtClean="0"/>
              <a:t>: Quinto bachillerato científico</a:t>
            </a:r>
          </a:p>
          <a:p>
            <a:pPr algn="ctr"/>
            <a:r>
              <a:rPr lang="es-GT" sz="2800" i="1" dirty="0" smtClean="0">
                <a:latin typeface="Adobe Caslon Pro" panose="0205050205050A020403" pitchFamily="18" charset="0"/>
              </a:rPr>
              <a:t>Sección</a:t>
            </a:r>
            <a:r>
              <a:rPr lang="es-GT" dirty="0" smtClean="0"/>
              <a:t>: “A”</a:t>
            </a:r>
          </a:p>
          <a:p>
            <a:pPr algn="ctr"/>
            <a:r>
              <a:rPr lang="es-GT" sz="3000" i="1" dirty="0" smtClean="0">
                <a:latin typeface="Adobe Caslon Pro" panose="0205050205050A020403" pitchFamily="18" charset="0"/>
              </a:rPr>
              <a:t>Materia</a:t>
            </a:r>
            <a:r>
              <a:rPr lang="es-GT" dirty="0" smtClean="0"/>
              <a:t>: Laboratorio</a:t>
            </a:r>
          </a:p>
          <a:p>
            <a:pPr algn="ctr"/>
            <a:r>
              <a:rPr lang="es-GT" sz="3000" i="1" dirty="0" smtClean="0">
                <a:latin typeface="Adobe Caslon Pro" panose="0205050205050A020403" pitchFamily="18" charset="0"/>
              </a:rPr>
              <a:t>Curso</a:t>
            </a:r>
            <a:r>
              <a:rPr lang="es-GT" dirty="0" smtClean="0"/>
              <a:t>: Computación y programación</a:t>
            </a:r>
            <a:endParaRPr lang="es-GT" dirty="0"/>
          </a:p>
        </p:txBody>
      </p:sp>
      <p:pic>
        <p:nvPicPr>
          <p:cNvPr id="4098" name="Picture 2" descr="Resultado de imagen para liceo comp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724" y="386377"/>
            <a:ext cx="3264030" cy="2039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684376"/>
      </p:ext>
    </p:extLst>
  </p:cSld>
  <p:clrMapOvr>
    <a:masterClrMapping/>
  </p:clrMapOvr>
  <mc:AlternateContent xmlns:mc="http://schemas.openxmlformats.org/markup-compatibility/2006">
    <mc:Choice xmlns:p14="http://schemas.microsoft.com/office/powerpoint/2010/main" Requires="p14">
      <p:transition spd="slow" p14:dur="2250" advClick="0" advTm="5000">
        <p:split orient="vert"/>
      </p:transition>
    </mc:Choice>
    <mc:Fallback>
      <p:transition spd="slow" advClick="0" advTm="5000">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19732782">
            <a:off x="677334" y="2968668"/>
            <a:ext cx="8596668" cy="1966586"/>
          </a:xfrm>
        </p:spPr>
        <p:txBody>
          <a:bodyPr>
            <a:normAutofit/>
          </a:bodyPr>
          <a:lstStyle/>
          <a:p>
            <a:r>
              <a:rPr lang="es-GT" sz="4800" dirty="0">
                <a:latin typeface="Algerian" panose="04020705040A02060702" pitchFamily="82" charset="0"/>
              </a:rPr>
              <a:t>Mantenimiento </a:t>
            </a:r>
            <a:r>
              <a:rPr lang="es-GT" sz="4800" dirty="0" err="1" smtClean="0">
                <a:latin typeface="Algerian" panose="04020705040A02060702" pitchFamily="82" charset="0"/>
              </a:rPr>
              <a:t>CoRRECTIVO</a:t>
            </a:r>
            <a:endParaRPr lang="es-GT" sz="4800" dirty="0"/>
          </a:p>
        </p:txBody>
      </p:sp>
    </p:spTree>
    <p:extLst>
      <p:ext uri="{BB962C8B-B14F-4D97-AF65-F5344CB8AC3E}">
        <p14:creationId xmlns:p14="http://schemas.microsoft.com/office/powerpoint/2010/main" val="41670858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Mantenimiento Correctivo</a:t>
            </a:r>
            <a:endParaRPr lang="es-GT" dirty="0"/>
          </a:p>
        </p:txBody>
      </p:sp>
      <p:sp>
        <p:nvSpPr>
          <p:cNvPr id="3" name="Marcador de contenido 2"/>
          <p:cNvSpPr>
            <a:spLocks noGrp="1"/>
          </p:cNvSpPr>
          <p:nvPr>
            <p:ph idx="1"/>
          </p:nvPr>
        </p:nvSpPr>
        <p:spPr/>
        <p:txBody>
          <a:bodyPr/>
          <a:lstStyle/>
          <a:p>
            <a:r>
              <a:rPr lang="es-GT" dirty="0"/>
              <a:t>Se denomina </a:t>
            </a:r>
            <a:r>
              <a:rPr lang="es-GT" b="1" dirty="0"/>
              <a:t>mantenimiento correctivo</a:t>
            </a:r>
            <a:r>
              <a:rPr lang="es-GT" dirty="0"/>
              <a:t>, aquel que corrige los defectos observados en los equipamientos o instalaciones, es la forma más básica de mantenimiento y consiste en localizar averías o defectos y corregirlos o repararlos. Históricamente es el primer concepto de mantenimiento y el único hasta la Primera Guerra Mundial, dada la simplicidad de las máquinas, equipamientos e instalaciones de la época. El mantenimiento era sinónimo de reparar aquello que estaba averiado.</a:t>
            </a:r>
          </a:p>
          <a:p>
            <a:r>
              <a:rPr lang="es-GT" dirty="0">
                <a:latin typeface="+mj-lt"/>
              </a:rPr>
              <a:t>Este mantenimiento que se realiza luego que ocurra una falla o avería en el equipo que por su naturaleza no pueden planificarse en el tiempo, presenta costos por reparación y repuestos no presupuestadas, pues puede implicar el cambio de algunas piezas del equipo en caso de ser necesario.</a:t>
            </a:r>
          </a:p>
          <a:p>
            <a:endParaRPr lang="es-GT" dirty="0"/>
          </a:p>
        </p:txBody>
      </p:sp>
    </p:spTree>
    <p:extLst>
      <p:ext uri="{BB962C8B-B14F-4D97-AF65-F5344CB8AC3E}">
        <p14:creationId xmlns:p14="http://schemas.microsoft.com/office/powerpoint/2010/main" val="21345395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1290181"/>
            <a:ext cx="8596668" cy="4751181"/>
          </a:xfrm>
        </p:spPr>
        <p:txBody>
          <a:bodyPr>
            <a:normAutofit/>
          </a:bodyPr>
          <a:lstStyle/>
          <a:p>
            <a:r>
              <a:rPr lang="es-GT" dirty="0"/>
              <a:t>Cabe destacarse que este tipo de actividad es llevada a cabo por individuos que ostentan una vasta experiencia y un profundo conocimiento respecto del equipo o máquina que mantienen.</a:t>
            </a:r>
            <a:r>
              <a:rPr lang="es-GT" dirty="0"/>
              <a:t/>
            </a:r>
            <a:br>
              <a:rPr lang="es-GT" dirty="0"/>
            </a:br>
            <a:r>
              <a:rPr lang="es-GT" dirty="0"/>
              <a:t>En tanto, el trabajo implicará una serie de acciones que generalmente parten de la inspección del mismo.</a:t>
            </a:r>
            <a:r>
              <a:rPr lang="es-GT" dirty="0"/>
              <a:t/>
            </a:r>
            <a:br>
              <a:rPr lang="es-GT" dirty="0"/>
            </a:br>
            <a:r>
              <a:rPr lang="es-GT" dirty="0"/>
              <a:t>En esta primera fase, el profesional a cargo del mantenimiento realizará mediciones, comprobaciones, con la misión de hallar el desperfecto del aparato en el caso que lo halla, o bien para corroborar que la maquina se encuentra funcionando tal como lo esperado.</a:t>
            </a:r>
            <a:r>
              <a:rPr lang="es-GT" dirty="0"/>
              <a:t/>
            </a:r>
            <a:br>
              <a:rPr lang="es-GT" dirty="0"/>
            </a:br>
            <a:r>
              <a:rPr lang="es-GT" dirty="0"/>
              <a:t>En el caso que se descubra una falla se procederá a su arreglo a través de las técnicas y acciones que correspondan para que el producto o aparato recupere su actividad original.</a:t>
            </a:r>
            <a:r>
              <a:rPr lang="es-GT" dirty="0"/>
              <a:t/>
            </a:r>
            <a:br>
              <a:rPr lang="es-GT" dirty="0"/>
            </a:br>
            <a:r>
              <a:rPr lang="es-GT" dirty="0"/>
              <a:t/>
            </a:r>
            <a:br>
              <a:rPr lang="es-GT" dirty="0"/>
            </a:br>
            <a:endParaRPr lang="es-GT" dirty="0"/>
          </a:p>
        </p:txBody>
      </p:sp>
    </p:spTree>
    <p:extLst>
      <p:ext uri="{BB962C8B-B14F-4D97-AF65-F5344CB8AC3E}">
        <p14:creationId xmlns:p14="http://schemas.microsoft.com/office/powerpoint/2010/main" val="4762516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sultado de imagen para mantenimiento correctiv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rot="20446583">
            <a:off x="261964" y="861594"/>
            <a:ext cx="3765017" cy="222885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2052" name="Picture 4" descr="Resultado de imagen para mantenimiento correctiv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65591">
            <a:off x="4825355" y="2746501"/>
            <a:ext cx="3850232" cy="230041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3539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20372197">
            <a:off x="677334" y="2430048"/>
            <a:ext cx="8596668" cy="3106455"/>
          </a:xfrm>
        </p:spPr>
        <p:txBody>
          <a:bodyPr>
            <a:noAutofit/>
          </a:bodyPr>
          <a:lstStyle/>
          <a:p>
            <a:pPr algn="ctr"/>
            <a:r>
              <a:rPr lang="es-GT" sz="8800" dirty="0" smtClean="0">
                <a:latin typeface="Algerian" panose="04020705040A02060702" pitchFamily="82" charset="0"/>
              </a:rPr>
              <a:t>Conclusión</a:t>
            </a:r>
            <a:endParaRPr lang="es-GT" sz="8800" dirty="0">
              <a:latin typeface="Algerian" panose="04020705040A02060702" pitchFamily="82" charset="0"/>
            </a:endParaRPr>
          </a:p>
        </p:txBody>
      </p:sp>
    </p:spTree>
    <p:extLst>
      <p:ext uri="{BB962C8B-B14F-4D97-AF65-F5344CB8AC3E}">
        <p14:creationId xmlns:p14="http://schemas.microsoft.com/office/powerpoint/2010/main" val="21194847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2160590"/>
            <a:ext cx="8596668" cy="1973000"/>
          </a:xfrm>
        </p:spPr>
        <p:txBody>
          <a:bodyPr/>
          <a:lstStyle/>
          <a:p>
            <a:pPr marL="0" indent="0" algn="ctr">
              <a:buNone/>
            </a:pPr>
            <a:r>
              <a:rPr lang="es-GT" dirty="0" smtClean="0"/>
              <a:t>Estos temas me parecen de suma importancia ya que se llevan acabo un Mantenimiento adecuado a cada uno de ellos en cada uno de ellos nos explica Como son porque que mantenimientos tienen es muy importante saber esto para poder hacerlo muy bien y poder explicarlo detalladamente.</a:t>
            </a:r>
          </a:p>
        </p:txBody>
      </p:sp>
    </p:spTree>
    <p:extLst>
      <p:ext uri="{BB962C8B-B14F-4D97-AF65-F5344CB8AC3E}">
        <p14:creationId xmlns:p14="http://schemas.microsoft.com/office/powerpoint/2010/main" val="9601412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19849859">
            <a:off x="897210" y="2956670"/>
            <a:ext cx="8596668" cy="1651085"/>
          </a:xfrm>
        </p:spPr>
        <p:txBody>
          <a:bodyPr>
            <a:normAutofit fontScale="90000"/>
          </a:bodyPr>
          <a:lstStyle/>
          <a:p>
            <a:r>
              <a:rPr lang="es-GT" sz="5400" dirty="0" smtClean="0">
                <a:latin typeface="Algerian" panose="04020705040A02060702" pitchFamily="82" charset="0"/>
              </a:rPr>
              <a:t>Mantenimiento Deductivo</a:t>
            </a:r>
            <a:endParaRPr lang="es-GT" sz="5400" dirty="0">
              <a:latin typeface="Algerian" panose="04020705040A02060702" pitchFamily="82" charset="0"/>
            </a:endParaRPr>
          </a:p>
        </p:txBody>
      </p:sp>
    </p:spTree>
    <p:extLst>
      <p:ext uri="{BB962C8B-B14F-4D97-AF65-F5344CB8AC3E}">
        <p14:creationId xmlns:p14="http://schemas.microsoft.com/office/powerpoint/2010/main" val="30292154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Mantenimiento Deductivo</a:t>
            </a:r>
            <a:endParaRPr lang="es-GT" dirty="0"/>
          </a:p>
        </p:txBody>
      </p:sp>
      <p:sp>
        <p:nvSpPr>
          <p:cNvPr id="3" name="Marcador de contenido 2"/>
          <p:cNvSpPr>
            <a:spLocks noGrp="1"/>
          </p:cNvSpPr>
          <p:nvPr>
            <p:ph idx="1"/>
          </p:nvPr>
        </p:nvSpPr>
        <p:spPr>
          <a:xfrm>
            <a:off x="677334" y="1415441"/>
            <a:ext cx="8596668" cy="4296427"/>
          </a:xfrm>
        </p:spPr>
        <p:txBody>
          <a:bodyPr>
            <a:normAutofit/>
          </a:bodyPr>
          <a:lstStyle/>
          <a:p>
            <a:r>
              <a:rPr lang="es-GT" dirty="0">
                <a:latin typeface="+mj-lt"/>
              </a:rPr>
              <a:t>Un </a:t>
            </a:r>
            <a:r>
              <a:rPr lang="es-GT" b="1" dirty="0">
                <a:latin typeface="+mj-lt"/>
              </a:rPr>
              <a:t>sistema deductivo</a:t>
            </a:r>
            <a:r>
              <a:rPr lang="es-GT" dirty="0">
                <a:latin typeface="+mj-lt"/>
              </a:rPr>
              <a:t> (también nombrado como </a:t>
            </a:r>
            <a:r>
              <a:rPr lang="es-GT" b="1" dirty="0">
                <a:latin typeface="+mj-lt"/>
              </a:rPr>
              <a:t>aparato deductivo</a:t>
            </a:r>
            <a:r>
              <a:rPr lang="es-GT" dirty="0">
                <a:latin typeface="+mj-lt"/>
              </a:rPr>
              <a:t> de un sistema formal) está constituido de axiomas y reglas de inferencia que pueden ser usados para derivar los </a:t>
            </a:r>
            <a:r>
              <a:rPr lang="es-GT" dirty="0" smtClean="0">
                <a:latin typeface="+mj-lt"/>
              </a:rPr>
              <a:t>teoremas</a:t>
            </a:r>
            <a:r>
              <a:rPr lang="es-GT" dirty="0">
                <a:latin typeface="+mj-lt"/>
              </a:rPr>
              <a:t> del sistema.</a:t>
            </a:r>
          </a:p>
          <a:p>
            <a:r>
              <a:rPr lang="es-GT" dirty="0">
                <a:latin typeface="+mj-lt"/>
              </a:rPr>
              <a:t>Tal sistema deductivo tiene como propósito preservar ciertas cualidades deductivas en las fórmulas que son expresas en el sistema. Normalmente la calidad en la cual estamos preocupados es la verdad en oposición a la falsedad. No obstante, otras modalidades, tales como justificación o creencia, pueden ser preservadas alternativamente.</a:t>
            </a:r>
          </a:p>
          <a:p>
            <a:r>
              <a:rPr lang="es-GT" dirty="0">
                <a:latin typeface="+mj-lt"/>
              </a:rPr>
              <a:t>A fin de mantener su integridad deductiva, un </a:t>
            </a:r>
            <a:r>
              <a:rPr lang="es-GT" i="1" dirty="0">
                <a:latin typeface="+mj-lt"/>
              </a:rPr>
              <a:t>aparato deductivo</a:t>
            </a:r>
            <a:r>
              <a:rPr lang="es-GT" dirty="0">
                <a:latin typeface="+mj-lt"/>
              </a:rPr>
              <a:t> debe ser definido sin referencia a ninguna interpretación pretendida del lenguaje. El objetivo es garantizar que cada línea de un cálculo lógico es meramente una consecuencia lógica de las líneas que la preceden. No debería haber ningún elemento perteneciente a cualquier interpretación del lenguaje encubierto en la naturaleza deductiva del sistema.</a:t>
            </a:r>
          </a:p>
          <a:p>
            <a:endParaRPr lang="es-GT" dirty="0">
              <a:latin typeface="+mj-lt"/>
            </a:endParaRPr>
          </a:p>
        </p:txBody>
      </p:sp>
    </p:spTree>
    <p:extLst>
      <p:ext uri="{BB962C8B-B14F-4D97-AF65-F5344CB8AC3E}">
        <p14:creationId xmlns:p14="http://schemas.microsoft.com/office/powerpoint/2010/main" val="4971249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751563"/>
            <a:ext cx="8596668" cy="4308952"/>
          </a:xfrm>
        </p:spPr>
        <p:txBody>
          <a:bodyPr/>
          <a:lstStyle/>
          <a:p>
            <a:r>
              <a:rPr lang="es-GT" dirty="0"/>
              <a:t>Método de deducción o </a:t>
            </a:r>
            <a:r>
              <a:rPr lang="es-GT" b="1" dirty="0"/>
              <a:t>método deductivo </a:t>
            </a:r>
            <a:r>
              <a:rPr lang="es-GT" dirty="0"/>
              <a:t>la deducción es una parte de la lógica que llega a utilizarse en el método científico y que llega a una conclusión por medio de premisas (verdaderas o falsas) Axiomas (premisas evidentes)  o inferencias (evaluación mental).</a:t>
            </a:r>
          </a:p>
          <a:p>
            <a:r>
              <a:rPr lang="es-GT" dirty="0"/>
              <a:t>Una deducción se puede sacar con premisas que forman un silogismo en el que la premisa mayor establece la línea directa, que por medio de la premisa menor llega a una conclusión.</a:t>
            </a:r>
          </a:p>
          <a:p>
            <a:r>
              <a:rPr lang="es-GT" dirty="0"/>
              <a:t>Así pues la deducción viene en forma directa conforme a las premisas, por lo que el método deductivo es una serie de procesos o principios “</a:t>
            </a:r>
            <a:r>
              <a:rPr lang="es-GT" b="1" dirty="0" smtClean="0"/>
              <a:t>lógicos </a:t>
            </a:r>
            <a:r>
              <a:rPr lang="es-GT" b="1" dirty="0" err="1" smtClean="0"/>
              <a:t>premisorios</a:t>
            </a:r>
            <a:r>
              <a:rPr lang="es-GT" dirty="0"/>
              <a:t>” que nos llevan a una conclusión directa, ya sea falsa o verdadera.</a:t>
            </a:r>
          </a:p>
          <a:p>
            <a:endParaRPr lang="es-GT" dirty="0"/>
          </a:p>
        </p:txBody>
      </p:sp>
    </p:spTree>
    <p:extLst>
      <p:ext uri="{BB962C8B-B14F-4D97-AF65-F5344CB8AC3E}">
        <p14:creationId xmlns:p14="http://schemas.microsoft.com/office/powerpoint/2010/main" val="37699106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rot="20561089">
            <a:off x="308916" y="737089"/>
            <a:ext cx="4044978" cy="269174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1034" name="Picture 10" descr="Resultado de imagen para mantenimiento deductiv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2786">
            <a:off x="2673923" y="3707703"/>
            <a:ext cx="3977772" cy="265019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
        <p:nvSpPr>
          <p:cNvPr id="11" name="AutoShape 12" descr="Resultado de imagen para mantenimiento deductivo"/>
          <p:cNvSpPr>
            <a:spLocks noChangeAspect="1" noChangeArrowheads="1"/>
          </p:cNvSpPr>
          <p:nvPr/>
        </p:nvSpPr>
        <p:spPr bwMode="auto">
          <a:xfrm>
            <a:off x="456199" y="782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sp>
        <p:nvSpPr>
          <p:cNvPr id="10" name="AutoShape 14" descr="Imagen relacionad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sp>
        <p:nvSpPr>
          <p:cNvPr id="13" name="AutoShape 16" descr="Imagen relacionad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pic>
        <p:nvPicPr>
          <p:cNvPr id="1042" name="Picture 18" descr="Resultado de imagen para mantenimiento deductiv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839797">
            <a:off x="6180593" y="788240"/>
            <a:ext cx="3048000" cy="264795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2686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34"/>
                                        </p:tgtEl>
                                        <p:attrNameLst>
                                          <p:attrName>style.visibility</p:attrName>
                                        </p:attrNameLst>
                                      </p:cBhvr>
                                      <p:to>
                                        <p:strVal val="visible"/>
                                      </p:to>
                                    </p:set>
                                    <p:animEffect transition="in" filter="fade">
                                      <p:cBhvr>
                                        <p:cTn id="14" dur="1000"/>
                                        <p:tgtEl>
                                          <p:spTgt spid="1034"/>
                                        </p:tgtEl>
                                      </p:cBhvr>
                                    </p:animEffect>
                                    <p:anim calcmode="lin" valueType="num">
                                      <p:cBhvr>
                                        <p:cTn id="15" dur="1000" fill="hold"/>
                                        <p:tgtEl>
                                          <p:spTgt spid="1034"/>
                                        </p:tgtEl>
                                        <p:attrNameLst>
                                          <p:attrName>ppt_x</p:attrName>
                                        </p:attrNameLst>
                                      </p:cBhvr>
                                      <p:tavLst>
                                        <p:tav tm="0">
                                          <p:val>
                                            <p:strVal val="#ppt_x"/>
                                          </p:val>
                                        </p:tav>
                                        <p:tav tm="100000">
                                          <p:val>
                                            <p:strVal val="#ppt_x"/>
                                          </p:val>
                                        </p:tav>
                                      </p:tavLst>
                                    </p:anim>
                                    <p:anim calcmode="lin" valueType="num">
                                      <p:cBhvr>
                                        <p:cTn id="16" dur="1000" fill="hold"/>
                                        <p:tgtEl>
                                          <p:spTgt spid="103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42"/>
                                        </p:tgtEl>
                                        <p:attrNameLst>
                                          <p:attrName>style.visibility</p:attrName>
                                        </p:attrNameLst>
                                      </p:cBhvr>
                                      <p:to>
                                        <p:strVal val="visible"/>
                                      </p:to>
                                    </p:set>
                                    <p:animEffect transition="in" filter="fade">
                                      <p:cBhvr>
                                        <p:cTn id="21" dur="1000"/>
                                        <p:tgtEl>
                                          <p:spTgt spid="1042"/>
                                        </p:tgtEl>
                                      </p:cBhvr>
                                    </p:animEffect>
                                    <p:anim calcmode="lin" valueType="num">
                                      <p:cBhvr>
                                        <p:cTn id="22" dur="1000" fill="hold"/>
                                        <p:tgtEl>
                                          <p:spTgt spid="1042"/>
                                        </p:tgtEl>
                                        <p:attrNameLst>
                                          <p:attrName>ppt_x</p:attrName>
                                        </p:attrNameLst>
                                      </p:cBhvr>
                                      <p:tavLst>
                                        <p:tav tm="0">
                                          <p:val>
                                            <p:strVal val="#ppt_x"/>
                                          </p:val>
                                        </p:tav>
                                        <p:tav tm="100000">
                                          <p:val>
                                            <p:strVal val="#ppt_x"/>
                                          </p:val>
                                        </p:tav>
                                      </p:tavLst>
                                    </p:anim>
                                    <p:anim calcmode="lin" valueType="num">
                                      <p:cBhvr>
                                        <p:cTn id="23" dur="1000" fill="hold"/>
                                        <p:tgtEl>
                                          <p:spTgt spid="10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19566227">
            <a:off x="612628" y="2468241"/>
            <a:ext cx="9358129" cy="2154476"/>
          </a:xfrm>
        </p:spPr>
        <p:txBody>
          <a:bodyPr>
            <a:normAutofit/>
          </a:bodyPr>
          <a:lstStyle/>
          <a:p>
            <a:r>
              <a:rPr lang="es-GT" sz="4800" dirty="0" smtClean="0">
                <a:latin typeface="Algerian" panose="04020705040A02060702" pitchFamily="82" charset="0"/>
              </a:rPr>
              <a:t>Mantenimiento Preventivo</a:t>
            </a:r>
            <a:endParaRPr lang="es-GT" sz="4800" dirty="0">
              <a:latin typeface="Algerian" panose="04020705040A02060702" pitchFamily="82" charset="0"/>
            </a:endParaRPr>
          </a:p>
        </p:txBody>
      </p:sp>
    </p:spTree>
    <p:extLst>
      <p:ext uri="{BB962C8B-B14F-4D97-AF65-F5344CB8AC3E}">
        <p14:creationId xmlns:p14="http://schemas.microsoft.com/office/powerpoint/2010/main" val="1628666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01666" y="651353"/>
            <a:ext cx="8472336" cy="5390010"/>
          </a:xfrm>
        </p:spPr>
        <p:txBody>
          <a:bodyPr>
            <a:normAutofit/>
          </a:bodyPr>
          <a:lstStyle/>
          <a:p>
            <a:r>
              <a:rPr lang="es-GT" dirty="0">
                <a:solidFill>
                  <a:srgbClr val="222222"/>
                </a:solidFill>
                <a:latin typeface="+mj-lt"/>
              </a:rPr>
              <a:t>En las operaciones de </a:t>
            </a:r>
            <a:r>
              <a:rPr lang="es-GT" dirty="0" smtClean="0">
                <a:solidFill>
                  <a:schemeClr val="tx1"/>
                </a:solidFill>
                <a:latin typeface="+mj-lt"/>
              </a:rPr>
              <a:t>mantenimiento</a:t>
            </a:r>
            <a:r>
              <a:rPr lang="es-GT" dirty="0" smtClean="0">
                <a:solidFill>
                  <a:srgbClr val="222222"/>
                </a:solidFill>
                <a:latin typeface="+mj-lt"/>
              </a:rPr>
              <a:t>, </a:t>
            </a:r>
            <a:r>
              <a:rPr lang="es-GT" b="1" dirty="0" smtClean="0">
                <a:solidFill>
                  <a:schemeClr val="tx1"/>
                </a:solidFill>
                <a:latin typeface="+mj-lt"/>
              </a:rPr>
              <a:t>preventivo</a:t>
            </a:r>
            <a:r>
              <a:rPr lang="es-GT" dirty="0">
                <a:solidFill>
                  <a:srgbClr val="222222"/>
                </a:solidFill>
                <a:latin typeface="+mj-lt"/>
              </a:rPr>
              <a:t> es el destinado a la conservación de equipos o instalaciones mediante la realización de revisión y reparación que garanticen su buen funcionamiento y fiabilidad. El mantenimiento preventivo se realiza en equipos en condiciones de funcionamiento, por oposición al </a:t>
            </a:r>
            <a:r>
              <a:rPr lang="es-GT" dirty="0">
                <a:solidFill>
                  <a:schemeClr val="tx1"/>
                </a:solidFill>
                <a:latin typeface="+mj-lt"/>
              </a:rPr>
              <a:t>mantenimiento</a:t>
            </a:r>
            <a:r>
              <a:rPr lang="es-GT" dirty="0">
                <a:solidFill>
                  <a:srgbClr val="0B0080"/>
                </a:solidFill>
                <a:latin typeface="+mj-lt"/>
              </a:rPr>
              <a:t> </a:t>
            </a:r>
            <a:r>
              <a:rPr lang="es-GT" dirty="0" smtClean="0">
                <a:solidFill>
                  <a:schemeClr val="tx1"/>
                </a:solidFill>
                <a:latin typeface="+mj-lt"/>
              </a:rPr>
              <a:t>correctivo</a:t>
            </a:r>
            <a:r>
              <a:rPr lang="es-GT" dirty="0">
                <a:solidFill>
                  <a:srgbClr val="222222"/>
                </a:solidFill>
                <a:latin typeface="+mj-lt"/>
              </a:rPr>
              <a:t> que repara o pone en condiciones de funcionamiento aquellos que dejaron de funcionar o están dañados.</a:t>
            </a:r>
          </a:p>
          <a:p>
            <a:r>
              <a:rPr lang="es-GT" dirty="0">
                <a:solidFill>
                  <a:srgbClr val="222222"/>
                </a:solidFill>
                <a:latin typeface="+mj-lt"/>
              </a:rPr>
              <a:t>El 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ocurran.</a:t>
            </a:r>
          </a:p>
          <a:p>
            <a:r>
              <a:rPr lang="es-GT" dirty="0">
                <a:solidFill>
                  <a:srgbClr val="222222"/>
                </a:solidFill>
                <a:latin typeface="+mj-lt"/>
              </a:rPr>
              <a:t>Algunos de los métodos más habituales para determinar que procesos de mantenimiento preventivo deben llevarse a cabo son las recomendaciones de los fabricantes, la legislación vigente, las recomendaciones de expertos y las acciones llevadas a cabo sobre activos similares.</a:t>
            </a:r>
          </a:p>
          <a:p>
            <a:endParaRPr lang="es-GT" dirty="0">
              <a:latin typeface="+mj-lt"/>
            </a:endParaRPr>
          </a:p>
        </p:txBody>
      </p:sp>
      <p:sp>
        <p:nvSpPr>
          <p:cNvPr id="6" name="CuadroTexto 5"/>
          <p:cNvSpPr txBox="1"/>
          <p:nvPr/>
        </p:nvSpPr>
        <p:spPr>
          <a:xfrm>
            <a:off x="3219189" y="338203"/>
            <a:ext cx="4346532" cy="461665"/>
          </a:xfrm>
          <a:prstGeom prst="rect">
            <a:avLst/>
          </a:prstGeom>
          <a:noFill/>
        </p:spPr>
        <p:txBody>
          <a:bodyPr wrap="square" rtlCol="0">
            <a:spAutoFit/>
          </a:bodyPr>
          <a:lstStyle/>
          <a:p>
            <a:pPr algn="ctr"/>
            <a:r>
              <a:rPr lang="es-GT" sz="2400" dirty="0" smtClean="0">
                <a:solidFill>
                  <a:schemeClr val="accent1">
                    <a:lumMod val="75000"/>
                  </a:schemeClr>
                </a:solidFill>
              </a:rPr>
              <a:t>Mantenimiento Preventivo</a:t>
            </a:r>
            <a:endParaRPr lang="es-GT" sz="2400" dirty="0">
              <a:solidFill>
                <a:schemeClr val="accent1">
                  <a:lumMod val="75000"/>
                </a:schemeClr>
              </a:solidFill>
            </a:endParaRPr>
          </a:p>
        </p:txBody>
      </p:sp>
    </p:spTree>
    <p:extLst>
      <p:ext uri="{BB962C8B-B14F-4D97-AF65-F5344CB8AC3E}">
        <p14:creationId xmlns:p14="http://schemas.microsoft.com/office/powerpoint/2010/main" val="37608468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1540701"/>
            <a:ext cx="8596668" cy="4500661"/>
          </a:xfrm>
        </p:spPr>
        <p:txBody>
          <a:bodyPr>
            <a:normAutofit/>
          </a:bodyPr>
          <a:lstStyle/>
          <a:p>
            <a:r>
              <a:rPr lang="es-GT" dirty="0"/>
              <a:t>Es un mantenimiento basado en inspecciones regulares a las máquinas, de forma planificada, programada y controlada, con el fin de anticipar desgastes y fallas funcionales. Consiste en prevenir o corregir el deterioro sufrido en un equipo, por variables como el uso normal, el clima, o fallas de algún accesorio que no repercuta en la función principal, en tanto las actividades se ejecutan previendo que el equipo presente fallas mayores.</a:t>
            </a:r>
          </a:p>
          <a:p>
            <a:r>
              <a:rPr lang="es-GT" dirty="0"/>
              <a:t>En las tareas de mantenimiento preventivo se analiza la condición de los equipos para determinar otras intervenciones de los técnicos: limpieza y lubricación de piezas, reemplazo de ventiladores, reemplazo de luces indicadoras, revisiones del estado general de los equipos, entre otros.</a:t>
            </a:r>
          </a:p>
          <a:p>
            <a:r>
              <a:rPr lang="es-GT" dirty="0"/>
              <a:t>El personal de Grupo Electrotécnica, en sus distintas áreas de operación, cuenta con amplia trayectoria en la manipulación, reparación y conocimiento de los sistemas de misión crítica, lo que permite garantizar la operación continua, eficiente, segura y confiable de los equipos. Además, se dispone de una flotilla vehicular que faculta la cobertura en todo el país.</a:t>
            </a:r>
          </a:p>
          <a:p>
            <a:endParaRPr lang="es-GT" dirty="0"/>
          </a:p>
        </p:txBody>
      </p:sp>
    </p:spTree>
    <p:extLst>
      <p:ext uri="{BB962C8B-B14F-4D97-AF65-F5344CB8AC3E}">
        <p14:creationId xmlns:p14="http://schemas.microsoft.com/office/powerpoint/2010/main" val="10324869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sultado de imagen para mantenimiento preventiv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rot="19640586">
            <a:off x="485044" y="1164921"/>
            <a:ext cx="3577348" cy="209632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3076" name="Picture 4" descr="Resultado de imagen para mantenimiento preventiv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414735">
            <a:off x="4740101" y="2972611"/>
            <a:ext cx="4286250" cy="234158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0006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down)">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fade">
                                      <p:cBhvr>
                                        <p:cTn id="12" dur="1000"/>
                                        <p:tgtEl>
                                          <p:spTgt spid="3076"/>
                                        </p:tgtEl>
                                      </p:cBhvr>
                                    </p:animEffect>
                                    <p:anim calcmode="lin" valueType="num">
                                      <p:cBhvr>
                                        <p:cTn id="13" dur="1000" fill="hold"/>
                                        <p:tgtEl>
                                          <p:spTgt spid="3076"/>
                                        </p:tgtEl>
                                        <p:attrNameLst>
                                          <p:attrName>ppt_x</p:attrName>
                                        </p:attrNameLst>
                                      </p:cBhvr>
                                      <p:tavLst>
                                        <p:tav tm="0">
                                          <p:val>
                                            <p:strVal val="#ppt_x"/>
                                          </p:val>
                                        </p:tav>
                                        <p:tav tm="100000">
                                          <p:val>
                                            <p:strVal val="#ppt_x"/>
                                          </p:val>
                                        </p:tav>
                                      </p:tavLst>
                                    </p:anim>
                                    <p:anim calcmode="lin" valueType="num">
                                      <p:cBhvr>
                                        <p:cTn id="14"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48</TotalTime>
  <Words>319</Words>
  <Application>Microsoft Office PowerPoint</Application>
  <PresentationFormat>Panorámica</PresentationFormat>
  <Paragraphs>29</Paragraphs>
  <Slides>15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15</vt:i4>
      </vt:variant>
    </vt:vector>
  </HeadingPairs>
  <TitlesOfParts>
    <vt:vector size="22" baseType="lpstr">
      <vt:lpstr>Adobe Gothic Std B</vt:lpstr>
      <vt:lpstr>Adobe Caslon Pro</vt:lpstr>
      <vt:lpstr>Algerian</vt:lpstr>
      <vt:lpstr>Arial</vt:lpstr>
      <vt:lpstr>Trebuchet MS</vt:lpstr>
      <vt:lpstr>Wingdings 3</vt:lpstr>
      <vt:lpstr>Faceta</vt:lpstr>
      <vt:lpstr>Liceo Compu Market</vt:lpstr>
      <vt:lpstr>Mantenimiento Deductivo</vt:lpstr>
      <vt:lpstr>Mantenimiento Deductivo</vt:lpstr>
      <vt:lpstr>Presentación de PowerPoint</vt:lpstr>
      <vt:lpstr>Presentación de PowerPoint</vt:lpstr>
      <vt:lpstr>Mantenimiento Preventivo</vt:lpstr>
      <vt:lpstr>Presentación de PowerPoint</vt:lpstr>
      <vt:lpstr>Presentación de PowerPoint</vt:lpstr>
      <vt:lpstr>Presentación de PowerPoint</vt:lpstr>
      <vt:lpstr>Mantenimiento CoRRECTIVO</vt:lpstr>
      <vt:lpstr>Mantenimiento Correctivo</vt:lpstr>
      <vt:lpstr>Presentación de PowerPoint</vt:lpstr>
      <vt:lpstr>Presentación de PowerPoint</vt:lpstr>
      <vt:lpstr>Conclusión</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Liceo Compu Market</dc:title>
  <dc:creator>estudiante de Liceo Compu-market</dc:creator>
  <cp:lastModifiedBy>estudiante de Liceo Compu-market</cp:lastModifiedBy>
  <cp:revision>6</cp:revision>
  <dcterms:created xsi:type="dcterms:W3CDTF">2017-07-07T16:10:24Z</dcterms:created>
  <dcterms:modified xsi:type="dcterms:W3CDTF">2017-07-07T16:59:12Z</dcterms:modified>
</cp:coreProperties>
</file>