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21"/>
  </p:notesMasterIdLst>
  <p:sldIdLst>
    <p:sldId id="261" r:id="rId2"/>
    <p:sldId id="256" r:id="rId3"/>
    <p:sldId id="257" r:id="rId4"/>
    <p:sldId id="259" r:id="rId5"/>
    <p:sldId id="263" r:id="rId6"/>
    <p:sldId id="264" r:id="rId7"/>
    <p:sldId id="265" r:id="rId8"/>
    <p:sldId id="266" r:id="rId9"/>
    <p:sldId id="267" r:id="rId10"/>
    <p:sldId id="270" r:id="rId11"/>
    <p:sldId id="271" r:id="rId12"/>
    <p:sldId id="262" r:id="rId13"/>
    <p:sldId id="272" r:id="rId14"/>
    <p:sldId id="273" r:id="rId15"/>
    <p:sldId id="274" r:id="rId16"/>
    <p:sldId id="275" r:id="rId17"/>
    <p:sldId id="276" r:id="rId18"/>
    <p:sldId id="258" r:id="rId19"/>
    <p:sldId id="277" r:id="rId2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36" autoAdjust="0"/>
  </p:normalViewPr>
  <p:slideViewPr>
    <p:cSldViewPr>
      <p:cViewPr varScale="1">
        <p:scale>
          <a:sx n="51" d="100"/>
          <a:sy n="51" d="100"/>
        </p:scale>
        <p:origin x="1243"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3BD79B-501E-4A97-B254-14FE64C18669}" type="datetimeFigureOut">
              <a:rPr lang="es-MX" smtClean="0"/>
              <a:t>30/04/2017</a:t>
            </a:fld>
            <a:endParaRPr lang="es-MX"/>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4CD62C-EBF1-4C37-A80B-FFFA7065B7F3}" type="slidenum">
              <a:rPr lang="es-MX" smtClean="0"/>
              <a:t>‹Nº›</a:t>
            </a:fld>
            <a:endParaRPr lang="es-MX"/>
          </a:p>
        </p:txBody>
      </p:sp>
    </p:spTree>
    <p:extLst>
      <p:ext uri="{BB962C8B-B14F-4D97-AF65-F5344CB8AC3E}">
        <p14:creationId xmlns:p14="http://schemas.microsoft.com/office/powerpoint/2010/main" val="4243701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685E07C2-8C92-494A-834B-440EB8C72DA9}" type="slidenum">
              <a:rPr lang="es-MX" smtClean="0"/>
              <a:t>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encabezado 5"/>
          <p:cNvSpPr>
            <a:spLocks noGrp="1"/>
          </p:cNvSpPr>
          <p:nvPr>
            <p:ph type="hdr" sz="quarter" idx="12"/>
          </p:nvPr>
        </p:nvSpPr>
        <p:spPr/>
        <p:txBody>
          <a:bodyPr/>
          <a:lstStyle/>
          <a:p>
            <a:r>
              <a:rPr lang="es-MX" smtClean="0"/>
              <a:t>HISTORIA Y EVOLUCION DE LAS COMPUTADORAS</a:t>
            </a:r>
            <a:endParaRPr lang="es-MX"/>
          </a:p>
        </p:txBody>
      </p:sp>
    </p:spTree>
    <p:extLst>
      <p:ext uri="{BB962C8B-B14F-4D97-AF65-F5344CB8AC3E}">
        <p14:creationId xmlns:p14="http://schemas.microsoft.com/office/powerpoint/2010/main" val="3885969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685E07C2-8C92-494A-834B-440EB8C72DA9}" type="slidenum">
              <a:rPr lang="es-MX" smtClean="0"/>
              <a:t>14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encabezado 5"/>
          <p:cNvSpPr>
            <a:spLocks noGrp="1"/>
          </p:cNvSpPr>
          <p:nvPr>
            <p:ph type="hdr" sz="quarter" idx="12"/>
          </p:nvPr>
        </p:nvSpPr>
        <p:spPr/>
        <p:txBody>
          <a:bodyPr/>
          <a:lstStyle/>
          <a:p>
            <a:r>
              <a:rPr lang="es-MX" smtClean="0"/>
              <a:t>HISTORIA Y EVOLUCION DE LAS COMPUTADORAS</a:t>
            </a:r>
            <a:endParaRPr lang="es-MX"/>
          </a:p>
        </p:txBody>
      </p:sp>
    </p:spTree>
    <p:extLst>
      <p:ext uri="{BB962C8B-B14F-4D97-AF65-F5344CB8AC3E}">
        <p14:creationId xmlns:p14="http://schemas.microsoft.com/office/powerpoint/2010/main" val="1508191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685E07C2-8C92-494A-834B-440EB8C72DA9}" type="slidenum">
              <a:rPr lang="es-MX" smtClean="0"/>
              <a:t>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encabezado 5"/>
          <p:cNvSpPr>
            <a:spLocks noGrp="1"/>
          </p:cNvSpPr>
          <p:nvPr>
            <p:ph type="hdr" sz="quarter" idx="12"/>
          </p:nvPr>
        </p:nvSpPr>
        <p:spPr/>
        <p:txBody>
          <a:bodyPr/>
          <a:lstStyle/>
          <a:p>
            <a:r>
              <a:rPr lang="es-MX" smtClean="0"/>
              <a:t>HISTORIA Y EVOLUCION DE LAS COMPUTADORAS</a:t>
            </a:r>
            <a:endParaRPr lang="es-MX"/>
          </a:p>
        </p:txBody>
      </p:sp>
    </p:spTree>
    <p:extLst>
      <p:ext uri="{BB962C8B-B14F-4D97-AF65-F5344CB8AC3E}">
        <p14:creationId xmlns:p14="http://schemas.microsoft.com/office/powerpoint/2010/main" val="3619696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685E07C2-8C92-494A-834B-440EB8C72DA9}" type="slidenum">
              <a:rPr lang="es-MX" smtClean="0"/>
              <a:t>16</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encabezado 5"/>
          <p:cNvSpPr>
            <a:spLocks noGrp="1"/>
          </p:cNvSpPr>
          <p:nvPr>
            <p:ph type="hdr" sz="quarter" idx="12"/>
          </p:nvPr>
        </p:nvSpPr>
        <p:spPr/>
        <p:txBody>
          <a:bodyPr/>
          <a:lstStyle/>
          <a:p>
            <a:r>
              <a:rPr lang="es-MX" smtClean="0"/>
              <a:t>HISTORIA Y EVOLUCION DE LAS COMPUTADORAS</a:t>
            </a:r>
            <a:endParaRPr lang="es-MX"/>
          </a:p>
        </p:txBody>
      </p:sp>
    </p:spTree>
    <p:extLst>
      <p:ext uri="{BB962C8B-B14F-4D97-AF65-F5344CB8AC3E}">
        <p14:creationId xmlns:p14="http://schemas.microsoft.com/office/powerpoint/2010/main" val="3412511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685E07C2-8C92-494A-834B-440EB8C72DA9}" type="slidenum">
              <a:rPr lang="es-MX" smtClean="0"/>
              <a:t>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encabezado 5"/>
          <p:cNvSpPr>
            <a:spLocks noGrp="1"/>
          </p:cNvSpPr>
          <p:nvPr>
            <p:ph type="hdr" sz="quarter" idx="12"/>
          </p:nvPr>
        </p:nvSpPr>
        <p:spPr/>
        <p:txBody>
          <a:bodyPr/>
          <a:lstStyle/>
          <a:p>
            <a:r>
              <a:rPr lang="es-MX" smtClean="0"/>
              <a:t>HISTORIA Y EVOLUCION DE LAS COMPUTADORAS</a:t>
            </a:r>
            <a:endParaRPr lang="es-MX"/>
          </a:p>
        </p:txBody>
      </p:sp>
    </p:spTree>
    <p:extLst>
      <p:ext uri="{BB962C8B-B14F-4D97-AF65-F5344CB8AC3E}">
        <p14:creationId xmlns:p14="http://schemas.microsoft.com/office/powerpoint/2010/main" val="2522540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685E07C2-8C92-494A-834B-440EB8C72DA9}" type="slidenum">
              <a:rPr lang="es-MX" smtClean="0"/>
              <a:t>6</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encabezado 5"/>
          <p:cNvSpPr>
            <a:spLocks noGrp="1"/>
          </p:cNvSpPr>
          <p:nvPr>
            <p:ph type="hdr" sz="quarter" idx="12"/>
          </p:nvPr>
        </p:nvSpPr>
        <p:spPr/>
        <p:txBody>
          <a:bodyPr/>
          <a:lstStyle/>
          <a:p>
            <a:r>
              <a:rPr lang="es-MX" smtClean="0"/>
              <a:t>HISTORIA Y EVOLUCION DE LAS COMPUTADORAS</a:t>
            </a:r>
            <a:endParaRPr lang="es-MX"/>
          </a:p>
        </p:txBody>
      </p:sp>
    </p:spTree>
    <p:extLst>
      <p:ext uri="{BB962C8B-B14F-4D97-AF65-F5344CB8AC3E}">
        <p14:creationId xmlns:p14="http://schemas.microsoft.com/office/powerpoint/2010/main" val="2695418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685E07C2-8C92-494A-834B-440EB8C72DA9}" type="slidenum">
              <a:rPr lang="es-MX" smtClean="0"/>
              <a:t>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encabezado 5"/>
          <p:cNvSpPr>
            <a:spLocks noGrp="1"/>
          </p:cNvSpPr>
          <p:nvPr>
            <p:ph type="hdr" sz="quarter" idx="12"/>
          </p:nvPr>
        </p:nvSpPr>
        <p:spPr/>
        <p:txBody>
          <a:bodyPr/>
          <a:lstStyle/>
          <a:p>
            <a:r>
              <a:rPr lang="es-MX" smtClean="0"/>
              <a:t>HISTORIA Y EVOLUCION DE LAS COMPUTADORAS</a:t>
            </a:r>
            <a:endParaRPr lang="es-MX"/>
          </a:p>
        </p:txBody>
      </p:sp>
    </p:spTree>
    <p:extLst>
      <p:ext uri="{BB962C8B-B14F-4D97-AF65-F5344CB8AC3E}">
        <p14:creationId xmlns:p14="http://schemas.microsoft.com/office/powerpoint/2010/main" val="3432942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685E07C2-8C92-494A-834B-440EB8C72DA9}" type="slidenum">
              <a:rPr lang="es-MX" smtClean="0"/>
              <a:t>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encabezado 5"/>
          <p:cNvSpPr>
            <a:spLocks noGrp="1"/>
          </p:cNvSpPr>
          <p:nvPr>
            <p:ph type="hdr" sz="quarter" idx="12"/>
          </p:nvPr>
        </p:nvSpPr>
        <p:spPr/>
        <p:txBody>
          <a:bodyPr/>
          <a:lstStyle/>
          <a:p>
            <a:r>
              <a:rPr lang="es-MX" smtClean="0"/>
              <a:t>HISTORIA Y EVOLUCION DE LAS COMPUTADORAS</a:t>
            </a:r>
            <a:endParaRPr lang="es-MX"/>
          </a:p>
        </p:txBody>
      </p:sp>
    </p:spTree>
    <p:extLst>
      <p:ext uri="{BB962C8B-B14F-4D97-AF65-F5344CB8AC3E}">
        <p14:creationId xmlns:p14="http://schemas.microsoft.com/office/powerpoint/2010/main" val="124083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685E07C2-8C92-494A-834B-440EB8C72DA9}" type="slidenum">
              <a:rPr lang="es-MX" smtClean="0"/>
              <a:t>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encabezado 5"/>
          <p:cNvSpPr>
            <a:spLocks noGrp="1"/>
          </p:cNvSpPr>
          <p:nvPr>
            <p:ph type="hdr" sz="quarter" idx="12"/>
          </p:nvPr>
        </p:nvSpPr>
        <p:spPr/>
        <p:txBody>
          <a:bodyPr/>
          <a:lstStyle/>
          <a:p>
            <a:r>
              <a:rPr lang="es-MX" smtClean="0"/>
              <a:t>HISTORIA Y EVOLUCION DE LAS COMPUTADORAS</a:t>
            </a:r>
            <a:endParaRPr lang="es-MX"/>
          </a:p>
        </p:txBody>
      </p:sp>
    </p:spTree>
    <p:extLst>
      <p:ext uri="{BB962C8B-B14F-4D97-AF65-F5344CB8AC3E}">
        <p14:creationId xmlns:p14="http://schemas.microsoft.com/office/powerpoint/2010/main" val="2671430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685E07C2-8C92-494A-834B-440EB8C72DA9}" type="slidenum">
              <a:rPr lang="es-MX" smtClean="0"/>
              <a:t>10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encabezado 5"/>
          <p:cNvSpPr>
            <a:spLocks noGrp="1"/>
          </p:cNvSpPr>
          <p:nvPr>
            <p:ph type="hdr" sz="quarter" idx="12"/>
          </p:nvPr>
        </p:nvSpPr>
        <p:spPr/>
        <p:txBody>
          <a:bodyPr/>
          <a:lstStyle/>
          <a:p>
            <a:r>
              <a:rPr lang="es-MX" smtClean="0"/>
              <a:t>HISTORIA Y EVOLUCION DE LAS COMPUTADORAS</a:t>
            </a:r>
            <a:endParaRPr lang="es-MX"/>
          </a:p>
        </p:txBody>
      </p:sp>
    </p:spTree>
    <p:extLst>
      <p:ext uri="{BB962C8B-B14F-4D97-AF65-F5344CB8AC3E}">
        <p14:creationId xmlns:p14="http://schemas.microsoft.com/office/powerpoint/2010/main" val="1225602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685E07C2-8C92-494A-834B-440EB8C72DA9}" type="slidenum">
              <a:rPr lang="es-MX" smtClean="0"/>
              <a:t>11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encabezado 5"/>
          <p:cNvSpPr>
            <a:spLocks noGrp="1"/>
          </p:cNvSpPr>
          <p:nvPr>
            <p:ph type="hdr" sz="quarter" idx="12"/>
          </p:nvPr>
        </p:nvSpPr>
        <p:spPr/>
        <p:txBody>
          <a:bodyPr/>
          <a:lstStyle/>
          <a:p>
            <a:r>
              <a:rPr lang="es-MX" smtClean="0"/>
              <a:t>HISTORIA Y EVOLUCION DE LAS COMPUTADORAS</a:t>
            </a:r>
            <a:endParaRPr lang="es-MX"/>
          </a:p>
        </p:txBody>
      </p:sp>
    </p:spTree>
    <p:extLst>
      <p:ext uri="{BB962C8B-B14F-4D97-AF65-F5344CB8AC3E}">
        <p14:creationId xmlns:p14="http://schemas.microsoft.com/office/powerpoint/2010/main" val="58985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685E07C2-8C92-494A-834B-440EB8C72DA9}" type="slidenum">
              <a:rPr lang="es-MX" smtClean="0">
                <a:solidFill>
                  <a:prstClr val="black"/>
                </a:solidFill>
              </a:rPr>
              <a:pPr/>
              <a:t>12</a:t>
            </a:fld>
            <a:endParaRPr lang="es-MX">
              <a:solidFill>
                <a:prstClr val="black"/>
              </a:solidFill>
            </a:endParaRPr>
          </a:p>
        </p:txBody>
      </p:sp>
      <p:sp>
        <p:nvSpPr>
          <p:cNvPr id="5" name="Marcador de pie de página 4"/>
          <p:cNvSpPr>
            <a:spLocks noGrp="1"/>
          </p:cNvSpPr>
          <p:nvPr>
            <p:ph type="ftr" sz="quarter" idx="11"/>
          </p:nvPr>
        </p:nvSpPr>
        <p:spPr/>
        <p:txBody>
          <a:bodyPr/>
          <a:lstStyle/>
          <a:p>
            <a:endParaRPr lang="es-MX">
              <a:solidFill>
                <a:prstClr val="black"/>
              </a:solidFill>
            </a:endParaRPr>
          </a:p>
        </p:txBody>
      </p:sp>
      <p:sp>
        <p:nvSpPr>
          <p:cNvPr id="6" name="Marcador de encabezado 5"/>
          <p:cNvSpPr>
            <a:spLocks noGrp="1"/>
          </p:cNvSpPr>
          <p:nvPr>
            <p:ph type="hdr" sz="quarter" idx="12"/>
          </p:nvPr>
        </p:nvSpPr>
        <p:spPr/>
        <p:txBody>
          <a:bodyPr/>
          <a:lstStyle/>
          <a:p>
            <a:r>
              <a:rPr lang="es-MX" smtClean="0">
                <a:solidFill>
                  <a:prstClr val="black"/>
                </a:solidFill>
              </a:rPr>
              <a:t>HISTORIA Y EVOLUCION DE LAS COMPUTADORAS</a:t>
            </a:r>
            <a:endParaRPr lang="es-MX">
              <a:solidFill>
                <a:prstClr val="black"/>
              </a:solidFill>
            </a:endParaRPr>
          </a:p>
        </p:txBody>
      </p:sp>
    </p:spTree>
    <p:extLst>
      <p:ext uri="{BB962C8B-B14F-4D97-AF65-F5344CB8AC3E}">
        <p14:creationId xmlns:p14="http://schemas.microsoft.com/office/powerpoint/2010/main" val="2988252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685E07C2-8C92-494A-834B-440EB8C72DA9}" type="slidenum">
              <a:rPr lang="es-MX" smtClean="0"/>
              <a:t>13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encabezado 5"/>
          <p:cNvSpPr>
            <a:spLocks noGrp="1"/>
          </p:cNvSpPr>
          <p:nvPr>
            <p:ph type="hdr" sz="quarter" idx="12"/>
          </p:nvPr>
        </p:nvSpPr>
        <p:spPr/>
        <p:txBody>
          <a:bodyPr/>
          <a:lstStyle/>
          <a:p>
            <a:r>
              <a:rPr lang="es-MX" smtClean="0"/>
              <a:t>HISTORIA Y EVOLUCION DE LAS COMPUTADORAS</a:t>
            </a:r>
            <a:endParaRPr lang="es-MX"/>
          </a:p>
        </p:txBody>
      </p:sp>
    </p:spTree>
    <p:extLst>
      <p:ext uri="{BB962C8B-B14F-4D97-AF65-F5344CB8AC3E}">
        <p14:creationId xmlns:p14="http://schemas.microsoft.com/office/powerpoint/2010/main" val="3138946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970315"/>
            <a:ext cx="6858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43F45EC-2902-4448-961F-73FB1E122BF2}" type="datetimeFigureOut">
              <a:rPr lang="es-MX" smtClean="0"/>
              <a:t>30/04/2017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CBF7FE-2BAD-494C-B4DD-7B3F8E995230}" type="slidenum">
              <a:rPr lang="es-MX" smtClean="0"/>
              <a:t>‹Nº›</a:t>
            </a:fld>
            <a:endParaRPr lang="es-MX"/>
          </a:p>
        </p:txBody>
      </p:sp>
    </p:spTree>
    <p:extLst>
      <p:ext uri="{BB962C8B-B14F-4D97-AF65-F5344CB8AC3E}">
        <p14:creationId xmlns:p14="http://schemas.microsoft.com/office/powerpoint/2010/main" val="392651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43F45EC-2902-4448-961F-73FB1E122BF2}" type="datetimeFigureOut">
              <a:rPr lang="es-MX" smtClean="0"/>
              <a:t>30/04/2017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CBF7FE-2BAD-494C-B4DD-7B3F8E995230}" type="slidenum">
              <a:rPr lang="es-MX" smtClean="0"/>
              <a:t>‹Nº›</a:t>
            </a:fld>
            <a:endParaRPr lang="es-MX"/>
          </a:p>
        </p:txBody>
      </p:sp>
    </p:spTree>
    <p:extLst>
      <p:ext uri="{BB962C8B-B14F-4D97-AF65-F5344CB8AC3E}">
        <p14:creationId xmlns:p14="http://schemas.microsoft.com/office/powerpoint/2010/main" val="305482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A43F45EC-2902-4448-961F-73FB1E122BF2}" type="datetimeFigureOut">
              <a:rPr lang="es-MX" smtClean="0"/>
              <a:t>30/04/2017</a:t>
            </a:fld>
            <a:endParaRPr lang="es-MX"/>
          </a:p>
        </p:txBody>
      </p:sp>
      <p:sp>
        <p:nvSpPr>
          <p:cNvPr id="5" name="Footer Placeholder 4"/>
          <p:cNvSpPr>
            <a:spLocks noGrp="1"/>
          </p:cNvSpPr>
          <p:nvPr>
            <p:ph type="ftr" sz="quarter" idx="11"/>
          </p:nvPr>
        </p:nvSpPr>
        <p:spPr>
          <a:xfrm>
            <a:off x="2832102" y="6422855"/>
            <a:ext cx="3209752" cy="365125"/>
          </a:xfrm>
        </p:spPr>
        <p:txBody>
          <a:bodyPr/>
          <a:lstStyle/>
          <a:p>
            <a:endParaRPr lang="es-MX"/>
          </a:p>
        </p:txBody>
      </p:sp>
      <p:sp>
        <p:nvSpPr>
          <p:cNvPr id="6" name="Slide Number Placeholder 5"/>
          <p:cNvSpPr>
            <a:spLocks noGrp="1"/>
          </p:cNvSpPr>
          <p:nvPr>
            <p:ph type="sldNum" sz="quarter" idx="12"/>
          </p:nvPr>
        </p:nvSpPr>
        <p:spPr>
          <a:xfrm>
            <a:off x="6054787" y="6422855"/>
            <a:ext cx="659819" cy="365125"/>
          </a:xfrm>
        </p:spPr>
        <p:txBody>
          <a:bodyPr/>
          <a:lstStyle/>
          <a:p>
            <a:fld id="{C9CBF7FE-2BAD-494C-B4DD-7B3F8E995230}" type="slidenum">
              <a:rPr lang="es-MX" smtClean="0"/>
              <a:t>‹Nº›</a:t>
            </a:fld>
            <a:endParaRPr lang="es-MX"/>
          </a:p>
        </p:txBody>
      </p:sp>
    </p:spTree>
    <p:extLst>
      <p:ext uri="{BB962C8B-B14F-4D97-AF65-F5344CB8AC3E}">
        <p14:creationId xmlns:p14="http://schemas.microsoft.com/office/powerpoint/2010/main" val="1611788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43F45EC-2902-4448-961F-73FB1E122BF2}" type="datetimeFigureOut">
              <a:rPr lang="es-MX" smtClean="0"/>
              <a:t>30/04/2017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9CBF7FE-2BAD-494C-B4DD-7B3F8E995230}" type="slidenum">
              <a:rPr lang="es-MX" smtClean="0"/>
              <a:t>‹Nº›</a:t>
            </a:fld>
            <a:endParaRPr lang="es-MX"/>
          </a:p>
        </p:txBody>
      </p:sp>
    </p:spTree>
    <p:extLst>
      <p:ext uri="{BB962C8B-B14F-4D97-AF65-F5344CB8AC3E}">
        <p14:creationId xmlns:p14="http://schemas.microsoft.com/office/powerpoint/2010/main" val="421982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4893" y="3984400"/>
            <a:ext cx="78867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A43F45EC-2902-4448-961F-73FB1E122BF2}" type="datetimeFigureOut">
              <a:rPr lang="es-MX" smtClean="0"/>
              <a:t>30/04/2017</a:t>
            </a:fld>
            <a:endParaRPr lang="es-MX"/>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MX"/>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9CBF7FE-2BAD-494C-B4DD-7B3F8E995230}" type="slidenum">
              <a:rPr lang="es-MX" smtClean="0"/>
              <a:t>‹Nº›</a:t>
            </a:fld>
            <a:endParaRPr lang="es-MX"/>
          </a:p>
        </p:txBody>
      </p:sp>
    </p:spTree>
    <p:extLst>
      <p:ext uri="{BB962C8B-B14F-4D97-AF65-F5344CB8AC3E}">
        <p14:creationId xmlns:p14="http://schemas.microsoft.com/office/powerpoint/2010/main" val="357659725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43F45EC-2902-4448-961F-73FB1E122BF2}" type="datetimeFigureOut">
              <a:rPr lang="es-MX" smtClean="0"/>
              <a:t>30/04/2017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9CBF7FE-2BAD-494C-B4DD-7B3F8E995230}" type="slidenum">
              <a:rPr lang="es-MX" smtClean="0"/>
              <a:t>‹Nº›</a:t>
            </a:fld>
            <a:endParaRPr lang="es-MX"/>
          </a:p>
        </p:txBody>
      </p:sp>
    </p:spTree>
    <p:extLst>
      <p:ext uri="{BB962C8B-B14F-4D97-AF65-F5344CB8AC3E}">
        <p14:creationId xmlns:p14="http://schemas.microsoft.com/office/powerpoint/2010/main" val="3911614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43F45EC-2902-4448-961F-73FB1E122BF2}" type="datetimeFigureOut">
              <a:rPr lang="es-MX" smtClean="0"/>
              <a:t>30/04/2017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9CBF7FE-2BAD-494C-B4DD-7B3F8E995230}" type="slidenum">
              <a:rPr lang="es-MX" smtClean="0"/>
              <a:t>‹Nº›</a:t>
            </a:fld>
            <a:endParaRPr lang="es-MX"/>
          </a:p>
        </p:txBody>
      </p:sp>
    </p:spTree>
    <p:extLst>
      <p:ext uri="{BB962C8B-B14F-4D97-AF65-F5344CB8AC3E}">
        <p14:creationId xmlns:p14="http://schemas.microsoft.com/office/powerpoint/2010/main" val="52907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43F45EC-2902-4448-961F-73FB1E122BF2}" type="datetimeFigureOut">
              <a:rPr lang="es-MX" smtClean="0"/>
              <a:t>30/04/2017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9CBF7FE-2BAD-494C-B4DD-7B3F8E995230}" type="slidenum">
              <a:rPr lang="es-MX" smtClean="0"/>
              <a:t>‹Nº›</a:t>
            </a:fld>
            <a:endParaRPr lang="es-MX"/>
          </a:p>
        </p:txBody>
      </p:sp>
    </p:spTree>
    <p:extLst>
      <p:ext uri="{BB962C8B-B14F-4D97-AF65-F5344CB8AC3E}">
        <p14:creationId xmlns:p14="http://schemas.microsoft.com/office/powerpoint/2010/main" val="1908204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3F45EC-2902-4448-961F-73FB1E122BF2}" type="datetimeFigureOut">
              <a:rPr lang="es-MX" smtClean="0"/>
              <a:t>30/04/2017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9CBF7FE-2BAD-494C-B4DD-7B3F8E995230}" type="slidenum">
              <a:rPr lang="es-MX" smtClean="0"/>
              <a:t>‹Nº›</a:t>
            </a:fld>
            <a:endParaRPr lang="es-MX"/>
          </a:p>
        </p:txBody>
      </p:sp>
    </p:spTree>
    <p:extLst>
      <p:ext uri="{BB962C8B-B14F-4D97-AF65-F5344CB8AC3E}">
        <p14:creationId xmlns:p14="http://schemas.microsoft.com/office/powerpoint/2010/main" val="689294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43F45EC-2902-4448-961F-73FB1E122BF2}" type="datetimeFigureOut">
              <a:rPr lang="es-MX" smtClean="0"/>
              <a:t>30/04/2017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9CBF7FE-2BAD-494C-B4DD-7B3F8E995230}" type="slidenum">
              <a:rPr lang="es-MX" smtClean="0"/>
              <a:t>‹Nº›</a:t>
            </a:fld>
            <a:endParaRPr lang="es-MX"/>
          </a:p>
        </p:txBody>
      </p:sp>
    </p:spTree>
    <p:extLst>
      <p:ext uri="{BB962C8B-B14F-4D97-AF65-F5344CB8AC3E}">
        <p14:creationId xmlns:p14="http://schemas.microsoft.com/office/powerpoint/2010/main" val="153173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43F45EC-2902-4448-961F-73FB1E122BF2}" type="datetimeFigureOut">
              <a:rPr lang="es-MX" smtClean="0"/>
              <a:t>30/04/2017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9CBF7FE-2BAD-494C-B4DD-7B3F8E995230}" type="slidenum">
              <a:rPr lang="es-MX" smtClean="0"/>
              <a:t>‹Nº›</a:t>
            </a:fld>
            <a:endParaRPr lang="es-MX"/>
          </a:p>
        </p:txBody>
      </p:sp>
    </p:spTree>
    <p:extLst>
      <p:ext uri="{BB962C8B-B14F-4D97-AF65-F5344CB8AC3E}">
        <p14:creationId xmlns:p14="http://schemas.microsoft.com/office/powerpoint/2010/main" val="2971776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A43F45EC-2902-4448-961F-73FB1E122BF2}" type="datetimeFigureOut">
              <a:rPr lang="es-MX" smtClean="0"/>
              <a:t>30/04/2017</a:t>
            </a:fld>
            <a:endParaRPr lang="es-MX"/>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s-MX"/>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C9CBF7FE-2BAD-494C-B4DD-7B3F8E995230}" type="slidenum">
              <a:rPr lang="es-MX" smtClean="0"/>
              <a:t>‹Nº›</a:t>
            </a:fld>
            <a:endParaRPr lang="es-MX"/>
          </a:p>
        </p:txBody>
      </p:sp>
    </p:spTree>
    <p:extLst>
      <p:ext uri="{BB962C8B-B14F-4D97-AF65-F5344CB8AC3E}">
        <p14:creationId xmlns:p14="http://schemas.microsoft.com/office/powerpoint/2010/main" val="3566918420"/>
      </p:ext>
    </p:extLst>
  </p:cSld>
  <p:clrMap bg1="dk1" tx1="lt1" bg2="dk2" tx2="lt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www.crews.org/curriculum/ex/compsci/articles/history.htm%20http:/www.historyofcomputer.org/"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www.ojocientifico.com/3773/el-estres-digital-y-como-afecta-al-cerebro"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hyperlink" Target="http://www.ojocientifico.com/4063/telefonos-moviles-sus-efectos-en-la-salud-mas-alla-del-cancer"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s.wikipedia.org/wiki/Perforadora_de_tarjetas" TargetMode="External"/><Relationship Id="rId2" Type="http://schemas.openxmlformats.org/officeDocument/2006/relationships/hyperlink" Target="https://es.wikipedia.org/wiki/Microprocesador"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es.wikipedia.org/wiki/Proceso_por_lote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GT" dirty="0" smtClean="0"/>
              <a:t>Liceo compu-market</a:t>
            </a:r>
            <a:endParaRPr lang="es-MX"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s-GT" sz="2000" smtClean="0"/>
              <a:t>NOMBRE:  Glinys</a:t>
            </a:r>
            <a:r>
              <a:rPr lang="es-GT" sz="2000" dirty="0" smtClean="0"/>
              <a:t> stacy morales portillo</a:t>
            </a:r>
            <a:endParaRPr lang="es-GT" sz="2000" dirty="0" smtClean="0"/>
          </a:p>
          <a:p>
            <a:r>
              <a:rPr lang="es-GT" sz="2000" dirty="0" smtClean="0"/>
              <a:t>GRADO: </a:t>
            </a:r>
            <a:r>
              <a:rPr lang="es-GT" sz="2000" dirty="0" smtClean="0"/>
              <a:t>5to</a:t>
            </a:r>
            <a:r>
              <a:rPr lang="es-GT" sz="2000" dirty="0" smtClean="0"/>
              <a:t>.Bachillerato </a:t>
            </a:r>
            <a:r>
              <a:rPr lang="es-GT" sz="2000" dirty="0" smtClean="0"/>
              <a:t>en </a:t>
            </a:r>
            <a:r>
              <a:rPr lang="es-GT" sz="2000" dirty="0" smtClean="0"/>
              <a:t>computación con científico</a:t>
            </a:r>
            <a:endParaRPr lang="es-GT" sz="2000" dirty="0" smtClean="0"/>
          </a:p>
          <a:p>
            <a:pPr algn="ctr"/>
            <a:r>
              <a:rPr lang="es-GT" sz="2000" dirty="0" smtClean="0"/>
              <a:t>SECCION: «A»</a:t>
            </a:r>
          </a:p>
          <a:p>
            <a:r>
              <a:rPr lang="es-GT" sz="2000" dirty="0" smtClean="0"/>
              <a:t>CATEDRA: Programación</a:t>
            </a:r>
          </a:p>
          <a:p>
            <a:pPr algn="ctr"/>
            <a:r>
              <a:rPr lang="es-GT" sz="2000" dirty="0" smtClean="0"/>
              <a:t>TEMA:</a:t>
            </a:r>
          </a:p>
          <a:p>
            <a:pPr algn="ctr"/>
            <a:r>
              <a:rPr lang="es-GT" sz="2000" dirty="0" smtClean="0"/>
              <a:t>Historia y evolución de la computadora</a:t>
            </a:r>
            <a:endParaRPr lang="es-GT" sz="2000" dirty="0"/>
          </a:p>
        </p:txBody>
      </p:sp>
    </p:spTree>
    <p:extLst>
      <p:ext uri="{BB962C8B-B14F-4D97-AF65-F5344CB8AC3E}">
        <p14:creationId xmlns:p14="http://schemas.microsoft.com/office/powerpoint/2010/main" val="115699836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1" presetClass="entr" presetSubtype="0" fill="hold" grpId="0" nodeType="afterEffect">
                                  <p:stCondLst>
                                    <p:cond delay="0"/>
                                  </p:stCondLst>
                                  <p:childTnLst>
                                    <p:set>
                                      <p:cBhvr>
                                        <p:cTn id="12" dur="1" fill="hold">
                                          <p:stCondLst>
                                            <p:cond delay="0"/>
                                          </p:stCondLst>
                                        </p:cTn>
                                        <p:tgtEl>
                                          <p:spTgt spid="3">
                                            <p:bg/>
                                          </p:spTgt>
                                        </p:tgtEl>
                                        <p:attrNameLst>
                                          <p:attrName>style.visibility</p:attrName>
                                        </p:attrNameLst>
                                      </p:cBhvr>
                                      <p:to>
                                        <p:strVal val="visible"/>
                                      </p:to>
                                    </p:set>
                                    <p:anim calcmode="lin" valueType="num">
                                      <p:cBhvr>
                                        <p:cTn id="13" dur="1000" fill="hold"/>
                                        <p:tgtEl>
                                          <p:spTgt spid="3">
                                            <p:bg/>
                                          </p:spTgt>
                                        </p:tgtEl>
                                        <p:attrNameLst>
                                          <p:attrName>ppt_w</p:attrName>
                                        </p:attrNameLst>
                                      </p:cBhvr>
                                      <p:tavLst>
                                        <p:tav tm="0">
                                          <p:val>
                                            <p:fltVal val="0"/>
                                          </p:val>
                                        </p:tav>
                                        <p:tav tm="100000">
                                          <p:val>
                                            <p:strVal val="#ppt_w"/>
                                          </p:val>
                                        </p:tav>
                                      </p:tavLst>
                                    </p:anim>
                                    <p:anim calcmode="lin" valueType="num">
                                      <p:cBhvr>
                                        <p:cTn id="14" dur="1000" fill="hold"/>
                                        <p:tgtEl>
                                          <p:spTgt spid="3">
                                            <p:bg/>
                                          </p:spTgt>
                                        </p:tgtEl>
                                        <p:attrNameLst>
                                          <p:attrName>ppt_h</p:attrName>
                                        </p:attrNameLst>
                                      </p:cBhvr>
                                      <p:tavLst>
                                        <p:tav tm="0">
                                          <p:val>
                                            <p:fltVal val="0"/>
                                          </p:val>
                                        </p:tav>
                                        <p:tav tm="100000">
                                          <p:val>
                                            <p:strVal val="#ppt_h"/>
                                          </p:val>
                                        </p:tav>
                                      </p:tavLst>
                                    </p:anim>
                                    <p:anim calcmode="lin" valueType="num">
                                      <p:cBhvr>
                                        <p:cTn id="15" dur="1000" fill="hold"/>
                                        <p:tgtEl>
                                          <p:spTgt spid="3">
                                            <p:bg/>
                                          </p:spTgt>
                                        </p:tgtEl>
                                        <p:attrNameLst>
                                          <p:attrName>style.rotation</p:attrName>
                                        </p:attrNameLst>
                                      </p:cBhvr>
                                      <p:tavLst>
                                        <p:tav tm="0">
                                          <p:val>
                                            <p:fltVal val="90"/>
                                          </p:val>
                                        </p:tav>
                                        <p:tav tm="100000">
                                          <p:val>
                                            <p:fltVal val="0"/>
                                          </p:val>
                                        </p:tav>
                                      </p:tavLst>
                                    </p:anim>
                                    <p:animEffect transition="in" filter="fade">
                                      <p:cBhvr>
                                        <p:cTn id="16" dur="1000"/>
                                        <p:tgtEl>
                                          <p:spTgt spid="3">
                                            <p:bg/>
                                          </p:spTgt>
                                        </p:tgtEl>
                                      </p:cBhvr>
                                    </p:animEffect>
                                  </p:childTnLst>
                                </p:cTn>
                              </p:par>
                            </p:childTnLst>
                          </p:cTn>
                        </p:par>
                        <p:par>
                          <p:cTn id="17" fill="hold">
                            <p:stCondLst>
                              <p:cond delay="2000"/>
                            </p:stCondLst>
                            <p:childTnLst>
                              <p:par>
                                <p:cTn id="18" presetID="31"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p:cTn id="20"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0" end="0"/>
                                            </p:txEl>
                                          </p:spTgt>
                                        </p:tgtEl>
                                      </p:cBhvr>
                                    </p:animEffect>
                                  </p:childTnLst>
                                </p:cTn>
                              </p:par>
                            </p:childTnLst>
                          </p:cTn>
                        </p:par>
                        <p:par>
                          <p:cTn id="24" fill="hold">
                            <p:stCondLst>
                              <p:cond delay="3000"/>
                            </p:stCondLst>
                            <p:childTnLst>
                              <p:par>
                                <p:cTn id="25" presetID="31" presetClass="entr" presetSubtype="0" fill="hold" grpId="0" nodeType="after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p:cTn id="2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1" end="1"/>
                                            </p:txEl>
                                          </p:spTgt>
                                        </p:tgtEl>
                                      </p:cBhvr>
                                    </p:animEffect>
                                  </p:childTnLst>
                                </p:cTn>
                              </p:par>
                            </p:childTnLst>
                          </p:cTn>
                        </p:par>
                        <p:par>
                          <p:cTn id="31" fill="hold">
                            <p:stCondLst>
                              <p:cond delay="4000"/>
                            </p:stCondLst>
                            <p:childTnLst>
                              <p:par>
                                <p:cTn id="32" presetID="31" presetClass="entr" presetSubtype="0" fill="hold" grpId="0" nodeType="after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p:cTn id="34"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5"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6"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7" dur="1000"/>
                                        <p:tgtEl>
                                          <p:spTgt spid="3">
                                            <p:txEl>
                                              <p:pRg st="2" end="2"/>
                                            </p:txEl>
                                          </p:spTgt>
                                        </p:tgtEl>
                                      </p:cBhvr>
                                    </p:animEffect>
                                  </p:childTnLst>
                                </p:cTn>
                              </p:par>
                            </p:childTnLst>
                          </p:cTn>
                        </p:par>
                        <p:par>
                          <p:cTn id="38" fill="hold">
                            <p:stCondLst>
                              <p:cond delay="5000"/>
                            </p:stCondLst>
                            <p:childTnLst>
                              <p:par>
                                <p:cTn id="39" presetID="31" presetClass="entr" presetSubtype="0" fill="hold" grpId="0" nodeType="after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p:cTn id="4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4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4" dur="1000"/>
                                        <p:tgtEl>
                                          <p:spTgt spid="3">
                                            <p:txEl>
                                              <p:pRg st="3" end="3"/>
                                            </p:txEl>
                                          </p:spTgt>
                                        </p:tgtEl>
                                      </p:cBhvr>
                                    </p:animEffect>
                                  </p:childTnLst>
                                </p:cTn>
                              </p:par>
                            </p:childTnLst>
                          </p:cTn>
                        </p:par>
                        <p:par>
                          <p:cTn id="45" fill="hold">
                            <p:stCondLst>
                              <p:cond delay="6000"/>
                            </p:stCondLst>
                            <p:childTnLst>
                              <p:par>
                                <p:cTn id="46" presetID="31" presetClass="entr" presetSubtype="0" fill="hold" grpId="0" nodeType="after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 calcmode="lin" valueType="num">
                                      <p:cBhvr>
                                        <p:cTn id="4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5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51" dur="1000"/>
                                        <p:tgtEl>
                                          <p:spTgt spid="3">
                                            <p:txEl>
                                              <p:pRg st="4" end="4"/>
                                            </p:txEl>
                                          </p:spTgt>
                                        </p:tgtEl>
                                      </p:cBhvr>
                                    </p:animEffect>
                                  </p:childTnLst>
                                </p:cTn>
                              </p:par>
                            </p:childTnLst>
                          </p:cTn>
                        </p:par>
                        <p:par>
                          <p:cTn id="52" fill="hold">
                            <p:stCondLst>
                              <p:cond delay="7000"/>
                            </p:stCondLst>
                            <p:childTnLst>
                              <p:par>
                                <p:cTn id="53" presetID="31" presetClass="entr" presetSubtype="0" fill="hold" grpId="0" nodeType="after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 calcmode="lin" valueType="num">
                                      <p:cBhvr>
                                        <p:cTn id="55"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6"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7"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8"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3923928" y="3626188"/>
            <a:ext cx="4937760" cy="2677656"/>
          </a:xfrm>
          <a:prstGeom prst="rect">
            <a:avLst/>
          </a:prstGeom>
        </p:spPr>
        <p:txBody>
          <a:bodyPr wrap="square">
            <a:spAutoFit/>
          </a:bodyPr>
          <a:lstStyle/>
          <a:p>
            <a:pPr algn="ctr"/>
            <a:r>
              <a:rPr lang="es-MX" sz="2400" dirty="0">
                <a:solidFill>
                  <a:srgbClr val="FFC000"/>
                </a:solidFill>
              </a:rPr>
              <a:t>En realidad EDVAC fue la primera verdadera computadora electrónica digital de la historia, tal como se le concibe en estos tiempos y a partir de ella se empezaron a fabricar arquitecturas más completas.</a:t>
            </a:r>
          </a:p>
        </p:txBody>
      </p:sp>
      <p:sp>
        <p:nvSpPr>
          <p:cNvPr id="10" name="CuadroTexto 9"/>
          <p:cNvSpPr txBox="1"/>
          <p:nvPr/>
        </p:nvSpPr>
        <p:spPr>
          <a:xfrm>
            <a:off x="3566159" y="1796893"/>
            <a:ext cx="4937760" cy="600164"/>
          </a:xfrm>
          <a:prstGeom prst="rect">
            <a:avLst/>
          </a:prstGeom>
          <a:noFill/>
        </p:spPr>
        <p:txBody>
          <a:bodyPr wrap="square" rtlCol="0">
            <a:spAutoFit/>
          </a:bodyPr>
          <a:lstStyle/>
          <a:p>
            <a:pPr algn="ctr"/>
            <a:r>
              <a:rPr lang="es-MX" sz="3300" dirty="0">
                <a:solidFill>
                  <a:srgbClr val="FF0000"/>
                </a:solidFill>
              </a:rPr>
              <a:t>EDVAC </a:t>
            </a:r>
          </a:p>
        </p:txBody>
      </p:sp>
      <p:pic>
        <p:nvPicPr>
          <p:cNvPr id="7170" name="Picture 2" descr="http://www.cad.com.mx/gif/edva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692696"/>
            <a:ext cx="3240360" cy="27363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092167"/>
      </p:ext>
    </p:extLst>
  </p:cSld>
  <p:clrMapOvr>
    <a:masterClrMapping/>
  </p:clrMapOvr>
  <mc:AlternateContent xmlns:mc="http://schemas.openxmlformats.org/markup-compatibility/2006" xmlns:p14="http://schemas.microsoft.com/office/powerpoint/2010/main">
    <mc:Choice Requires="p14">
      <p:transition spd="slow" p14:dur="1600" advClick="0" advTm="5000">
        <p14:gallery dir="l"/>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3803358" y="3149292"/>
            <a:ext cx="4937760" cy="3539430"/>
          </a:xfrm>
          <a:prstGeom prst="rect">
            <a:avLst/>
          </a:prstGeom>
        </p:spPr>
        <p:txBody>
          <a:bodyPr wrap="square">
            <a:spAutoFit/>
          </a:bodyPr>
          <a:lstStyle/>
          <a:p>
            <a:r>
              <a:rPr lang="es-MX" sz="1600" dirty="0">
                <a:solidFill>
                  <a:srgbClr val="FFC000"/>
                </a:solidFill>
              </a:rPr>
              <a:t>El </a:t>
            </a:r>
            <a:r>
              <a:rPr lang="es-MX" sz="1600" i="1" dirty="0">
                <a:solidFill>
                  <a:srgbClr val="FFC000"/>
                </a:solidFill>
              </a:rPr>
              <a:t>UNIVAC</a:t>
            </a:r>
            <a:r>
              <a:rPr lang="es-MX" sz="1600" dirty="0">
                <a:solidFill>
                  <a:srgbClr val="FFC000"/>
                </a:solidFill>
              </a:rPr>
              <a:t> fue la primera computadora diseñada y construida para un </a:t>
            </a:r>
            <a:r>
              <a:rPr lang="es-MX" sz="1600" dirty="0" err="1">
                <a:solidFill>
                  <a:srgbClr val="FFC000"/>
                </a:solidFill>
              </a:rPr>
              <a:t>próposito</a:t>
            </a:r>
            <a:r>
              <a:rPr lang="es-MX" sz="1600" dirty="0">
                <a:solidFill>
                  <a:srgbClr val="FFC000"/>
                </a:solidFill>
              </a:rPr>
              <a:t> no militar. Desarrollada para la oficina de </a:t>
            </a:r>
            <a:r>
              <a:rPr lang="es-MX" sz="1600" i="1" dirty="0">
                <a:solidFill>
                  <a:srgbClr val="FFC000"/>
                </a:solidFill>
              </a:rPr>
              <a:t>CENSO en 1951</a:t>
            </a:r>
            <a:r>
              <a:rPr lang="es-MX" sz="1600" dirty="0">
                <a:solidFill>
                  <a:srgbClr val="FFC000"/>
                </a:solidFill>
              </a:rPr>
              <a:t>, por los ingenieros </a:t>
            </a:r>
            <a:r>
              <a:rPr lang="es-MX" sz="1600" i="1" dirty="0">
                <a:solidFill>
                  <a:srgbClr val="FFC000"/>
                </a:solidFill>
              </a:rPr>
              <a:t>John </a:t>
            </a:r>
            <a:r>
              <a:rPr lang="es-MX" sz="1600" i="1" dirty="0" err="1">
                <a:solidFill>
                  <a:srgbClr val="FFC000"/>
                </a:solidFill>
              </a:rPr>
              <a:t>Mauchly</a:t>
            </a:r>
            <a:r>
              <a:rPr lang="es-MX" sz="1600" i="1" dirty="0">
                <a:solidFill>
                  <a:srgbClr val="FFC000"/>
                </a:solidFill>
              </a:rPr>
              <a:t> y John </a:t>
            </a:r>
            <a:r>
              <a:rPr lang="es-MX" sz="1600" i="1" dirty="0" err="1">
                <a:solidFill>
                  <a:srgbClr val="FFC000"/>
                </a:solidFill>
              </a:rPr>
              <a:t>Presper</a:t>
            </a:r>
            <a:r>
              <a:rPr lang="es-MX" sz="1600" i="1" dirty="0">
                <a:solidFill>
                  <a:srgbClr val="FFC000"/>
                </a:solidFill>
              </a:rPr>
              <a:t> </a:t>
            </a:r>
            <a:r>
              <a:rPr lang="es-MX" sz="1600" i="1" dirty="0" err="1">
                <a:solidFill>
                  <a:srgbClr val="FFC000"/>
                </a:solidFill>
              </a:rPr>
              <a:t>Eckert</a:t>
            </a:r>
            <a:r>
              <a:rPr lang="es-MX" sz="1600" dirty="0">
                <a:solidFill>
                  <a:srgbClr val="FFC000"/>
                </a:solidFill>
              </a:rPr>
              <a:t>, que empezaron a diseñarla y construirla en 1946.</a:t>
            </a:r>
          </a:p>
          <a:p>
            <a:r>
              <a:rPr lang="es-MX" sz="1600" dirty="0">
                <a:solidFill>
                  <a:srgbClr val="FFC000"/>
                </a:solidFill>
              </a:rPr>
              <a:t>La computadora pesaba 7257 kg. aproximadamente, estaba compuesta por 5000 tubos de vacío, y podía </a:t>
            </a:r>
            <a:r>
              <a:rPr lang="es-MX" sz="1600" dirty="0">
                <a:solidFill>
                  <a:srgbClr val="FFC000"/>
                </a:solidFill>
              </a:rPr>
              <a:t>ejecutar</a:t>
            </a:r>
            <a:r>
              <a:rPr lang="es-MX" sz="1600" dirty="0">
                <a:solidFill>
                  <a:srgbClr val="FFC000"/>
                </a:solidFill>
              </a:rPr>
              <a:t> unos 1000 cálculos por segundo. Era una computadora que procesaba los dígitos en serie. Podía hacer sumas de dos números de diez dígitos cada uno, unas 100000 por segundo.</a:t>
            </a:r>
          </a:p>
          <a:p>
            <a:endParaRPr lang="es-MX" sz="1600" dirty="0"/>
          </a:p>
        </p:txBody>
      </p:sp>
      <p:sp>
        <p:nvSpPr>
          <p:cNvPr id="10" name="CuadroTexto 9"/>
          <p:cNvSpPr txBox="1"/>
          <p:nvPr/>
        </p:nvSpPr>
        <p:spPr>
          <a:xfrm>
            <a:off x="3566159" y="1796893"/>
            <a:ext cx="4937760" cy="600164"/>
          </a:xfrm>
          <a:prstGeom prst="rect">
            <a:avLst/>
          </a:prstGeom>
          <a:noFill/>
        </p:spPr>
        <p:txBody>
          <a:bodyPr wrap="square" rtlCol="0">
            <a:spAutoFit/>
          </a:bodyPr>
          <a:lstStyle/>
          <a:p>
            <a:pPr algn="ctr"/>
            <a:r>
              <a:rPr lang="es-MX" sz="3300" dirty="0">
                <a:solidFill>
                  <a:srgbClr val="FF0000"/>
                </a:solidFill>
              </a:rPr>
              <a:t>UNIVAC </a:t>
            </a:r>
          </a:p>
        </p:txBody>
      </p:sp>
      <p:pic>
        <p:nvPicPr>
          <p:cNvPr id="10242" name="Picture 2" descr="http://www.cad.com.mx/gif/univa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509405">
            <a:off x="260882" y="1493150"/>
            <a:ext cx="3468443" cy="2123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682707446"/>
      </p:ext>
    </p:extLst>
  </p:cSld>
  <p:clrMapOvr>
    <a:masterClrMapping/>
  </p:clrMapOvr>
  <mc:AlternateContent xmlns:mc="http://schemas.openxmlformats.org/markup-compatibility/2006" xmlns:p14="http://schemas.microsoft.com/office/powerpoint/2010/main">
    <mc:Choice Requires="p14">
      <p:transition spd="slow" p14:dur="3000" advClick="0" advTm="5000">
        <p14:shred/>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down)">
                                      <p:cBhvr>
                                        <p:cTn id="7" dur="500"/>
                                        <p:tgtEl>
                                          <p:spTgt spid="10242"/>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ppt_w</p:attrName>
                                        </p:attrNameLst>
                                      </p:cBhvr>
                                      <p:tavLst>
                                        <p:tav tm="0">
                                          <p:val>
                                            <p:fltVal val="0"/>
                                          </p:val>
                                        </p:tav>
                                        <p:tav tm="100000">
                                          <p:val>
                                            <p:strVal val="#ppt_w"/>
                                          </p:val>
                                        </p:tav>
                                      </p:tavLst>
                                    </p:anim>
                                    <p:anim calcmode="lin" valueType="num">
                                      <p:cBhvr>
                                        <p:cTn id="12" dur="1000" fill="hold"/>
                                        <p:tgtEl>
                                          <p:spTgt spid="9"/>
                                        </p:tgtEl>
                                        <p:attrNameLst>
                                          <p:attrName>ppt_h</p:attrName>
                                        </p:attrNameLst>
                                      </p:cBhvr>
                                      <p:tavLst>
                                        <p:tav tm="0">
                                          <p:val>
                                            <p:fltVal val="0"/>
                                          </p:val>
                                        </p:tav>
                                        <p:tav tm="100000">
                                          <p:val>
                                            <p:strVal val="#ppt_h"/>
                                          </p:val>
                                        </p:tav>
                                      </p:tavLst>
                                    </p:anim>
                                    <p:anim calcmode="lin" valueType="num">
                                      <p:cBhvr>
                                        <p:cTn id="13" dur="1000" fill="hold"/>
                                        <p:tgtEl>
                                          <p:spTgt spid="9"/>
                                        </p:tgtEl>
                                        <p:attrNameLst>
                                          <p:attrName>style.rotation</p:attrName>
                                        </p:attrNameLst>
                                      </p:cBhvr>
                                      <p:tavLst>
                                        <p:tav tm="0">
                                          <p:val>
                                            <p:fltVal val="90"/>
                                          </p:val>
                                        </p:tav>
                                        <p:tav tm="100000">
                                          <p:val>
                                            <p:fltVal val="0"/>
                                          </p:val>
                                        </p:tav>
                                      </p:tavLst>
                                    </p:anim>
                                    <p:animEffect transition="in" filter="fade">
                                      <p:cBhvr>
                                        <p:cTn id="14" dur="1000"/>
                                        <p:tgtEl>
                                          <p:spTgt spid="9"/>
                                        </p:tgtEl>
                                      </p:cBhvr>
                                    </p:animEffect>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3635896" y="3519878"/>
            <a:ext cx="4937760" cy="2554545"/>
          </a:xfrm>
          <a:prstGeom prst="rect">
            <a:avLst/>
          </a:prstGeom>
        </p:spPr>
        <p:txBody>
          <a:bodyPr wrap="square">
            <a:spAutoFit/>
          </a:bodyPr>
          <a:lstStyle/>
          <a:p>
            <a:r>
              <a:rPr lang="es-MX" sz="2000" dirty="0">
                <a:solidFill>
                  <a:srgbClr val="FFC000"/>
                </a:solidFill>
                <a:latin typeface="arial" panose="020B0604020202020204" pitchFamily="34" charset="0"/>
              </a:rPr>
              <a:t>Uno de los primeros dispositivos mecánicos para contar fue el </a:t>
            </a:r>
            <a:r>
              <a:rPr lang="es-MX" sz="2000" i="1" dirty="0">
                <a:solidFill>
                  <a:srgbClr val="FFC000"/>
                </a:solidFill>
                <a:latin typeface="arial" panose="020B0604020202020204" pitchFamily="34" charset="0"/>
              </a:rPr>
              <a:t>ábaco</a:t>
            </a:r>
            <a:r>
              <a:rPr lang="es-MX" sz="2000" dirty="0">
                <a:solidFill>
                  <a:srgbClr val="FFC000"/>
                </a:solidFill>
                <a:latin typeface="arial" panose="020B0604020202020204" pitchFamily="34" charset="0"/>
              </a:rPr>
              <a:t>, cuya historia se remonta a las antiguas civilizaciones griega y romana. Este dispositivo es muy sencillo, consta de cuentas ensartadas en varillas que a su vez están montadas en un marco rectangular.</a:t>
            </a:r>
            <a:endParaRPr lang="es-MX" sz="2000" dirty="0">
              <a:solidFill>
                <a:srgbClr val="FFC000"/>
              </a:solidFill>
            </a:endParaRPr>
          </a:p>
        </p:txBody>
      </p:sp>
      <p:pic>
        <p:nvPicPr>
          <p:cNvPr id="1026" name="Picture 2" descr="http://www.cad.com.mx/gif/abac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5692"/>
            <a:ext cx="3018345" cy="3562729"/>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3566159" y="1796893"/>
            <a:ext cx="2011680" cy="600164"/>
          </a:xfrm>
          <a:prstGeom prst="rect">
            <a:avLst/>
          </a:prstGeom>
          <a:noFill/>
        </p:spPr>
        <p:txBody>
          <a:bodyPr wrap="square" rtlCol="0">
            <a:spAutoFit/>
          </a:bodyPr>
          <a:lstStyle/>
          <a:p>
            <a:pPr algn="ctr"/>
            <a:r>
              <a:rPr lang="es-MX" sz="3300" dirty="0">
                <a:solidFill>
                  <a:srgbClr val="FF0000"/>
                </a:solidFill>
              </a:rPr>
              <a:t>El Abaco</a:t>
            </a:r>
          </a:p>
        </p:txBody>
      </p:sp>
    </p:spTree>
    <p:extLst>
      <p:ext uri="{BB962C8B-B14F-4D97-AF65-F5344CB8AC3E}">
        <p14:creationId xmlns:p14="http://schemas.microsoft.com/office/powerpoint/2010/main" val="3920016917"/>
      </p:ext>
    </p:extLst>
  </p:cSld>
  <p:clrMapOvr>
    <a:masterClrMapping/>
  </p:clrMapOvr>
  <mc:AlternateContent xmlns:mc="http://schemas.openxmlformats.org/markup-compatibility/2006" xmlns:p14="http://schemas.microsoft.com/office/powerpoint/2010/main">
    <mc:Choice Requires="p14">
      <p:transition spd="slow" advClick="0" advTm="5000">
        <p14:doors dir="vert"/>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1026"/>
                                        </p:tgtEl>
                                        <p:attrNameLst>
                                          <p:attrName>r</p:attrName>
                                        </p:attrNameLst>
                                      </p:cBhvr>
                                    </p:animRot>
                                    <p:animRot by="-240000">
                                      <p:cBhvr>
                                        <p:cTn id="7" dur="200" fill="hold">
                                          <p:stCondLst>
                                            <p:cond delay="200"/>
                                          </p:stCondLst>
                                        </p:cTn>
                                        <p:tgtEl>
                                          <p:spTgt spid="1026"/>
                                        </p:tgtEl>
                                        <p:attrNameLst>
                                          <p:attrName>r</p:attrName>
                                        </p:attrNameLst>
                                      </p:cBhvr>
                                    </p:animRot>
                                    <p:animRot by="240000">
                                      <p:cBhvr>
                                        <p:cTn id="8" dur="200" fill="hold">
                                          <p:stCondLst>
                                            <p:cond delay="400"/>
                                          </p:stCondLst>
                                        </p:cTn>
                                        <p:tgtEl>
                                          <p:spTgt spid="1026"/>
                                        </p:tgtEl>
                                        <p:attrNameLst>
                                          <p:attrName>r</p:attrName>
                                        </p:attrNameLst>
                                      </p:cBhvr>
                                    </p:animRot>
                                    <p:animRot by="-240000">
                                      <p:cBhvr>
                                        <p:cTn id="9" dur="200" fill="hold">
                                          <p:stCondLst>
                                            <p:cond delay="600"/>
                                          </p:stCondLst>
                                        </p:cTn>
                                        <p:tgtEl>
                                          <p:spTgt spid="1026"/>
                                        </p:tgtEl>
                                        <p:attrNameLst>
                                          <p:attrName>r</p:attrName>
                                        </p:attrNameLst>
                                      </p:cBhvr>
                                    </p:animRot>
                                    <p:animRot by="120000">
                                      <p:cBhvr>
                                        <p:cTn id="10" dur="200" fill="hold">
                                          <p:stCondLst>
                                            <p:cond delay="800"/>
                                          </p:stCondLst>
                                        </p:cTn>
                                        <p:tgtEl>
                                          <p:spTgt spid="1026"/>
                                        </p:tgtEl>
                                        <p:attrNameLst>
                                          <p:attrName>r</p:attrName>
                                        </p:attrNameLst>
                                      </p:cBhvr>
                                    </p:animRot>
                                  </p:childTnLst>
                                </p:cTn>
                              </p:par>
                            </p:childTnLst>
                          </p:cTn>
                        </p:par>
                        <p:par>
                          <p:cTn id="11" fill="hold">
                            <p:stCondLst>
                              <p:cond delay="1000"/>
                            </p:stCondLst>
                            <p:childTnLst>
                              <p:par>
                                <p:cTn id="12" presetID="6" presetClass="entr" presetSubtype="16"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par>
                          <p:cTn id="15" fill="hold">
                            <p:stCondLst>
                              <p:cond delay="3000"/>
                            </p:stCondLst>
                            <p:childTnLst>
                              <p:par>
                                <p:cTn id="16" presetID="22" presetClass="entr" presetSubtype="4"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3570514" y="3068960"/>
            <a:ext cx="4937760" cy="2539157"/>
          </a:xfrm>
          <a:prstGeom prst="rect">
            <a:avLst/>
          </a:prstGeom>
        </p:spPr>
        <p:txBody>
          <a:bodyPr wrap="square">
            <a:spAutoFit/>
          </a:bodyPr>
          <a:lstStyle/>
          <a:p>
            <a:r>
              <a:rPr lang="es-MX" dirty="0">
                <a:solidFill>
                  <a:srgbClr val="FFC000"/>
                </a:solidFill>
              </a:rPr>
              <a:t>La </a:t>
            </a:r>
            <a:r>
              <a:rPr lang="es-MX" b="1" u="sng" dirty="0">
                <a:solidFill>
                  <a:srgbClr val="FFC000"/>
                </a:solidFill>
                <a:hlinkClick r:id="rId3"/>
              </a:rPr>
              <a:t>tercera generación</a:t>
            </a:r>
            <a:r>
              <a:rPr lang="es-MX" dirty="0">
                <a:solidFill>
                  <a:srgbClr val="FFC000"/>
                </a:solidFill>
              </a:rPr>
              <a:t> surge con la </a:t>
            </a:r>
            <a:r>
              <a:rPr lang="es-MX" b="1" dirty="0">
                <a:solidFill>
                  <a:srgbClr val="FFC000"/>
                </a:solidFill>
              </a:rPr>
              <a:t>invención del circuito integrado</a:t>
            </a:r>
            <a:r>
              <a:rPr lang="es-MX" dirty="0">
                <a:solidFill>
                  <a:srgbClr val="FFC000"/>
                </a:solidFill>
              </a:rPr>
              <a:t>, que permitió crear computadoras más pequeñas, potentes y fiables, capaces de ejecutar varios programas al mismo tiempo. En 1983 surge </a:t>
            </a:r>
            <a:r>
              <a:rPr lang="es-MX" b="1" i="1" dirty="0">
                <a:solidFill>
                  <a:srgbClr val="FFC000"/>
                </a:solidFill>
              </a:rPr>
              <a:t>Macintosh</a:t>
            </a:r>
            <a:r>
              <a:rPr lang="es-MX" dirty="0">
                <a:solidFill>
                  <a:srgbClr val="FFC000"/>
                </a:solidFill>
              </a:rPr>
              <a:t>, y poco después </a:t>
            </a:r>
            <a:r>
              <a:rPr lang="es-MX" b="1" i="1" dirty="0">
                <a:solidFill>
                  <a:srgbClr val="FFC000"/>
                </a:solidFill>
              </a:rPr>
              <a:t>Windows</a:t>
            </a:r>
            <a:r>
              <a:rPr lang="es-MX" dirty="0">
                <a:solidFill>
                  <a:srgbClr val="FFC000"/>
                </a:solidFill>
              </a:rPr>
              <a:t>, que actualmente son los dos sistemas operativos más famosos del mundo..</a:t>
            </a:r>
          </a:p>
          <a:p>
            <a:endParaRPr lang="es-MX" sz="1500" dirty="0"/>
          </a:p>
        </p:txBody>
      </p:sp>
      <p:sp>
        <p:nvSpPr>
          <p:cNvPr id="10" name="CuadroTexto 9"/>
          <p:cNvSpPr txBox="1"/>
          <p:nvPr/>
        </p:nvSpPr>
        <p:spPr>
          <a:xfrm>
            <a:off x="3566159" y="1796893"/>
            <a:ext cx="4937760" cy="1107996"/>
          </a:xfrm>
          <a:prstGeom prst="rect">
            <a:avLst/>
          </a:prstGeom>
          <a:noFill/>
        </p:spPr>
        <p:txBody>
          <a:bodyPr wrap="square" rtlCol="0">
            <a:spAutoFit/>
          </a:bodyPr>
          <a:lstStyle/>
          <a:p>
            <a:pPr algn="ctr"/>
            <a:r>
              <a:rPr lang="es-MX" sz="3300" dirty="0">
                <a:solidFill>
                  <a:srgbClr val="FF0000"/>
                </a:solidFill>
              </a:rPr>
              <a:t>TERCERA GENERACIÓN </a:t>
            </a:r>
          </a:p>
        </p:txBody>
      </p:sp>
      <p:pic>
        <p:nvPicPr>
          <p:cNvPr id="11266" name="Picture 2" descr="Historia-de-la-computadora-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512676"/>
            <a:ext cx="2376264" cy="25562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329527998"/>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2000"/>
                                        <p:tgtEl>
                                          <p:spTgt spid="11266"/>
                                        </p:tgtEl>
                                      </p:cBhvr>
                                    </p:animEffect>
                                    <p:anim calcmode="lin" valueType="num">
                                      <p:cBhvr>
                                        <p:cTn id="8" dur="2000" fill="hold"/>
                                        <p:tgtEl>
                                          <p:spTgt spid="11266"/>
                                        </p:tgtEl>
                                        <p:attrNameLst>
                                          <p:attrName>ppt_w</p:attrName>
                                        </p:attrNameLst>
                                      </p:cBhvr>
                                      <p:tavLst>
                                        <p:tav tm="0" fmla="#ppt_w*sin(2.5*pi*$)">
                                          <p:val>
                                            <p:fltVal val="0"/>
                                          </p:val>
                                        </p:tav>
                                        <p:tav tm="100000">
                                          <p:val>
                                            <p:fltVal val="1"/>
                                          </p:val>
                                        </p:tav>
                                      </p:tavLst>
                                    </p:anim>
                                    <p:anim calcmode="lin" valueType="num">
                                      <p:cBhvr>
                                        <p:cTn id="9" dur="2000" fill="hold"/>
                                        <p:tgtEl>
                                          <p:spTgt spid="11266"/>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2500"/>
                            </p:stCondLst>
                            <p:childTnLst>
                              <p:par>
                                <p:cTn id="17" presetID="45"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000"/>
                                        <p:tgtEl>
                                          <p:spTgt spid="10"/>
                                        </p:tgtEl>
                                      </p:cBhvr>
                                    </p:animEffect>
                                    <p:anim calcmode="lin" valueType="num">
                                      <p:cBhvr>
                                        <p:cTn id="20" dur="2000" fill="hold"/>
                                        <p:tgtEl>
                                          <p:spTgt spid="10"/>
                                        </p:tgtEl>
                                        <p:attrNameLst>
                                          <p:attrName>ppt_w</p:attrName>
                                        </p:attrNameLst>
                                      </p:cBhvr>
                                      <p:tavLst>
                                        <p:tav tm="0" fmla="#ppt_w*sin(2.5*pi*$)">
                                          <p:val>
                                            <p:fltVal val="0"/>
                                          </p:val>
                                        </p:tav>
                                        <p:tav tm="100000">
                                          <p:val>
                                            <p:fltVal val="1"/>
                                          </p:val>
                                        </p:tav>
                                      </p:tavLst>
                                    </p:anim>
                                    <p:anim calcmode="lin" valueType="num">
                                      <p:cBhvr>
                                        <p:cTn id="21"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3602004" y="2397057"/>
            <a:ext cx="4714412" cy="3046988"/>
          </a:xfrm>
          <a:prstGeom prst="rect">
            <a:avLst/>
          </a:prstGeom>
        </p:spPr>
        <p:txBody>
          <a:bodyPr wrap="square">
            <a:spAutoFit/>
          </a:bodyPr>
          <a:lstStyle/>
          <a:p>
            <a:r>
              <a:rPr lang="es-MX" sz="1600" dirty="0">
                <a:solidFill>
                  <a:srgbClr val="FFC000"/>
                </a:solidFill>
              </a:rPr>
              <a:t>La </a:t>
            </a:r>
            <a:r>
              <a:rPr lang="es-MX" sz="1600" b="1" dirty="0">
                <a:solidFill>
                  <a:srgbClr val="FFC000"/>
                </a:solidFill>
              </a:rPr>
              <a:t>interfaz gráfica de usuario </a:t>
            </a:r>
            <a:r>
              <a:rPr lang="es-MX" sz="1600" dirty="0">
                <a:solidFill>
                  <a:srgbClr val="FFC000"/>
                </a:solidFill>
              </a:rPr>
              <a:t>y</a:t>
            </a:r>
            <a:r>
              <a:rPr lang="es-MX" sz="1600" b="1" dirty="0">
                <a:solidFill>
                  <a:srgbClr val="FFC000"/>
                </a:solidFill>
              </a:rPr>
              <a:t> la invención del mouse</a:t>
            </a:r>
            <a:r>
              <a:rPr lang="es-MX" sz="1600" dirty="0">
                <a:solidFill>
                  <a:srgbClr val="FFC000"/>
                </a:solidFill>
              </a:rPr>
              <a:t> fueron otras dos razones importantes para la popularización de las computadoras. El invento, primero diseñado por Doug </a:t>
            </a:r>
            <a:r>
              <a:rPr lang="es-MX" sz="1600" dirty="0" err="1">
                <a:solidFill>
                  <a:srgbClr val="FFC000"/>
                </a:solidFill>
              </a:rPr>
              <a:t>Engelbart</a:t>
            </a:r>
            <a:r>
              <a:rPr lang="es-MX" sz="1600" dirty="0">
                <a:solidFill>
                  <a:srgbClr val="FFC000"/>
                </a:solidFill>
              </a:rPr>
              <a:t> y su equipo de laboratorio de investigación de Stanford, y perfeccionado por </a:t>
            </a:r>
            <a:r>
              <a:rPr lang="es-MX" sz="1600" i="1" dirty="0">
                <a:solidFill>
                  <a:srgbClr val="FFC000"/>
                </a:solidFill>
              </a:rPr>
              <a:t>Xerox PARC </a:t>
            </a:r>
            <a:r>
              <a:rPr lang="es-MX" sz="1600" dirty="0">
                <a:solidFill>
                  <a:srgbClr val="FFC000"/>
                </a:solidFill>
              </a:rPr>
              <a:t>en 1973, no fue llevado a la luz hasta 1984, cuando </a:t>
            </a:r>
            <a:r>
              <a:rPr lang="es-MX" sz="1600" b="1" dirty="0">
                <a:solidFill>
                  <a:srgbClr val="FFC000"/>
                </a:solidFill>
              </a:rPr>
              <a:t>Steve Jobs</a:t>
            </a:r>
            <a:r>
              <a:rPr lang="es-MX" sz="1600" dirty="0">
                <a:solidFill>
                  <a:srgbClr val="FFC000"/>
                </a:solidFill>
              </a:rPr>
              <a:t> creó la primera computadora con interfaz gráfica de usuario y </a:t>
            </a:r>
            <a:r>
              <a:rPr lang="es-MX" sz="1600" i="1" dirty="0">
                <a:solidFill>
                  <a:srgbClr val="FFC000"/>
                </a:solidFill>
              </a:rPr>
              <a:t>mouse</a:t>
            </a:r>
            <a:r>
              <a:rPr lang="es-MX" sz="1600" dirty="0">
                <a:solidFill>
                  <a:srgbClr val="FFC000"/>
                </a:solidFill>
              </a:rPr>
              <a:t>. Fue en ese entonces cuando comienza la competencia histórica entre Apple y Microsoft, que crea el sistema operativo </a:t>
            </a:r>
            <a:r>
              <a:rPr lang="es-MX" sz="1600" b="1" i="1" dirty="0">
                <a:solidFill>
                  <a:srgbClr val="FFC000"/>
                </a:solidFill>
              </a:rPr>
              <a:t>Windows</a:t>
            </a:r>
            <a:r>
              <a:rPr lang="es-MX" sz="1600" dirty="0">
                <a:solidFill>
                  <a:srgbClr val="FFC000"/>
                </a:solidFill>
              </a:rPr>
              <a:t> (1985).</a:t>
            </a:r>
          </a:p>
        </p:txBody>
      </p:sp>
      <p:sp>
        <p:nvSpPr>
          <p:cNvPr id="10" name="CuadroTexto 9"/>
          <p:cNvSpPr txBox="1"/>
          <p:nvPr/>
        </p:nvSpPr>
        <p:spPr>
          <a:xfrm>
            <a:off x="3566158" y="1209402"/>
            <a:ext cx="4973605" cy="600164"/>
          </a:xfrm>
          <a:prstGeom prst="rect">
            <a:avLst/>
          </a:prstGeom>
          <a:noFill/>
        </p:spPr>
        <p:txBody>
          <a:bodyPr wrap="square" rtlCol="0">
            <a:spAutoFit/>
          </a:bodyPr>
          <a:lstStyle/>
          <a:p>
            <a:r>
              <a:rPr lang="es-MX" sz="3300" dirty="0">
                <a:solidFill>
                  <a:srgbClr val="FF0000"/>
                </a:solidFill>
                <a:latin typeface="Aparajita" panose="020B0604020202020204" pitchFamily="34" charset="0"/>
                <a:cs typeface="Aparajita" panose="020B0604020202020204" pitchFamily="34" charset="0"/>
              </a:rPr>
              <a:t>TERCERA GENERACIÓN </a:t>
            </a:r>
          </a:p>
        </p:txBody>
      </p:sp>
      <p:pic>
        <p:nvPicPr>
          <p:cNvPr id="12290" name="Picture 2" descr="Historia-de-la-computadora-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701618">
            <a:off x="395536" y="621911"/>
            <a:ext cx="3086958" cy="23753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817276"/>
      </p:ext>
    </p:extLst>
  </p:cSld>
  <p:clrMapOvr>
    <a:masterClrMapping/>
  </p:clrMapOvr>
  <mc:AlternateContent xmlns:mc="http://schemas.openxmlformats.org/markup-compatibility/2006" xmlns:p14="http://schemas.microsoft.com/office/powerpoint/2010/main">
    <mc:Choice Requires="p14">
      <p:transition spd="slow" advClick="0" advTm="5000">
        <p14:flash/>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down)">
                                      <p:cBhvr>
                                        <p:cTn id="7" dur="500"/>
                                        <p:tgtEl>
                                          <p:spTgt spid="12290"/>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ircle(in)">
                                      <p:cBhvr>
                                        <p:cTn id="11" dur="2000"/>
                                        <p:tgtEl>
                                          <p:spTgt spid="9"/>
                                        </p:tgtEl>
                                      </p:cBhvr>
                                    </p:animEffect>
                                  </p:childTnLst>
                                </p:cTn>
                              </p:par>
                            </p:childTnLst>
                          </p:cTn>
                        </p:par>
                        <p:par>
                          <p:cTn id="12" fill="hold">
                            <p:stCondLst>
                              <p:cond delay="2500"/>
                            </p:stCondLst>
                            <p:childTnLst>
                              <p:par>
                                <p:cTn id="13" presetID="21"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1)">
                                      <p:cBhvr>
                                        <p:cTn id="1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3539606" y="3356992"/>
            <a:ext cx="4937760" cy="2616101"/>
          </a:xfrm>
          <a:prstGeom prst="rect">
            <a:avLst/>
          </a:prstGeom>
        </p:spPr>
        <p:txBody>
          <a:bodyPr wrap="square">
            <a:spAutoFit/>
          </a:bodyPr>
          <a:lstStyle/>
          <a:p>
            <a:pPr fontAlgn="base"/>
            <a:r>
              <a:rPr lang="es-MX" sz="2000" b="1" dirty="0"/>
              <a:t>Notebooks y laptops</a:t>
            </a:r>
          </a:p>
          <a:p>
            <a:pPr fontAlgn="base"/>
            <a:r>
              <a:rPr lang="es-MX" sz="1600" dirty="0">
                <a:solidFill>
                  <a:srgbClr val="FFC000"/>
                </a:solidFill>
              </a:rPr>
              <a:t>Entre 1980 y 1990 surgieron las primeras </a:t>
            </a:r>
            <a:r>
              <a:rPr lang="es-MX" sz="1600" b="1" i="1" dirty="0">
                <a:solidFill>
                  <a:srgbClr val="FFC000"/>
                </a:solidFill>
              </a:rPr>
              <a:t>notebooks</a:t>
            </a:r>
            <a:r>
              <a:rPr lang="es-MX" sz="1600" dirty="0">
                <a:solidFill>
                  <a:srgbClr val="FFC000"/>
                </a:solidFill>
              </a:rPr>
              <a:t>, con la llegada de la </a:t>
            </a:r>
            <a:r>
              <a:rPr lang="es-MX" sz="1600" b="1" i="1" dirty="0" err="1">
                <a:solidFill>
                  <a:srgbClr val="FFC000"/>
                </a:solidFill>
              </a:rPr>
              <a:t>Osborne</a:t>
            </a:r>
            <a:r>
              <a:rPr lang="es-MX" sz="1600" b="1" i="1" dirty="0">
                <a:solidFill>
                  <a:srgbClr val="FFC000"/>
                </a:solidFill>
              </a:rPr>
              <a:t> I</a:t>
            </a:r>
            <a:r>
              <a:rPr lang="es-MX" sz="1600" dirty="0">
                <a:solidFill>
                  <a:srgbClr val="FFC000"/>
                </a:solidFill>
              </a:rPr>
              <a:t>, con un pequeño monitor de cinco pulgadas, 10 kilos de peso, así que el término </a:t>
            </a:r>
            <a:r>
              <a:rPr lang="es-MX" sz="1600" b="1" dirty="0">
                <a:solidFill>
                  <a:srgbClr val="FFC000"/>
                </a:solidFill>
              </a:rPr>
              <a:t>computadora portátil</a:t>
            </a:r>
            <a:r>
              <a:rPr lang="es-MX" sz="1600" dirty="0">
                <a:solidFill>
                  <a:srgbClr val="FFC000"/>
                </a:solidFill>
              </a:rPr>
              <a:t> era realmente relativo. La primera </a:t>
            </a:r>
            <a:r>
              <a:rPr lang="es-MX" sz="1600" b="1" i="1" dirty="0">
                <a:solidFill>
                  <a:srgbClr val="FFC000"/>
                </a:solidFill>
              </a:rPr>
              <a:t>laptop</a:t>
            </a:r>
            <a:r>
              <a:rPr lang="es-MX" sz="1600" dirty="0">
                <a:solidFill>
                  <a:srgbClr val="FFC000"/>
                </a:solidFill>
              </a:rPr>
              <a:t> como tal -computadora portátil con forma de tapa- fue la </a:t>
            </a:r>
            <a:r>
              <a:rPr lang="es-MX" sz="1600" b="1" i="1" dirty="0" err="1">
                <a:solidFill>
                  <a:srgbClr val="FFC000"/>
                </a:solidFill>
              </a:rPr>
              <a:t>Gavilan</a:t>
            </a:r>
            <a:r>
              <a:rPr lang="es-MX" sz="1600" b="1" i="1" dirty="0">
                <a:solidFill>
                  <a:srgbClr val="FFC000"/>
                </a:solidFill>
              </a:rPr>
              <a:t> SC</a:t>
            </a:r>
            <a:r>
              <a:rPr lang="es-MX" sz="1600" dirty="0">
                <a:solidFill>
                  <a:srgbClr val="FFC000"/>
                </a:solidFill>
              </a:rPr>
              <a:t> en 1983. </a:t>
            </a:r>
            <a:r>
              <a:rPr lang="es-MX" sz="1600" i="1" dirty="0">
                <a:solidFill>
                  <a:srgbClr val="FFC000"/>
                </a:solidFill>
              </a:rPr>
              <a:t>Apple</a:t>
            </a:r>
            <a:r>
              <a:rPr lang="es-MX" sz="1600" dirty="0">
                <a:solidFill>
                  <a:srgbClr val="FFC000"/>
                </a:solidFill>
              </a:rPr>
              <a:t> fue la primera en ponerle </a:t>
            </a:r>
            <a:r>
              <a:rPr lang="es-MX" sz="1600" i="1" dirty="0" err="1">
                <a:solidFill>
                  <a:srgbClr val="FFC000"/>
                </a:solidFill>
              </a:rPr>
              <a:t>trackpad</a:t>
            </a:r>
            <a:r>
              <a:rPr lang="es-MX" sz="1600" dirty="0">
                <a:solidFill>
                  <a:srgbClr val="FFC000"/>
                </a:solidFill>
              </a:rPr>
              <a:t> a las </a:t>
            </a:r>
            <a:r>
              <a:rPr lang="es-MX" sz="1600" i="1" dirty="0">
                <a:solidFill>
                  <a:srgbClr val="FFC000"/>
                </a:solidFill>
              </a:rPr>
              <a:t>notebooks</a:t>
            </a:r>
            <a:r>
              <a:rPr lang="es-MX" sz="1600" dirty="0">
                <a:solidFill>
                  <a:srgbClr val="FFC000"/>
                </a:solidFill>
              </a:rPr>
              <a:t>, en su modelo </a:t>
            </a:r>
            <a:r>
              <a:rPr lang="es-MX" sz="1600" b="1" i="1" dirty="0" err="1">
                <a:solidFill>
                  <a:srgbClr val="FFC000"/>
                </a:solidFill>
              </a:rPr>
              <a:t>PowerBook</a:t>
            </a:r>
            <a:r>
              <a:rPr lang="es-MX" sz="1600" dirty="0">
                <a:solidFill>
                  <a:srgbClr val="FFC000"/>
                </a:solidFill>
              </a:rPr>
              <a:t>.</a:t>
            </a:r>
          </a:p>
        </p:txBody>
      </p:sp>
      <p:sp>
        <p:nvSpPr>
          <p:cNvPr id="10" name="CuadroTexto 9"/>
          <p:cNvSpPr txBox="1"/>
          <p:nvPr/>
        </p:nvSpPr>
        <p:spPr>
          <a:xfrm>
            <a:off x="3707903" y="1796893"/>
            <a:ext cx="4796015" cy="1107996"/>
          </a:xfrm>
          <a:prstGeom prst="rect">
            <a:avLst/>
          </a:prstGeom>
          <a:noFill/>
        </p:spPr>
        <p:txBody>
          <a:bodyPr wrap="square" rtlCol="0">
            <a:spAutoFit/>
          </a:bodyPr>
          <a:lstStyle/>
          <a:p>
            <a:pPr algn="ctr"/>
            <a:r>
              <a:rPr lang="es-MX" sz="3300" dirty="0">
                <a:solidFill>
                  <a:srgbClr val="FF0000"/>
                </a:solidFill>
              </a:rPr>
              <a:t>TERCERA GENERACIÓN </a:t>
            </a:r>
          </a:p>
        </p:txBody>
      </p:sp>
      <p:pic>
        <p:nvPicPr>
          <p:cNvPr id="13314" name="Picture 2" descr="Historia-de-la-computadora-4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20897"/>
            <a:ext cx="3312367" cy="194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368708"/>
      </p:ext>
    </p:extLst>
  </p:cSld>
  <p:clrMapOvr>
    <a:masterClrMapping/>
  </p:clrMapOvr>
  <mc:AlternateContent xmlns:mc="http://schemas.openxmlformats.org/markup-compatibility/2006" xmlns:p14="http://schemas.microsoft.com/office/powerpoint/2010/main">
    <mc:Choice Requires="p14">
      <p:transition spd="slow" p14:dur="3000" advClick="0" advTm="5000">
        <p14:shred/>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1000" fill="hold"/>
                                        <p:tgtEl>
                                          <p:spTgt spid="13314"/>
                                        </p:tgtEl>
                                        <p:attrNameLst>
                                          <p:attrName>ppt_w</p:attrName>
                                        </p:attrNameLst>
                                      </p:cBhvr>
                                      <p:tavLst>
                                        <p:tav tm="0">
                                          <p:val>
                                            <p:fltVal val="0"/>
                                          </p:val>
                                        </p:tav>
                                        <p:tav tm="100000">
                                          <p:val>
                                            <p:strVal val="#ppt_w"/>
                                          </p:val>
                                        </p:tav>
                                      </p:tavLst>
                                    </p:anim>
                                    <p:anim calcmode="lin" valueType="num">
                                      <p:cBhvr>
                                        <p:cTn id="8" dur="1000" fill="hold"/>
                                        <p:tgtEl>
                                          <p:spTgt spid="13314"/>
                                        </p:tgtEl>
                                        <p:attrNameLst>
                                          <p:attrName>ppt_h</p:attrName>
                                        </p:attrNameLst>
                                      </p:cBhvr>
                                      <p:tavLst>
                                        <p:tav tm="0">
                                          <p:val>
                                            <p:fltVal val="0"/>
                                          </p:val>
                                        </p:tav>
                                        <p:tav tm="100000">
                                          <p:val>
                                            <p:strVal val="#ppt_h"/>
                                          </p:val>
                                        </p:tav>
                                      </p:tavLst>
                                    </p:anim>
                                    <p:anim calcmode="lin" valueType="num">
                                      <p:cBhvr>
                                        <p:cTn id="9" dur="1000" fill="hold"/>
                                        <p:tgtEl>
                                          <p:spTgt spid="13314"/>
                                        </p:tgtEl>
                                        <p:attrNameLst>
                                          <p:attrName>style.rotation</p:attrName>
                                        </p:attrNameLst>
                                      </p:cBhvr>
                                      <p:tavLst>
                                        <p:tav tm="0">
                                          <p:val>
                                            <p:fltVal val="90"/>
                                          </p:val>
                                        </p:tav>
                                        <p:tav tm="100000">
                                          <p:val>
                                            <p:fltVal val="0"/>
                                          </p:val>
                                        </p:tav>
                                      </p:tavLst>
                                    </p:anim>
                                    <p:animEffect transition="in" filter="fade">
                                      <p:cBhvr>
                                        <p:cTn id="10" dur="1000"/>
                                        <p:tgtEl>
                                          <p:spTgt spid="13314"/>
                                        </p:tgtEl>
                                      </p:cBhvr>
                                    </p:animEffect>
                                  </p:childTnLst>
                                </p:cTn>
                              </p:par>
                            </p:childTnLst>
                          </p:cTn>
                        </p:par>
                        <p:par>
                          <p:cTn id="11" fill="hold">
                            <p:stCondLst>
                              <p:cond delay="1000"/>
                            </p:stCondLst>
                            <p:childTnLst>
                              <p:par>
                                <p:cTn id="12" presetID="14" presetClass="entr" presetSubtype="1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3636890" y="3212976"/>
            <a:ext cx="4937760" cy="3416320"/>
          </a:xfrm>
          <a:prstGeom prst="rect">
            <a:avLst/>
          </a:prstGeom>
        </p:spPr>
        <p:txBody>
          <a:bodyPr wrap="square">
            <a:spAutoFit/>
          </a:bodyPr>
          <a:lstStyle/>
          <a:p>
            <a:pPr fontAlgn="base"/>
            <a:r>
              <a:rPr lang="es-MX" dirty="0" smtClean="0">
                <a:solidFill>
                  <a:srgbClr val="FFC000"/>
                </a:solidFill>
                <a:latin typeface="Arial" panose="020B0604020202020204" pitchFamily="34" charset="0"/>
                <a:cs typeface="Arial" panose="020B0604020202020204" pitchFamily="34" charset="0"/>
              </a:rPr>
              <a:t>No </a:t>
            </a:r>
            <a:r>
              <a:rPr lang="es-MX" dirty="0" err="1" smtClean="0">
                <a:solidFill>
                  <a:srgbClr val="FFC000"/>
                </a:solidFill>
                <a:latin typeface="Arial" panose="020B0604020202020204" pitchFamily="34" charset="0"/>
                <a:cs typeface="Arial" panose="020B0604020202020204" pitchFamily="34" charset="0"/>
              </a:rPr>
              <a:t>d</a:t>
            </a:r>
            <a:r>
              <a:rPr lang="es-MX" b="1" dirty="0" err="1">
                <a:solidFill>
                  <a:srgbClr val="FFC000"/>
                </a:solidFill>
                <a:latin typeface="Arial" panose="020B0604020202020204" pitchFamily="34" charset="0"/>
                <a:cs typeface="Arial" panose="020B0604020202020204" pitchFamily="34" charset="0"/>
              </a:rPr>
              <a:t>Las</a:t>
            </a:r>
            <a:r>
              <a:rPr lang="es-MX" b="1" dirty="0">
                <a:solidFill>
                  <a:srgbClr val="FFC000"/>
                </a:solidFill>
                <a:latin typeface="Arial" panose="020B0604020202020204" pitchFamily="34" charset="0"/>
                <a:cs typeface="Arial" panose="020B0604020202020204" pitchFamily="34" charset="0"/>
              </a:rPr>
              <a:t> mini computadoras</a:t>
            </a:r>
          </a:p>
          <a:p>
            <a:pPr fontAlgn="base"/>
            <a:r>
              <a:rPr lang="es-MX" dirty="0" err="1" smtClean="0">
                <a:solidFill>
                  <a:srgbClr val="FFC000"/>
                </a:solidFill>
                <a:latin typeface="Arial" panose="020B0604020202020204" pitchFamily="34" charset="0"/>
                <a:cs typeface="Arial" panose="020B0604020202020204" pitchFamily="34" charset="0"/>
              </a:rPr>
              <a:t>ebemos</a:t>
            </a:r>
            <a:r>
              <a:rPr lang="es-MX" dirty="0" smtClean="0">
                <a:solidFill>
                  <a:srgbClr val="FFC000"/>
                </a:solidFill>
                <a:latin typeface="Arial" panose="020B0604020202020204" pitchFamily="34" charset="0"/>
                <a:cs typeface="Arial" panose="020B0604020202020204" pitchFamily="34" charset="0"/>
              </a:rPr>
              <a:t> </a:t>
            </a:r>
            <a:r>
              <a:rPr lang="es-MX" dirty="0">
                <a:solidFill>
                  <a:srgbClr val="FFC000"/>
                </a:solidFill>
                <a:latin typeface="Arial" panose="020B0604020202020204" pitchFamily="34" charset="0"/>
                <a:cs typeface="Arial" panose="020B0604020202020204" pitchFamily="34" charset="0"/>
              </a:rPr>
              <a:t>olvidar que hoy en día, además de lo que se entiende como computadora en sí, tenemos otros </a:t>
            </a:r>
            <a:r>
              <a:rPr lang="es-MX" u="sng" dirty="0">
                <a:solidFill>
                  <a:srgbClr val="FFC000"/>
                </a:solidFill>
                <a:latin typeface="Arial" panose="020B0604020202020204" pitchFamily="34" charset="0"/>
                <a:cs typeface="Arial" panose="020B0604020202020204" pitchFamily="34" charset="0"/>
                <a:hlinkClick r:id="rId3"/>
              </a:rPr>
              <a:t>pequeños dispositivos informáticos</a:t>
            </a:r>
            <a:r>
              <a:rPr lang="es-MX" dirty="0">
                <a:solidFill>
                  <a:srgbClr val="FFC000"/>
                </a:solidFill>
                <a:latin typeface="Arial" panose="020B0604020202020204" pitchFamily="34" charset="0"/>
                <a:cs typeface="Arial" panose="020B0604020202020204" pitchFamily="34" charset="0"/>
              </a:rPr>
              <a:t>: </a:t>
            </a:r>
            <a:r>
              <a:rPr lang="es-MX" b="1" u="sng" dirty="0">
                <a:solidFill>
                  <a:srgbClr val="FFC000"/>
                </a:solidFill>
                <a:latin typeface="Arial" panose="020B0604020202020204" pitchFamily="34" charset="0"/>
                <a:cs typeface="Arial" panose="020B0604020202020204" pitchFamily="34" charset="0"/>
                <a:hlinkClick r:id="rId4"/>
              </a:rPr>
              <a:t>teléfonos</a:t>
            </a:r>
            <a:r>
              <a:rPr lang="es-MX" b="1" dirty="0">
                <a:solidFill>
                  <a:srgbClr val="FFC000"/>
                </a:solidFill>
                <a:latin typeface="Arial" panose="020B0604020202020204" pitchFamily="34" charset="0"/>
                <a:cs typeface="Arial" panose="020B0604020202020204" pitchFamily="34" charset="0"/>
              </a:rPr>
              <a:t> inteligentes</a:t>
            </a:r>
            <a:r>
              <a:rPr lang="es-MX" dirty="0">
                <a:solidFill>
                  <a:srgbClr val="FFC000"/>
                </a:solidFill>
                <a:latin typeface="Arial" panose="020B0604020202020204" pitchFamily="34" charset="0"/>
                <a:cs typeface="Arial" panose="020B0604020202020204" pitchFamily="34" charset="0"/>
              </a:rPr>
              <a:t> y </a:t>
            </a:r>
            <a:r>
              <a:rPr lang="es-MX" b="1" i="1" dirty="0" err="1">
                <a:solidFill>
                  <a:srgbClr val="FFC000"/>
                </a:solidFill>
                <a:latin typeface="Arial" panose="020B0604020202020204" pitchFamily="34" charset="0"/>
                <a:cs typeface="Arial" panose="020B0604020202020204" pitchFamily="34" charset="0"/>
              </a:rPr>
              <a:t>tablets</a:t>
            </a:r>
            <a:r>
              <a:rPr lang="es-MX" dirty="0">
                <a:solidFill>
                  <a:srgbClr val="FFC000"/>
                </a:solidFill>
                <a:latin typeface="Arial" panose="020B0604020202020204" pitchFamily="34" charset="0"/>
                <a:cs typeface="Arial" panose="020B0604020202020204" pitchFamily="34" charset="0"/>
              </a:rPr>
              <a:t>, por ejemplo.</a:t>
            </a:r>
          </a:p>
          <a:p>
            <a:pPr fontAlgn="base"/>
            <a:r>
              <a:rPr lang="es-MX" dirty="0">
                <a:solidFill>
                  <a:srgbClr val="FFC000"/>
                </a:solidFill>
                <a:latin typeface="Arial" panose="020B0604020202020204" pitchFamily="34" charset="0"/>
                <a:cs typeface="Arial" panose="020B0604020202020204" pitchFamily="34" charset="0"/>
              </a:rPr>
              <a:t>La </a:t>
            </a:r>
            <a:r>
              <a:rPr lang="es-MX" b="1" dirty="0">
                <a:solidFill>
                  <a:srgbClr val="FFC000"/>
                </a:solidFill>
                <a:latin typeface="Arial" panose="020B0604020202020204" pitchFamily="34" charset="0"/>
                <a:cs typeface="Arial" panose="020B0604020202020204" pitchFamily="34" charset="0"/>
              </a:rPr>
              <a:t>informática móvil</a:t>
            </a:r>
            <a:r>
              <a:rPr lang="es-MX" dirty="0">
                <a:solidFill>
                  <a:srgbClr val="FFC000"/>
                </a:solidFill>
                <a:latin typeface="Arial" panose="020B0604020202020204" pitchFamily="34" charset="0"/>
                <a:cs typeface="Arial" panose="020B0604020202020204" pitchFamily="34" charset="0"/>
              </a:rPr>
              <a:t> tiene sus inicios en 1980 con las </a:t>
            </a:r>
            <a:r>
              <a:rPr lang="es-MX" b="1" dirty="0">
                <a:solidFill>
                  <a:srgbClr val="FFC000"/>
                </a:solidFill>
                <a:latin typeface="Arial" panose="020B0604020202020204" pitchFamily="34" charset="0"/>
                <a:cs typeface="Arial" panose="020B0604020202020204" pitchFamily="34" charset="0"/>
              </a:rPr>
              <a:t>computadoras de bolsillo</a:t>
            </a:r>
            <a:r>
              <a:rPr lang="es-MX" dirty="0">
                <a:solidFill>
                  <a:srgbClr val="FFC000"/>
                </a:solidFill>
                <a:latin typeface="Arial" panose="020B0604020202020204" pitchFamily="34" charset="0"/>
                <a:cs typeface="Arial" panose="020B0604020202020204" pitchFamily="34" charset="0"/>
              </a:rPr>
              <a:t>, una mezcla entre calculadora, PDA y pequeño ordenador. Pero el </a:t>
            </a:r>
            <a:r>
              <a:rPr lang="es-MX" i="1" dirty="0">
                <a:solidFill>
                  <a:srgbClr val="FFC000"/>
                </a:solidFill>
                <a:latin typeface="Arial" panose="020B0604020202020204" pitchFamily="34" charset="0"/>
                <a:cs typeface="Arial" panose="020B0604020202020204" pitchFamily="34" charset="0"/>
              </a:rPr>
              <a:t>boom</a:t>
            </a:r>
            <a:r>
              <a:rPr lang="es-MX" dirty="0">
                <a:solidFill>
                  <a:srgbClr val="FFC000"/>
                </a:solidFill>
                <a:latin typeface="Arial" panose="020B0604020202020204" pitchFamily="34" charset="0"/>
                <a:cs typeface="Arial" panose="020B0604020202020204" pitchFamily="34" charset="0"/>
              </a:rPr>
              <a:t> de las </a:t>
            </a:r>
            <a:r>
              <a:rPr lang="es-MX" b="1" dirty="0">
                <a:solidFill>
                  <a:srgbClr val="FFC000"/>
                </a:solidFill>
                <a:latin typeface="Arial" panose="020B0604020202020204" pitchFamily="34" charset="0"/>
                <a:cs typeface="Arial" panose="020B0604020202020204" pitchFamily="34" charset="0"/>
              </a:rPr>
              <a:t>PDA</a:t>
            </a:r>
            <a:r>
              <a:rPr lang="es-MX" dirty="0">
                <a:solidFill>
                  <a:srgbClr val="FFC000"/>
                </a:solidFill>
                <a:latin typeface="Arial" panose="020B0604020202020204" pitchFamily="34" charset="0"/>
                <a:cs typeface="Arial" panose="020B0604020202020204" pitchFamily="34" charset="0"/>
              </a:rPr>
              <a:t> en 1990 lo dejó de lado por estas pequeñas pantallas táctiles de marcas como </a:t>
            </a:r>
            <a:r>
              <a:rPr lang="es-MX" i="1" dirty="0">
                <a:solidFill>
                  <a:srgbClr val="FFC000"/>
                </a:solidFill>
                <a:latin typeface="Arial" panose="020B0604020202020204" pitchFamily="34" charset="0"/>
                <a:cs typeface="Arial" panose="020B0604020202020204" pitchFamily="34" charset="0"/>
              </a:rPr>
              <a:t>Apple</a:t>
            </a:r>
            <a:r>
              <a:rPr lang="es-MX" dirty="0">
                <a:solidFill>
                  <a:srgbClr val="FFC000"/>
                </a:solidFill>
                <a:latin typeface="Arial" panose="020B0604020202020204" pitchFamily="34" charset="0"/>
                <a:cs typeface="Arial" panose="020B0604020202020204" pitchFamily="34" charset="0"/>
              </a:rPr>
              <a:t> o </a:t>
            </a:r>
            <a:r>
              <a:rPr lang="es-MX" i="1" dirty="0">
                <a:solidFill>
                  <a:srgbClr val="FFC000"/>
                </a:solidFill>
                <a:latin typeface="Arial" panose="020B0604020202020204" pitchFamily="34" charset="0"/>
                <a:cs typeface="Arial" panose="020B0604020202020204" pitchFamily="34" charset="0"/>
              </a:rPr>
              <a:t>Palm</a:t>
            </a:r>
            <a:r>
              <a:rPr lang="es-MX" dirty="0">
                <a:solidFill>
                  <a:srgbClr val="FFC000"/>
                </a:solidFill>
                <a:latin typeface="Arial" panose="020B0604020202020204" pitchFamily="34" charset="0"/>
                <a:cs typeface="Arial" panose="020B0604020202020204" pitchFamily="34" charset="0"/>
              </a:rPr>
              <a:t>.</a:t>
            </a:r>
          </a:p>
        </p:txBody>
      </p:sp>
      <p:sp>
        <p:nvSpPr>
          <p:cNvPr id="10" name="CuadroTexto 9"/>
          <p:cNvSpPr txBox="1"/>
          <p:nvPr/>
        </p:nvSpPr>
        <p:spPr>
          <a:xfrm>
            <a:off x="3995936" y="1853834"/>
            <a:ext cx="4937760" cy="523220"/>
          </a:xfrm>
          <a:prstGeom prst="rect">
            <a:avLst/>
          </a:prstGeom>
          <a:noFill/>
        </p:spPr>
        <p:txBody>
          <a:bodyPr wrap="square" rtlCol="0">
            <a:spAutoFit/>
          </a:bodyPr>
          <a:lstStyle/>
          <a:p>
            <a:pPr algn="ctr"/>
            <a:r>
              <a:rPr lang="es-MX" sz="2800" dirty="0">
                <a:solidFill>
                  <a:srgbClr val="FF0000"/>
                </a:solidFill>
                <a:latin typeface="Arial Black" panose="020B0A04020102020204" pitchFamily="34" charset="0"/>
              </a:rPr>
              <a:t>TERCERA GENERACIÓN </a:t>
            </a:r>
          </a:p>
        </p:txBody>
      </p:sp>
      <p:pic>
        <p:nvPicPr>
          <p:cNvPr id="14338" name="Picture 2" descr="Historia-de-la-computadora-2_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045515">
            <a:off x="484108" y="1111481"/>
            <a:ext cx="3023288" cy="1857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145459"/>
      </p:ext>
    </p:extLst>
  </p:cSld>
  <p:clrMapOvr>
    <a:masterClrMapping/>
  </p:clrMapOvr>
  <mc:AlternateContent xmlns:mc="http://schemas.openxmlformats.org/markup-compatibility/2006" xmlns:p14="http://schemas.microsoft.com/office/powerpoint/2010/main">
    <mc:Choice Requires="p14">
      <p:transition spd="slow" p14:dur="1400" advClick="0" advTm="5000">
        <p14:doors dir="vert"/>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arn(inVertical)">
                                      <p:cBhvr>
                                        <p:cTn id="7" dur="500"/>
                                        <p:tgtEl>
                                          <p:spTgt spid="14338"/>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3851920" y="3290208"/>
            <a:ext cx="4937760" cy="2554545"/>
          </a:xfrm>
          <a:prstGeom prst="rect">
            <a:avLst/>
          </a:prstGeom>
        </p:spPr>
        <p:txBody>
          <a:bodyPr wrap="square">
            <a:spAutoFit/>
          </a:bodyPr>
          <a:lstStyle/>
          <a:p>
            <a:pPr fontAlgn="base"/>
            <a:r>
              <a:rPr lang="es-MX" sz="2000" dirty="0">
                <a:solidFill>
                  <a:srgbClr val="FFC000"/>
                </a:solidFill>
              </a:rPr>
              <a:t>Por su parte, el primer </a:t>
            </a:r>
            <a:r>
              <a:rPr lang="es-MX" sz="2000" b="1" i="1" dirty="0" err="1">
                <a:solidFill>
                  <a:srgbClr val="FFC000"/>
                </a:solidFill>
              </a:rPr>
              <a:t>smartphone</a:t>
            </a:r>
            <a:r>
              <a:rPr lang="es-MX" sz="2000" dirty="0">
                <a:solidFill>
                  <a:srgbClr val="FFC000"/>
                </a:solidFill>
              </a:rPr>
              <a:t> fue </a:t>
            </a:r>
            <a:r>
              <a:rPr lang="es-MX" sz="2000" b="1" i="1" dirty="0" err="1">
                <a:solidFill>
                  <a:srgbClr val="FFC000"/>
                </a:solidFill>
              </a:rPr>
              <a:t>The</a:t>
            </a:r>
            <a:r>
              <a:rPr lang="es-MX" sz="2000" b="1" i="1" dirty="0">
                <a:solidFill>
                  <a:srgbClr val="FFC000"/>
                </a:solidFill>
              </a:rPr>
              <a:t> </a:t>
            </a:r>
            <a:r>
              <a:rPr lang="es-MX" sz="2000" b="1" i="1" dirty="0" err="1">
                <a:solidFill>
                  <a:srgbClr val="FFC000"/>
                </a:solidFill>
              </a:rPr>
              <a:t>Droid</a:t>
            </a:r>
            <a:r>
              <a:rPr lang="es-MX" sz="2000" dirty="0">
                <a:solidFill>
                  <a:srgbClr val="FFC000"/>
                </a:solidFill>
              </a:rPr>
              <a:t>, un teléfono que tenía navegador web y correo electrónico, surgido en el año 2000. Esto fue avanzando hacia los modelos que tenemos hoy en día, avanzadísimos y con un montón de prestaciones.</a:t>
            </a:r>
          </a:p>
        </p:txBody>
      </p:sp>
      <p:sp>
        <p:nvSpPr>
          <p:cNvPr id="10" name="CuadroTexto 9"/>
          <p:cNvSpPr txBox="1"/>
          <p:nvPr/>
        </p:nvSpPr>
        <p:spPr>
          <a:xfrm>
            <a:off x="3851920" y="1842221"/>
            <a:ext cx="4937760" cy="1107996"/>
          </a:xfrm>
          <a:prstGeom prst="rect">
            <a:avLst/>
          </a:prstGeom>
          <a:noFill/>
        </p:spPr>
        <p:txBody>
          <a:bodyPr wrap="square" rtlCol="0">
            <a:spAutoFit/>
          </a:bodyPr>
          <a:lstStyle/>
          <a:p>
            <a:r>
              <a:rPr lang="es-MX" sz="3300" dirty="0">
                <a:solidFill>
                  <a:srgbClr val="FF0000"/>
                </a:solidFill>
                <a:latin typeface="Arial Black" panose="020B0A04020102020204" pitchFamily="34" charset="0"/>
              </a:rPr>
              <a:t>TERCERA GENERACIÓN </a:t>
            </a:r>
          </a:p>
        </p:txBody>
      </p:sp>
      <p:pic>
        <p:nvPicPr>
          <p:cNvPr id="15362" name="Picture 2" descr="https://encrypted-tbn2.gstatic.com/images?q=tbn:ANd9GcQyHQWfT064X62Zn3jgSjegRnFErSG04T-HWuCVkSM9BOcDku2i2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93186">
            <a:off x="507307" y="1402636"/>
            <a:ext cx="3200802" cy="1987165"/>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data:image/jpeg;base64,/9j/4AAQSkZJRgABAQAAAQABAAD/2wCEAAkGBhQSEBQTEBMVFRQUFBUYFxYWFhYVFRgYFRQVFxUWFRQXHCYeGB0jGRQVHy8gIycpLCwsFx4xNTAqNSYrLCkBCQoKDgwOGg8PGikkHyQtLS4sKikqKSkvLDQsLDUsLSwsLCw0LCwpLCwpLCwsKSwsLCwsLCwpLCksLCwsLCwsLP/AABEIAOgA2QMBIgACEQEDEQH/xAAcAAEAAgMBAQEAAAAAAAAAAAAABgcEBQgDAgH/xABQEAACAQMCAgYFBQgPBwUAAAABAgMABBESIQUxBgcTIkFRMmFxgZEjQmJzoRRScpKTscHRFRYXJCUzNDVDgrKzwtLwCGR0o7TT1FNUg6Lh/8QAGgEBAAMBAQEAAAAAAAAAAAAAAAECBQQDBv/EADERAAICAQMDAQYEBwEAAAAAAAABAgMRBBIxIUFR8AUTMmFxoRQisdEzUoGRweHxFf/aAAwDAQACEQMRAD8AvGlKUApSlAKUpQClKUApSlAaC94o7uViOlQSMjGWI54J9lYzWbtu0jn+s1Yt5IiaC6M3yradJxgjO5PlXvHxwDlG5/rA14T1FcHiTwyNyXQ8LZUkOI5GJ5/0i/awFY0vGTFdpaCeQTPG0iqQzLpUkHLHIHI7er2VuBxjPzD72HnjyrFuOkSDcxEncbFSf9bVT8VT/MHOK5NtwHi7S60kADx43HJgc4OPA5Brb1HuBj98yEeMaH7T+upDXUSKUpQClKUApSlAKUpQClKUApSlAKUpQClKUApSlAKUpQClKUBCOJ7Rx5O4lbw5/Dlvv7q8zeeZ+Jb/AC189IXxEn1z/p/17600lznwP4rf5qwdfU529PBz227GbaXiOPHPvP6q1t9xTIO58fHPhWvnvhuDge45/tVgT3I3xk7eWP01yR03k5nfJlpcDH74f6pPz1v60XBB8s/1cf6a3tfUI0RSlKkCvmSQKCWIAAySTgAeZJr6qF9bh/g0+uaEH198bUBJG6QWw53EA/8Alj/XXx+2a0/91b/lo/8ANXP0fCJSMrEcD6cXlnfveVZ1jYypztUl7yN35IOS6sqO8dmyM/gjnVlCT4RR2QXLReg6S2p5XUH5aP8AzVkW/FYZDpjljcnwV1Y/AGuepOBTnPyJ3O2HiO2eQ73ngCs/o1aPHxG0LqVLXEZBJQkgtg+geXMcvOji1ySpJ8M6ApSlVLClKUApSlAQfpL1pw2s7wqofssCaR5OyiRmGVjDBWLvjfSo29xxpv3dIP8Ad/y8v/j1TvWfKfu6Zfm/dN42PpNdSqT7dMaD2KKh9AdJfu6Qf7v+Wl/8en7ukH+7/lpv/HrnEsvkfjXnQHWfRTrHjvJhCyCN3VnhZJBLDMqemEk0r318UIBAqYVzL1LSk3cK52W8iIHkWtrxWx5ZCrnz0jyrpqgFKxeI8UjgTXK2kZwBuWYnkqKN2Y+QGa1YS5ut2LWkJ+aMG5YfSbdYfYMt6xVlHuQ2RbpfGTCmGZcTvyxv6WxzUaJbUCScD5uo4Ow549mfDnUo49b/ACKIuTiVgMkk7AgZJ3J9ZrRPwmb7zHtIH56yNTZtsa6dvBwajdv6GtaP11+NGdJbw5fZWbLwKf70fjL+uvKXhdwqEFMDzyOW+2c8tz8a5ty8o8MNcosW14THPKwlDd1Expkkj55znQwzy8azj0WjHoS3Kfg3MxHwdmH2V+cEHy0n4Cf4q3Vb6k0jWcUaU8IuU/irxjj5s8Ucg/GQI321+fsldxfx1ssq+L275P5GTB+DNW7pU7vKI2+DX8P49DMSqP3xzjcFJV9sbgMPbjFRTrpOOFN9fB/eipfxHhEU4AmjDY9E8mU+aOO8p9YIqvOtqwmh4Y6mbtYe1hx2gzMhEi4HaD015+kNXLc06dievcryMhjKWh0lACyguoVRoQbM2eZB99DdgAOocJnBAYEe8HJB/wDyvlrHS7qiSY7o74jZhlVPPO3pbY8MeVeUtq2MKm2wyVUHO55j2edbceFh+DBsXKlHP9v2M2+mMbiOZVDuAVGrUpDnu5Knbz3x4V99HJCvFLNSqqTcqp05PIk7EkjGR4Vp7pAP49AOenCgb+JOkb+HOtj0elRuL2Zh2Q3UZxjSAxDasLyA5cq5b5S2OMvHKXTlfM6NNVCM04ZXXh/Q6QpSlZhrilKUApSlAcvdLOFyXPGJIIQpeSa7ADKG5Xk52yNjtWBc9Ablbh7aUxRlYO2Y6RpCBwoOVBJyWGMZznFbbj4n/ZuQ2hVZVlvWBYgAAXdxnc+PljevyS74mL4nMU0sttIhwUcGLtAHBbHPUBv5YxVfzOe1Hk3OM9z+H165NQ3QObW8bTQrGluk5lKnT2bHCkaVL5yOWM18Q9XjF5ke4jXsWhAwsknadtGZFKBVzgKuTnFSPhU3FTdyCJIEeO0iRkYRhVhVjo0gjnnV4E1jwHikt5daEieQ9iZQoj0bRfJFcrj0M8hRNqxxeMLnyvr46evN3JNblw+PBserm3aLiqQu0b9jc26B40CKyi2vCG2UEkg823q9uLcY7IrFEvaTyDuRg4AHIySN8xB5+PIZNc/dBZbgcTcsga5+7YQVJCrrMF4Nyo2UZyceA2roThHCBCpJYvLJgyyn0nb/AAqOSqNgPeT6YxyM54PHhvA9L9tcN2twRjXjCoDzSFPmL6+Z8TW2pSobySlgikcsffEmkjtHwCAfnHkDX011bAEmNNvoLnf1AVHulzNA7K+UDOxSTBKMGJODgjcHYrkHxrTcPvSzaGbXvnIUquCuO6GdyxB3O/u2qjinyi3QmcPFrNjgRrn6tfz179rbf+nGPXoXAx51DLTh8kfavI8bAjuhBIMb7sxckLgeWBz9QrVTcSPaGQz4jycRlGDeoajJjGfHRy9e9Ni8DCLW4HKGmlwQe6nL2tW7qMdB4XKPK6FFfSEDAhmVc9/SdwCTtnyz4ipPViBSlKAVA+uv+aW+uh/t1PKgfXV/NTfXQ/26Aqj0ncgQyAY7yJpT0F9EaCRjx5b5PjmvO8ulRBriHeyMquk+B5lBj3VkftGuSSf3tv8ATk22A229Wd/M16noHct426/gvJ+kGteNkenUy50vDI5cXaMvdVgfPUD9lbHoW/8ACNlz/lcXP3+utq/V1crG0pki0rjOHbO5A2Gn1+dZNr0Vls7/AIa0rIwku48aGY4wM7hlGOdeeosi4NJltPVKM02i/qUpWYaQpSlAKUpQHL/Sq/eHjErRrrJkvV0+YN3cZ8RXhD0vuVvklFuWfsWQJ3yxDyaiww2SdW3vrZ8T6ULw/jz3LxmQLLeqVB0nv3VwM5weVY/HutntuJQXkMGjsoWiKs5OoOX1HUgBXZ8ZG4IzVE5KzKX9RJKUdrPrhnSi+kv5ZIbMtJ2SK8YV9SBGJVsasg6iRXlD1i3Nle3LXFqgml7LUjhwU0R4XGGHNSDWA/WCZL6a6lBHahBiMnHyYwoOdzyBOeeD57R/pNxj7qunmxjVp/8AqgXP2Vd/mbb78ldiUVHsif8AVjxQ3PFu3KqhlvYW0rnSM297sMkmuj65i6lf5bH/AMVD/wBPe107TklJJYQpSlCT4mhV1KuoZTzDAEH2g860k3QWxY5NrGPwQU/skVvqUBHh0AsfGAH1M8rD4M5rOsOjNrCQYreJGHJgi6vcx3rZ0oBSlKAUpSgFQHrtbHCWPlND9j1PqgnXVFq4TJ6pIiSc4A1czjwoCnbfpNZL6VtC3r7Ej8xrYWnSeybOixV9I30w5xnzwpxULkSHtGI2jwdK68uDp7uXKYI1bnYbbeup90c6K272kMn3E9w7RlmeOaSPvBmAHpqPDG2+x2r299PyeLog/wDrMH9vFh4Wkf5P9Qr14Nx+C44lYLBGseLpCdKac8hufGo30v4RDDeSRoixJ2alE1PkMQCGYvqJXntke6svq/hT9kLLRu4uFLYOQRq20jG2BzyarKyUlhlo1RjwdS0pSvM9BSlKAUpSgOSus/8AnCb6+6/6y4qJYq0+Iov7NSvImtFnutQIZgc3dzgHTuM1n2QtF4irtGTAIGGl433csMDurnzOfVUReZqP3Oad0oz2qLfTnr+xTuKYq51e0/ZGZxGFhaFFQdlIQHBOoAac55HceqsnozeWsV3ds4xG/Y6PkXbOlMNgacjfY8s5q1+Kq966/JemelFnvLNjWOnLz/oinUr/AC2L/iof+nva6dqguiOk8cLoO495EynSVBHYXu4UgYq/apF7opns1h4FKUqxApSlAKUpQClKUApSlAK8L6xSaNopVDo4IZTyINe9KArK+6gbFyTG80efAMrAezIz9tfNn1KNCui34ndRLnOldlyfHAYDNWfSgKof/Z+gdy895cSMxyzHTqJ8yxJJrfcK6obO2jfsA/bMhCyu2WRuasoAAGGAPuqc0ongPqYHA+Ime3SRhh8EOv3siErIvuZWrPrHvL5IkaSRgiKMlmOAPfUJ4d1twS3gh0FIWwElfYl8/OX5qnYAncHmB4SwifUr8Br9qAKUpQHJ/WfAwvZnwQv3TdoeezC5kkwf6kqMPU1Q7WfM113x7q9tbuVpZFKu4USadJWTR6BkjdWQsBsGxqA2zWr/AHGrD7z/AJdv/wBqgOZpbBhHryfbnY8+X2fbWDrPma6Y4N1VWUyO7RgYmmRcRwejFK0YJzHzOnNZ/wC43Yfef8u3/wC1UtY6BPJUPUtbt91wsQcNdoFPn2VrdtJj1KJEz5a1866YqP8AR/oRb2j9pGGZwmhWbSAiE5KRRoFRATudIBPjmpBUAUpSgFKUoBStZxHjQQ6E7z+XgPbWJ2zN6bFifAbD3AV7RqbWWeErop4XU31K05tG+8+GM/ZvXib549wSQOatufcedFVnhkO7HxI31KxbDiCyrlefiPEVlV5NNPDPdSUllClKVBIpSlAfE0wRSzEBVBJJ5AAZJPuqvuJ9aocutjHqAGDPKwjjUnk2gjUw2PPGTgeNWDLEGUqwBDAgg7ggjBBHliqD6a9Ezw66GkaoJCTEWGobc428yvh5jB86Ax+I3BuTqllklckZnkbTEuMkqqgYI54AA9QrTXEag4RiwxuSuBnfOBnljHP4VsGmBQSKGlaPGsFfkYww0qMDGN8Ab749ww7e6QE6ozJIzd1R6J1eGle9nPLB8aAtDqx6e6wtpct3wMROT6QH9Gx++HgfEbcxvZeaqPg3U1MZEe4uFRBhisWe01A5062GB4d4D3eNW3poD6pSlAKUpQGl6IH96L65Lg/G4lrdVpuim1uy/eXF0vwuZf0EVuatP4mVjwhSlKqWFKUoBWr6RcW+54S3zm2X2+furaVXPWbxLE8Uedghb8ZiP8Ne+nhvsSZ4XzcK20OHXuWLE5OPzmt1YXe7Nz0KW9/JR8TVe23FNJz4eNSrhNwTAWQpqeVQgY4D9mNWkeZzvj6Jrv1McLJnaZ5eCYlpFxhg/mD3T+MBj4j31icWulMSyciSuPPBBOD8KiZ4hcmZY5HkVnIGPRGPEgDYjGeVZHS7ioi7OPPhqA9QGlftL/i1xxqanFefB2ytThJ+PJ8WvGDDNqU7Btx5jyqwoJg6hl5MAR76pBuIZOSedWj0Fve0s1J+azL8N/010ayvEVI59FY9ziSGlKVmmmKUpQCtZ0i4BHeW7wyjZtww9JGHouvrB+IyORrZ0oCjrLqs4g0rwMRFCD3pdeUcDkyRg5JxvhgMeYqzei/QG1sQDGmuXxlfvOfPHgo9nvJrY9I7t47ctG2lzJCgOAf4yaNDsRjkxrZ1OOmSM9hSlKgkUpSgFVDfdd87SypaWIYRuyankZiSrFclUXbl51b1c/dXz4ur765/76SvSqG+aieVs/dwcjMs+tHiUXadnZxfKSNIdSzHBfGQMEbZGffWZL1v8T1d20hK7c45geW/J/PNSVZq9FmruejXkz/xz8EaXrqvkBaawj0jnhpU+1lIqyOE9JvumwiuUTQ88epI2Orvb4BIxkZG522qHdIeHNdWzwR4DSaQCeQAdSzH1AAmpP0H4TElpCIpO1jRNCPz1BSQSPolgTtz5+Vcd1arlhHbp7XbHc0efQW6vpO3a+TQnaYiDH5TYkOdttBONPvxtipXSleJ0Cqh66Y2S5t5RyaMp6sqxOPgwq3qi/WL0WN9ZMiD5WM64/WwG6+8be3Fe+nnssTZ43w3waKSjv8AIqwLZitnDEp0OYgyttjtblZCqlmGFwrq3pKT4E4INSCUqSjAhhkEHYg8jkVb1iVvIo7m15rGRIgI1pKkKxpHyzoKhtmDq2RlN2I0NY8peDg00MNm66M2UmrYosYaRmjXvhHbCLGpfDoV7NmbK4Jk2J3qu+lvGu1vZmByqt2a+yPun4tqPvqd2rtY2U88gw0UOlAdslQSCFydOqVwMAgbZCqSRVMxknYZJ8f1mvPRxzNzZfVPEFBGye/8qurqxtWTh0Zbm7O/xOB+aqf6M9HnubhIl3JO58FUcya6Fs7VYo1jQYVFCj2AYqddasKCGjqabkz2pSlZZpClKUApSlAaXpH3mtYx8+6jPuhV5j9sY+NbqtI/ynEVHhbQEn8O4bC/BIm/Hrd1aXCRVdxSlKqWFKUoBXO/Qh8XV79dJ/fPXRFc2dGHxc3f10v981dWjWbor1wc2r/gy9dywFnr3gYs2ldzueeAAObMfADxNaW1VpGCrz5kk4UAc2Y+AHn+ckCsi44kir2cZ7m2pzs0pHIkeCDwX3nJrbt52Q5/T5v/AAY0IrG+XH6nx004gBYzLExwVUM/Ivl1BHmE54HjzNTbqs/mez+q/wAbVWHSi51WcuM/N/trVndVJ/gaz+rP9t6x9bWq5pLwaujm5wbfkllKUriO0V8yPgZr6r8Zc0BT3WN0bguZTKg7Kb5xA7r+th5+sVA7WyurWTXE0iMNtcTcx5HHMeoiuiLzo7HJuRWtk6DxnwruhqEo7Wcsqm3kpriHHry5QRzvI6gg6dAQEjkWCKNWPXXzacJc41YQfb+KKuP9oiV6xdCIx4VZaiCWEVdUn1Zp+g0kMC6Ik7zek59Jv1D1VPUbIrW2XAI4+QrZgVx2SUnlHTBNLDP2lKV5lxUf6ZdKo7CDtp9egZz2YBc8lAGSB6TrzNSCqz68xqsHH3qq3xni/VQGhu+u6xf0Gu0P0o42Hw1kV823XXYru7XjnzSONfs1isi8uIwDiOAYJ+auef4NRjiXHlUEIiZ89KYH2b1qv2bJLrIxKva8bHiMfuWz1f8ATG2v+1ktVkGcazKqhyyADJKkgjQyD3VMqqHqN2EzH+knuPsWA1b1Zclh4NpPKyKUpUEilKUArmvoxbs91d6cbTS82Vf6ZvFiM10pXKfE7bsb25hmOgrcy5JBIAMjENhQSdjnYeNetNrqmprsedtasg4vuWAbCTSV1KFbGoCaIZxyBOrONztSLhJXl2efPtYifiXqvrWddY1FmG+FUsC5x3VzjKgnG+M49de99cLgYGhs7ae3CMuNyBP3gyt3TuQc+GN9D/0pZzsRxfgE1jcyWdKrZhZyElMd3lJGx9IeCsTVmdU5/gaz+rb+8eueLmZQudeSQcrhsr5DJGDnnsTXRvVjaNFwi0Vxhuyzj1OzOPsYVxai93y3NYOqilUx2pkopSlc57ilKUApStBxviTLJhGIAG+Nt9/0YoDf0qMcL4qySaXYsrDu5OcEeAJqSo+RkUB9UpSgFKUoBVcdcYzaTDzij/v1qx6hPWRwwzxmJSAXiJyc4AimidicAnZcmgKWub1tTAk+k3j6zWBek6eVTW26GX2gn9kRgMVACklsBSSpYAaRqG5I3IHMgFL0PvtDMeIAEKj4KnLJIcLIjKGVlz4g7bZxkZ2H7Qg+z+xjQ9nSi8pr7m/6mR8mv11wfjFDVtVXHVnwhoCiu4k1CeQOM97+IjLbgHdlbwqx6yG8vJsJYQpSlQSKUpQCq56z+q1b8/dEB0XAADfeyAbDJG4YDbO+Rt4CrGpQHNo6l70HIG48Q7f5a9bvqi4hK2qVmdsYy8rscDkMla6NpQFG9C+pBu3V70/JoQdAJJcjwJIGkefMn1c6tDDWB2y1nnkMlrbPkObQ+rmn4PKRUqU8ENZPiKUMoZSGUgEEEEEHkQRzFfdaKXhEluxkscFSSXtmOmNiebQt/RN6vRPq51m8M45HOSq5SRfTicaZV9qnmPpDIPgalx7ohPszYVjPegHGM04jLpibcjukAjmCRsR7KifRq+MsDROxEkeUJ+djcBgfUcj3DzqpY3/E+MNHGXULt98T9mKji33a6mIwc7jn7Pd+qtTx+YiSNScnA3diWPPPdHo7gj/Qr0s5sMPI7H9H2/nqQZked1HNTsxP4uB7NvjUm4DxIMuknceHiPVioX0k4n9y28txtmNCQD4k7IPxyvxNc4TTszF2YszEksTliTzJPMmjB25mlcTRcQlT0JZF9jsPzGr2/wBn/plPOs1pOWkEQEiSMSxAY4MbMTk75Yf1vVUAuOlKwOJ8bjgwHJZ29CJBrlf8FBvj1nAHiRUpZ4DeDNkkCgliAACSScAAcyT4VFZuLtNOksSfJLHP2Ttt2raRllBwNGwAJI1H1bnOThUlyQ96AsYIK2ynUu24aduUh+iO6Ppc69OkUQwucYCyeJA9EEbjcbgYPgcVLwivVkSMBR43bULfLZjBGuPv6o2Cg4xlRmPkfAY2r2MPaoiRmTRGjmRi2hpWfQWjiVyDGndzju5wPbXxPHjSAJASTj5dWk5b9m4GE57551+rB809rnngzjtsfW40ac/N553qpY33Asm4jJULi2dQBp2UTgICF2B0gZx9nKpLUb6NRYf2RYOW1t/GH0n5Me6NxtyqSUApSlAKUpQClKUApSlAKUpQCsLiXBopwO1XLL6LglZEPmki4ZfcazaVKeOByYS2JEPZs7SEA998ajucZ0gAkDAzjwqExv8Ac96MnCy91vAZ2AJPt07+2rDqD9OOG5BYcx3h7uf2ZqAYfSjhWlFMeoKu2lQNsnmWOTz+Faiwm1JuMf1tR5eYqSd26tkY5YlcEBio1cm1DOMZGah8I7Jyh2wcYGwHsFSDXdYjy3McNnbqXkfVLIAQAEh2DMScAFjnfxUCq+vOru/jzqtZDjGdJR+ZIHoMfEVZ3RyXtJbq62PaSLbxZ8Ug3fHqeQ4rf3bt2gjDau03Y4wRgqi8vD0m5fMNZN+ulC1wilhfU666FKOWc733CpYcdtFJHnlrRlz47ahvV9dQPBBFZNMdOu4fWMHcRxlkXPl3xL8ajvW5f5tYYFGXnuC6jxCxL2aY9pdfiatvodwwQwJGAoWKNEXTt80a9s794Zz9L2k92mtd1e9rBz2w2S2oz+IWlxI+mOZYYsDLKuqYnJyFLd1BjG+GPsr04bwWKDJjXvt6cjEvI/4cjZY+zlWdSujLxg88dxWBxiMlMgMcagdA1MNSlcgeO5FZ9Kgkgc/DXIwsJ/B+5nVG/DUM2rHhSHhjhcGIj6K2zmL2hCw73rz7qnlKA1HAoMDOllAQL3k0HZnY6UycKNQA3rb0pQClKUApSlAKUpQClKUApSlAKUpQCtXx611R58q2lfMqZBB8aArTgPEFt5JYZXVVzqUsQo9mTtuMfCo31gcSWMNNCdWV2IBwWOy4JGG3I5Zqxn6MlpCdK7cmIGce2q960+i80qhYt2VgcE4DAAjmfEZBqQZ/CeHG3toYhv2IjBBJAaRslyT+FIDnB5Gs55QWy8RypC6lIJBOMAEFW+f5eJqv7TpXfQqougpKkn5ZGjDHcfyhO4Tg53BrM/dSij2lgftFJfCOjxszAso1jGB3h4HGmvnrNFenlrP0ZoQvrx4PG6IuukMEY1GO10DDajjshrIw24+UZV91X/wyPEY9eT8eX2YqheqG0aa4uLp93kfSD9J21vj+syV0HGmAAPAY+FbtcPd1qPg4JS3SbPqlKVcgUpSgFKUoBSlKAUpSgFKUoBSlKAUpSgFKUoBSlKAUpSgFYd3wtJPSFKUBpLzocpzp2qIcY6rInyWt0J81BRvimM+/NKUBveg/Q5bYII07NEJJB1M7sfnFj7tseFTmlKAUpSgFKUoBSlKAUpSgFKUoD//Z"/>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s-MX" sz="1350"/>
          </a:p>
        </p:txBody>
      </p:sp>
    </p:spTree>
    <p:extLst>
      <p:ext uri="{BB962C8B-B14F-4D97-AF65-F5344CB8AC3E}">
        <p14:creationId xmlns:p14="http://schemas.microsoft.com/office/powerpoint/2010/main" val="17065143"/>
      </p:ext>
    </p:extLst>
  </p:cSld>
  <p:clrMapOvr>
    <a:masterClrMapping/>
  </p:clrMapOvr>
  <mc:AlternateContent xmlns:mc="http://schemas.openxmlformats.org/markup-compatibility/2006" xmlns:p14="http://schemas.microsoft.com/office/powerpoint/2010/main">
    <mc:Choice Requires="p14">
      <p:transition spd="slow" p14:dur="1200" advClick="0" advTm="5000">
        <p14:flip dir="r"/>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arn(inVertical)">
                                      <p:cBhvr>
                                        <p:cTn id="7" dur="500"/>
                                        <p:tgtEl>
                                          <p:spTgt spid="15362"/>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ppt_w</p:attrName>
                                        </p:attrNameLst>
                                      </p:cBhvr>
                                      <p:tavLst>
                                        <p:tav tm="0">
                                          <p:val>
                                            <p:fltVal val="0"/>
                                          </p:val>
                                        </p:tav>
                                        <p:tav tm="100000">
                                          <p:val>
                                            <p:strVal val="#ppt_w"/>
                                          </p:val>
                                        </p:tav>
                                      </p:tavLst>
                                    </p:anim>
                                    <p:anim calcmode="lin" valueType="num">
                                      <p:cBhvr>
                                        <p:cTn id="12" dur="1000" fill="hold"/>
                                        <p:tgtEl>
                                          <p:spTgt spid="9"/>
                                        </p:tgtEl>
                                        <p:attrNameLst>
                                          <p:attrName>ppt_h</p:attrName>
                                        </p:attrNameLst>
                                      </p:cBhvr>
                                      <p:tavLst>
                                        <p:tav tm="0">
                                          <p:val>
                                            <p:fltVal val="0"/>
                                          </p:val>
                                        </p:tav>
                                        <p:tav tm="100000">
                                          <p:val>
                                            <p:strVal val="#ppt_h"/>
                                          </p:val>
                                        </p:tav>
                                      </p:tavLst>
                                    </p:anim>
                                    <p:anim calcmode="lin" valueType="num">
                                      <p:cBhvr>
                                        <p:cTn id="13" dur="1000" fill="hold"/>
                                        <p:tgtEl>
                                          <p:spTgt spid="9"/>
                                        </p:tgtEl>
                                        <p:attrNameLst>
                                          <p:attrName>style.rotation</p:attrName>
                                        </p:attrNameLst>
                                      </p:cBhvr>
                                      <p:tavLst>
                                        <p:tav tm="0">
                                          <p:val>
                                            <p:fltVal val="90"/>
                                          </p:val>
                                        </p:tav>
                                        <p:tav tm="100000">
                                          <p:val>
                                            <p:fltVal val="0"/>
                                          </p:val>
                                        </p:tav>
                                      </p:tavLst>
                                    </p:anim>
                                    <p:animEffect transition="in" filter="fade">
                                      <p:cBhvr>
                                        <p:cTn id="14" dur="1000"/>
                                        <p:tgtEl>
                                          <p:spTgt spid="9"/>
                                        </p:tgtEl>
                                      </p:cBhvr>
                                    </p:animEffect>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i="1" kern="0" dirty="0">
                <a:solidFill>
                  <a:srgbClr val="FF0000"/>
                </a:solidFill>
                <a:effectLst>
                  <a:outerShdw blurRad="38100" dist="38100" dir="2700000" algn="tl">
                    <a:srgbClr val="000000"/>
                  </a:outerShdw>
                </a:effectLst>
                <a:latin typeface="Arial Rounded MT Bold" panose="020F0704030504030204" pitchFamily="34" charset="0"/>
              </a:rPr>
              <a:t>La </a:t>
            </a:r>
            <a:r>
              <a:rPr lang="en-US" sz="5400" i="1" kern="0" dirty="0" err="1">
                <a:solidFill>
                  <a:srgbClr val="FF0000"/>
                </a:solidFill>
                <a:effectLst>
                  <a:outerShdw blurRad="38100" dist="38100" dir="2700000" algn="tl">
                    <a:srgbClr val="000000"/>
                  </a:outerShdw>
                </a:effectLst>
                <a:latin typeface="Arial Rounded MT Bold" panose="020F0704030504030204" pitchFamily="34" charset="0"/>
              </a:rPr>
              <a:t>Revolución</a:t>
            </a:r>
            <a:r>
              <a:rPr lang="en-US" sz="5400" i="1" kern="0" dirty="0">
                <a:solidFill>
                  <a:srgbClr val="FF0000"/>
                </a:solidFill>
                <a:effectLst>
                  <a:outerShdw blurRad="38100" dist="38100" dir="2700000" algn="tl">
                    <a:srgbClr val="000000"/>
                  </a:outerShdw>
                </a:effectLst>
                <a:latin typeface="Arial Rounded MT Bold" panose="020F0704030504030204" pitchFamily="34" charset="0"/>
              </a:rPr>
              <a:t> Industrial</a:t>
            </a:r>
            <a:endParaRPr lang="es-MX" sz="5400" dirty="0">
              <a:solidFill>
                <a:srgbClr val="FF0000"/>
              </a:solidFill>
              <a:latin typeface="Arial Rounded MT Bold" panose="020F0704030504030204" pitchFamily="34" charset="0"/>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78030" y="2011363"/>
            <a:ext cx="6187939"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532353"/>
      </p:ext>
    </p:extLst>
  </p:cSld>
  <p:clrMapOvr>
    <a:masterClrMapping/>
  </p:clrMapOvr>
  <mc:AlternateContent xmlns:mc="http://schemas.openxmlformats.org/markup-compatibility/2006" xmlns:p14="http://schemas.microsoft.com/office/powerpoint/2010/main">
    <mc:Choice Requires="p14">
      <p:transition spd="slow" advTm="5000">
        <p14:warp dir="in"/>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par>
                          <p:cTn id="11" fill="hold">
                            <p:stCondLst>
                              <p:cond delay="1550"/>
                            </p:stCondLst>
                            <p:childTnLst>
                              <p:par>
                                <p:cTn id="12" presetID="6" presetClass="entr" presetSubtype="16" fill="hold" nodeType="after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circle(in)">
                                      <p:cBhvr>
                                        <p:cTn id="14"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s-GT" sz="4000" dirty="0" smtClean="0">
                <a:solidFill>
                  <a:srgbClr val="FF0000"/>
                </a:solidFill>
              </a:rPr>
              <a:t>Conclusión</a:t>
            </a:r>
            <a:endParaRPr lang="es-MX" sz="4000" dirty="0">
              <a:solidFill>
                <a:srgbClr val="FF0000"/>
              </a:solidFill>
            </a:endParaRPr>
          </a:p>
        </p:txBody>
      </p:sp>
      <p:sp>
        <p:nvSpPr>
          <p:cNvPr id="4" name="TextBox 3"/>
          <p:cNvSpPr txBox="1"/>
          <p:nvPr/>
        </p:nvSpPr>
        <p:spPr>
          <a:xfrm>
            <a:off x="1331640" y="1772816"/>
            <a:ext cx="6048672" cy="3046988"/>
          </a:xfrm>
          <a:prstGeom prst="rect">
            <a:avLst/>
          </a:prstGeom>
          <a:noFill/>
        </p:spPr>
        <p:txBody>
          <a:bodyPr wrap="square" rtlCol="0">
            <a:spAutoFit/>
          </a:bodyPr>
          <a:lstStyle/>
          <a:p>
            <a:pPr algn="ctr"/>
            <a:r>
              <a:rPr lang="es-GT" sz="3200" b="1" dirty="0" smtClean="0">
                <a:solidFill>
                  <a:srgbClr val="FFC000"/>
                </a:solidFill>
                <a:latin typeface="Aparajita" panose="020B0604020202020204" pitchFamily="34" charset="0"/>
                <a:cs typeface="Aparajita" panose="020B0604020202020204" pitchFamily="34" charset="0"/>
              </a:rPr>
              <a:t>La computadora se ha desarrollado para el beneficio del ser humano, atreves de los avances tecnológicos que ayudan a progresar en mejores modelos de mas calidad y rendimiento y tamaño, buscando la satisfacción del usuario.</a:t>
            </a:r>
            <a:endParaRPr lang="es-MX" sz="3200" b="1" dirty="0">
              <a:solidFill>
                <a:srgbClr val="FFC000"/>
              </a:solidFill>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172503894"/>
      </p:ext>
    </p:extLst>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6" presetClass="entr" presetSubtype="16"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620688"/>
            <a:ext cx="7543800" cy="2152650"/>
          </a:xfrm>
        </p:spPr>
        <p:txBody>
          <a:bodyPr/>
          <a:lstStyle/>
          <a:p>
            <a:r>
              <a:rPr lang="es-GT" dirty="0" smtClean="0">
                <a:solidFill>
                  <a:srgbClr val="FF0000"/>
                </a:solidFill>
              </a:rPr>
              <a:t>HISTORIA DE LA COMPUTADORA</a:t>
            </a:r>
            <a:endParaRPr lang="es-MX" dirty="0">
              <a:solidFill>
                <a:srgbClr val="FF0000"/>
              </a:solidFill>
            </a:endParaRPr>
          </a:p>
        </p:txBody>
      </p:sp>
      <p:sp>
        <p:nvSpPr>
          <p:cNvPr id="3" name="Subtitle 2"/>
          <p:cNvSpPr>
            <a:spLocks noGrp="1"/>
          </p:cNvSpPr>
          <p:nvPr>
            <p:ph type="subTitle" idx="1"/>
          </p:nvPr>
        </p:nvSpPr>
        <p:spPr>
          <a:xfrm>
            <a:off x="1619672" y="3068960"/>
            <a:ext cx="6172200" cy="685800"/>
          </a:xfrm>
        </p:spPr>
        <p:txBody>
          <a:bodyPr/>
          <a:lstStyle/>
          <a:p>
            <a:endParaRPr lang="es-GT" dirty="0"/>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083" y="3068960"/>
            <a:ext cx="5318753" cy="23444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4884869"/>
      </p:ext>
    </p:extLst>
  </p:cSld>
  <p:clrMapOvr>
    <a:masterClrMapping/>
  </p:clrMapOvr>
  <mc:AlternateContent xmlns:mc="http://schemas.openxmlformats.org/markup-compatibility/2006" xmlns:p14="http://schemas.microsoft.com/office/powerpoint/2010/main">
    <mc:Choice Requires="p14">
      <p:transition spd="slow" p14:dur="4000" advClick="0" advTm="5000">
        <p14:vortex dir="r"/>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3" presetClass="entr" presetSubtype="16" fill="hold" grpId="0" nodeType="afterEffect" nodePh="1">
                                  <p:stCondLst>
                                    <p:cond delay="0"/>
                                  </p:stCondLst>
                                  <p:endCondLst>
                                    <p:cond evt="begin" delay="0">
                                      <p:tn val="12"/>
                                    </p:cond>
                                  </p:end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par>
                          <p:cTn id="17" fill="hold">
                            <p:stCondLst>
                              <p:cond delay="1500"/>
                            </p:stCondLst>
                            <p:childTnLst>
                              <p:par>
                                <p:cTn id="18" presetID="21" presetClass="entr" presetSubtype="1" fill="hold" nodeType="after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wheel(1)">
                                      <p:cBhvr>
                                        <p:cTn id="20"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sz="3200" dirty="0">
                <a:solidFill>
                  <a:srgbClr val="FF0000"/>
                </a:solidFill>
              </a:rPr>
              <a:t>Mainframes, minicomputadoras, y microcomputadoras</a:t>
            </a:r>
          </a:p>
        </p:txBody>
      </p:sp>
      <p:sp>
        <p:nvSpPr>
          <p:cNvPr id="4" name="TextBox 3"/>
          <p:cNvSpPr txBox="1"/>
          <p:nvPr/>
        </p:nvSpPr>
        <p:spPr>
          <a:xfrm>
            <a:off x="755576" y="1700808"/>
            <a:ext cx="5184576" cy="4247317"/>
          </a:xfrm>
          <a:prstGeom prst="rect">
            <a:avLst/>
          </a:prstGeom>
          <a:noFill/>
        </p:spPr>
        <p:txBody>
          <a:bodyPr wrap="square" rtlCol="0">
            <a:spAutoFit/>
          </a:bodyPr>
          <a:lstStyle/>
          <a:p>
            <a:r>
              <a:rPr lang="es-GT" dirty="0" smtClean="0">
                <a:solidFill>
                  <a:srgbClr val="FFC000"/>
                </a:solidFill>
              </a:rPr>
              <a:t>Antes de la introducción del </a:t>
            </a:r>
            <a:r>
              <a:rPr lang="es-GT" dirty="0" smtClean="0">
                <a:solidFill>
                  <a:srgbClr val="FFC000"/>
                </a:solidFill>
                <a:hlinkClick r:id="rId2" tooltip="Microprocesador"/>
              </a:rPr>
              <a:t>microprocesador</a:t>
            </a:r>
            <a:r>
              <a:rPr lang="es-GT" dirty="0" smtClean="0">
                <a:solidFill>
                  <a:srgbClr val="FFC000"/>
                </a:solidFill>
              </a:rPr>
              <a:t> a principios de los años 1970, las computadoras generalmente eran sistemas grandes y costosos cuyos dueños eran grandes corporaciones, universidades, agencias gubernamentales, e instituciones de tamaño similar. Los usuarios finales generalmente no interactuaban directamente con la máquina, sino que preparaban tareas para el computador, en equipos fuera de línea como </a:t>
            </a:r>
            <a:r>
              <a:rPr lang="es-GT" dirty="0" smtClean="0">
                <a:solidFill>
                  <a:srgbClr val="FFC000"/>
                </a:solidFill>
                <a:hlinkClick r:id="rId3" tooltip="Perforadora de tarjetas"/>
              </a:rPr>
              <a:t>perforadoras de tarjetas</a:t>
            </a:r>
            <a:r>
              <a:rPr lang="es-GT" dirty="0" smtClean="0">
                <a:solidFill>
                  <a:srgbClr val="FFC000"/>
                </a:solidFill>
              </a:rPr>
              <a:t>. Varias asignaciones para la computadora serían recogidas y procesadas en </a:t>
            </a:r>
            <a:r>
              <a:rPr lang="es-GT" dirty="0" smtClean="0">
                <a:solidFill>
                  <a:srgbClr val="FFC000"/>
                </a:solidFill>
                <a:hlinkClick r:id="rId4" tooltip="Proceso por lotes"/>
              </a:rPr>
              <a:t>proceso por lotes</a:t>
            </a:r>
            <a:r>
              <a:rPr lang="es-GT" dirty="0" smtClean="0">
                <a:solidFill>
                  <a:srgbClr val="FFC000"/>
                </a:solidFill>
              </a:rPr>
              <a:t>. Después de que el trabajo hubiera terminado, los usuarios podían recoger los </a:t>
            </a:r>
            <a:r>
              <a:rPr lang="es-GT" dirty="0" smtClean="0">
                <a:solidFill>
                  <a:srgbClr val="FFC000"/>
                </a:solidFill>
              </a:rPr>
              <a:t>resultados</a:t>
            </a:r>
            <a:endParaRPr lang="es-MX" dirty="0">
              <a:solidFill>
                <a:srgbClr val="FFC000"/>
              </a:solidFill>
            </a:endParaRP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5237" y="3573016"/>
            <a:ext cx="2736304" cy="25484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1805234"/>
      </p:ext>
    </p:extLst>
  </p:cSld>
  <p:clrMapOvr>
    <a:masterClrMapping/>
  </p:clrMapOvr>
  <p:transition spd="slow" advTm="4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26" presetClass="entr" presetSubtype="0" fill="hold" nodeType="after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wipe(down)">
                                      <p:cBhvr>
                                        <p:cTn id="20" dur="580">
                                          <p:stCondLst>
                                            <p:cond delay="0"/>
                                          </p:stCondLst>
                                        </p:cTn>
                                        <p:tgtEl>
                                          <p:spTgt spid="2050"/>
                                        </p:tgtEl>
                                      </p:cBhvr>
                                    </p:animEffect>
                                    <p:anim calcmode="lin" valueType="num">
                                      <p:cBhvr>
                                        <p:cTn id="21"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26" dur="26">
                                          <p:stCondLst>
                                            <p:cond delay="650"/>
                                          </p:stCondLst>
                                        </p:cTn>
                                        <p:tgtEl>
                                          <p:spTgt spid="2050"/>
                                        </p:tgtEl>
                                      </p:cBhvr>
                                      <p:to x="100000" y="60000"/>
                                    </p:animScale>
                                    <p:animScale>
                                      <p:cBhvr>
                                        <p:cTn id="27" dur="166" decel="50000">
                                          <p:stCondLst>
                                            <p:cond delay="676"/>
                                          </p:stCondLst>
                                        </p:cTn>
                                        <p:tgtEl>
                                          <p:spTgt spid="2050"/>
                                        </p:tgtEl>
                                      </p:cBhvr>
                                      <p:to x="100000" y="100000"/>
                                    </p:animScale>
                                    <p:animScale>
                                      <p:cBhvr>
                                        <p:cTn id="28" dur="26">
                                          <p:stCondLst>
                                            <p:cond delay="1312"/>
                                          </p:stCondLst>
                                        </p:cTn>
                                        <p:tgtEl>
                                          <p:spTgt spid="2050"/>
                                        </p:tgtEl>
                                      </p:cBhvr>
                                      <p:to x="100000" y="80000"/>
                                    </p:animScale>
                                    <p:animScale>
                                      <p:cBhvr>
                                        <p:cTn id="29" dur="166" decel="50000">
                                          <p:stCondLst>
                                            <p:cond delay="1338"/>
                                          </p:stCondLst>
                                        </p:cTn>
                                        <p:tgtEl>
                                          <p:spTgt spid="2050"/>
                                        </p:tgtEl>
                                      </p:cBhvr>
                                      <p:to x="100000" y="100000"/>
                                    </p:animScale>
                                    <p:animScale>
                                      <p:cBhvr>
                                        <p:cTn id="30" dur="26">
                                          <p:stCondLst>
                                            <p:cond delay="1642"/>
                                          </p:stCondLst>
                                        </p:cTn>
                                        <p:tgtEl>
                                          <p:spTgt spid="2050"/>
                                        </p:tgtEl>
                                      </p:cBhvr>
                                      <p:to x="100000" y="90000"/>
                                    </p:animScale>
                                    <p:animScale>
                                      <p:cBhvr>
                                        <p:cTn id="31" dur="166" decel="50000">
                                          <p:stCondLst>
                                            <p:cond delay="1668"/>
                                          </p:stCondLst>
                                        </p:cTn>
                                        <p:tgtEl>
                                          <p:spTgt spid="2050"/>
                                        </p:tgtEl>
                                      </p:cBhvr>
                                      <p:to x="100000" y="100000"/>
                                    </p:animScale>
                                    <p:animScale>
                                      <p:cBhvr>
                                        <p:cTn id="32" dur="26">
                                          <p:stCondLst>
                                            <p:cond delay="1808"/>
                                          </p:stCondLst>
                                        </p:cTn>
                                        <p:tgtEl>
                                          <p:spTgt spid="2050"/>
                                        </p:tgtEl>
                                      </p:cBhvr>
                                      <p:to x="100000" y="95000"/>
                                    </p:animScale>
                                    <p:animScale>
                                      <p:cBhvr>
                                        <p:cTn id="33"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896" y="457200"/>
            <a:ext cx="5040560" cy="1459632"/>
          </a:xfrm>
        </p:spPr>
        <p:txBody>
          <a:bodyPr>
            <a:normAutofit/>
          </a:bodyPr>
          <a:lstStyle/>
          <a:p>
            <a:r>
              <a:rPr lang="en-US" sz="2700" i="1" kern="0" dirty="0" smtClean="0">
                <a:solidFill>
                  <a:srgbClr val="FF0000"/>
                </a:solidFill>
                <a:effectLst>
                  <a:outerShdw blurRad="38100" dist="38100" dir="2700000" algn="tl">
                    <a:srgbClr val="000000"/>
                  </a:outerShdw>
                </a:effectLst>
                <a:latin typeface="Bodoni MT Condensed" panose="02070606080606020203" pitchFamily="18" charset="0"/>
              </a:rPr>
              <a:t>Charles</a:t>
            </a:r>
            <a:br>
              <a:rPr lang="en-US" sz="2700" i="1" kern="0" dirty="0" smtClean="0">
                <a:solidFill>
                  <a:srgbClr val="FF0000"/>
                </a:solidFill>
                <a:effectLst>
                  <a:outerShdw blurRad="38100" dist="38100" dir="2700000" algn="tl">
                    <a:srgbClr val="000000"/>
                  </a:outerShdw>
                </a:effectLst>
                <a:latin typeface="Bodoni MT Condensed" panose="02070606080606020203" pitchFamily="18" charset="0"/>
              </a:rPr>
            </a:br>
            <a:r>
              <a:rPr lang="en-US" sz="2700" i="1" kern="0" dirty="0" smtClean="0">
                <a:solidFill>
                  <a:srgbClr val="FF0000"/>
                </a:solidFill>
                <a:effectLst>
                  <a:outerShdw blurRad="38100" dist="38100" dir="2700000" algn="tl">
                    <a:srgbClr val="000000"/>
                  </a:outerShdw>
                </a:effectLst>
                <a:latin typeface="Bodoni MT Condensed" panose="02070606080606020203" pitchFamily="18" charset="0"/>
              </a:rPr>
              <a:t>Babbage(1793-1871</a:t>
            </a:r>
            <a:r>
              <a:rPr lang="en-US" sz="4000" i="1" kern="0" dirty="0">
                <a:solidFill>
                  <a:srgbClr val="FF0000"/>
                </a:solidFill>
                <a:effectLst>
                  <a:outerShdw blurRad="38100" dist="38100" dir="2700000" algn="tl">
                    <a:srgbClr val="000000"/>
                  </a:outerShdw>
                </a:effectLst>
                <a:latin typeface="Book Antiqua"/>
              </a:rPr>
              <a:t>)</a:t>
            </a:r>
            <a:endParaRPr lang="es-MX" sz="4000" dirty="0">
              <a:solidFill>
                <a:srgbClr val="FF0000"/>
              </a:solidFill>
            </a:endParaRPr>
          </a:p>
        </p:txBody>
      </p:sp>
      <p:sp>
        <p:nvSpPr>
          <p:cNvPr id="3" name="Content Placeholder 2"/>
          <p:cNvSpPr>
            <a:spLocks noGrp="1"/>
          </p:cNvSpPr>
          <p:nvPr>
            <p:ph idx="1"/>
          </p:nvPr>
        </p:nvSpPr>
        <p:spPr>
          <a:xfrm>
            <a:off x="457200" y="1124744"/>
            <a:ext cx="3657600" cy="5047455"/>
          </a:xfrm>
        </p:spPr>
        <p:txBody>
          <a:bodyPr>
            <a:normAutofit/>
          </a:bodyPr>
          <a:lstStyle/>
          <a:p>
            <a:r>
              <a:rPr lang="es-GT" sz="3200" dirty="0">
                <a:solidFill>
                  <a:srgbClr val="FFC000"/>
                </a:solidFill>
              </a:rPr>
              <a:t>Adelantó la situación del hardware computacional al inventar la “máquina de diferencias”, capaz de calcular tablas matemáticas.</a:t>
            </a:r>
          </a:p>
          <a:p>
            <a:endParaRPr lang="es-MX" dirty="0">
              <a:solidFill>
                <a:srgbClr val="FFC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492896"/>
            <a:ext cx="2618473"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0300656"/>
      </p:ext>
    </p:extLst>
  </p:cSld>
  <p:clrMapOvr>
    <a:masterClrMapping/>
  </p:clrMapOvr>
  <p:transition spd="slow" advTm="5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16" presetClass="entr" presetSubtype="21"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par>
                          <p:cTn id="14" fill="hold">
                            <p:stCondLst>
                              <p:cond delay="2500"/>
                            </p:stCondLst>
                            <p:childTnLst>
                              <p:par>
                                <p:cTn id="15" presetID="14" presetClass="entr" presetSubtype="10" fill="hold" nodeType="after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randombar(horizontal)">
                                      <p:cBhvr>
                                        <p:cTn id="1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3675662" y="3284984"/>
            <a:ext cx="4937760" cy="3170099"/>
          </a:xfrm>
          <a:prstGeom prst="rect">
            <a:avLst/>
          </a:prstGeom>
        </p:spPr>
        <p:txBody>
          <a:bodyPr wrap="square">
            <a:spAutoFit/>
          </a:bodyPr>
          <a:lstStyle/>
          <a:p>
            <a:r>
              <a:rPr lang="es-MX" dirty="0">
                <a:solidFill>
                  <a:srgbClr val="FFC000"/>
                </a:solidFill>
              </a:rPr>
              <a:t>Otro de los inventos mecánicos fue la </a:t>
            </a:r>
            <a:r>
              <a:rPr lang="es-MX" i="1" dirty="0" err="1">
                <a:solidFill>
                  <a:srgbClr val="FFC000"/>
                </a:solidFill>
              </a:rPr>
              <a:t>Pascalina</a:t>
            </a:r>
            <a:r>
              <a:rPr lang="es-MX" dirty="0" err="1">
                <a:solidFill>
                  <a:srgbClr val="FFC000"/>
                </a:solidFill>
              </a:rPr>
              <a:t>inventada</a:t>
            </a:r>
            <a:r>
              <a:rPr lang="es-MX" dirty="0">
                <a:solidFill>
                  <a:srgbClr val="FFC000"/>
                </a:solidFill>
              </a:rPr>
              <a:t> por </a:t>
            </a:r>
            <a:r>
              <a:rPr lang="es-MX" i="1" dirty="0">
                <a:solidFill>
                  <a:srgbClr val="FFC000"/>
                </a:solidFill>
              </a:rPr>
              <a:t>Blaise Pascal</a:t>
            </a:r>
            <a:r>
              <a:rPr lang="es-MX" dirty="0">
                <a:solidFill>
                  <a:srgbClr val="FFC000"/>
                </a:solidFill>
              </a:rPr>
              <a:t> (1623 - 1662) de Francia y la de </a:t>
            </a:r>
            <a:r>
              <a:rPr lang="es-MX" i="1" dirty="0">
                <a:solidFill>
                  <a:srgbClr val="FFC000"/>
                </a:solidFill>
              </a:rPr>
              <a:t>Gottfried Wilhelm von Leibniz</a:t>
            </a:r>
            <a:r>
              <a:rPr lang="es-MX" dirty="0">
                <a:solidFill>
                  <a:srgbClr val="FFC000"/>
                </a:solidFill>
              </a:rPr>
              <a:t> (1646 - 1716) de Alemania. Con estas máquinas, los datos se representaban mediante las posiciones de los engranajes, y los datos se introducían manualmente estableciendo dichas posiciones finales de las ruedas, de manera similar a como leemos los números en el cuentakilómetros de un automóvil</a:t>
            </a:r>
            <a:r>
              <a:rPr lang="es-MX" sz="2000" dirty="0">
                <a:solidFill>
                  <a:srgbClr val="FFC000"/>
                </a:solidFill>
              </a:rPr>
              <a:t>.</a:t>
            </a:r>
            <a:r>
              <a:rPr lang="es-MX" sz="2000" dirty="0">
                <a:solidFill>
                  <a:srgbClr val="FFC000"/>
                </a:solidFill>
                <a:latin typeface="arial" panose="020B0604020202020204" pitchFamily="34" charset="0"/>
              </a:rPr>
              <a:t>.</a:t>
            </a:r>
            <a:endParaRPr lang="es-MX" sz="2000" dirty="0">
              <a:solidFill>
                <a:srgbClr val="FFC000"/>
              </a:solidFill>
            </a:endParaRPr>
          </a:p>
        </p:txBody>
      </p:sp>
      <p:sp>
        <p:nvSpPr>
          <p:cNvPr id="10" name="CuadroTexto 9"/>
          <p:cNvSpPr txBox="1"/>
          <p:nvPr/>
        </p:nvSpPr>
        <p:spPr>
          <a:xfrm>
            <a:off x="3566160" y="1796893"/>
            <a:ext cx="5105401" cy="1107996"/>
          </a:xfrm>
          <a:prstGeom prst="rect">
            <a:avLst/>
          </a:prstGeom>
          <a:noFill/>
        </p:spPr>
        <p:txBody>
          <a:bodyPr wrap="square" rtlCol="0">
            <a:spAutoFit/>
          </a:bodyPr>
          <a:lstStyle/>
          <a:p>
            <a:pPr algn="ctr"/>
            <a:r>
              <a:rPr lang="es-MX" sz="3300" b="1" dirty="0" err="1" smtClean="0">
                <a:solidFill>
                  <a:srgbClr val="FF0000"/>
                </a:solidFill>
              </a:rPr>
              <a:t>Pascalina</a:t>
            </a:r>
            <a:r>
              <a:rPr lang="es-MX" sz="3300" b="1" dirty="0" smtClean="0">
                <a:solidFill>
                  <a:srgbClr val="FF0000"/>
                </a:solidFill>
              </a:rPr>
              <a:t> </a:t>
            </a:r>
            <a:r>
              <a:rPr lang="es-MX" sz="3300" b="1" dirty="0">
                <a:solidFill>
                  <a:srgbClr val="FF0000"/>
                </a:solidFill>
              </a:rPr>
              <a:t>y </a:t>
            </a:r>
            <a:r>
              <a:rPr lang="es-MX" sz="3300" b="1" dirty="0" err="1">
                <a:solidFill>
                  <a:srgbClr val="FF0000"/>
                </a:solidFill>
              </a:rPr>
              <a:t>Maq</a:t>
            </a:r>
            <a:r>
              <a:rPr lang="es-MX" sz="3300" b="1" dirty="0">
                <a:solidFill>
                  <a:srgbClr val="FF0000"/>
                </a:solidFill>
              </a:rPr>
              <a:t>. De </a:t>
            </a:r>
            <a:r>
              <a:rPr lang="es-MX" sz="3300" b="1" dirty="0" err="1">
                <a:solidFill>
                  <a:srgbClr val="FF0000"/>
                </a:solidFill>
              </a:rPr>
              <a:t>Leibnitz</a:t>
            </a:r>
            <a:r>
              <a:rPr lang="es-MX" sz="3300" b="1" dirty="0">
                <a:solidFill>
                  <a:srgbClr val="FF0000"/>
                </a:solidFill>
              </a:rPr>
              <a:t> </a:t>
            </a:r>
          </a:p>
        </p:txBody>
      </p:sp>
      <p:pic>
        <p:nvPicPr>
          <p:cNvPr id="2050" name="Picture 2" descr="http://www.cad.com.mx/gif/pascalin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194163">
            <a:off x="183046" y="1402337"/>
            <a:ext cx="3224703" cy="20162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566095"/>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050"/>
                                        </p:tgtEl>
                                      </p:cBhvr>
                                    </p:animEffect>
                                    <p:animScale>
                                      <p:cBhvr>
                                        <p:cTn id="7" dur="250" autoRev="1" fill="hold"/>
                                        <p:tgtEl>
                                          <p:spTgt spid="2050"/>
                                        </p:tgtEl>
                                      </p:cBhvr>
                                      <p:by x="105000" y="105000"/>
                                    </p:animScale>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250" fill="hold"/>
                                        <p:tgtEl>
                                          <p:spTgt spid="9"/>
                                        </p:tgtEl>
                                        <p:attrNameLst>
                                          <p:attrName>ppt_x</p:attrName>
                                        </p:attrNameLst>
                                      </p:cBhvr>
                                      <p:tavLst>
                                        <p:tav tm="0">
                                          <p:val>
                                            <p:strVal val="#ppt_x"/>
                                          </p:val>
                                        </p:tav>
                                        <p:tav tm="100000">
                                          <p:val>
                                            <p:strVal val="#ppt_x"/>
                                          </p:val>
                                        </p:tav>
                                      </p:tavLst>
                                    </p:anim>
                                    <p:anim calcmode="lin" valueType="num">
                                      <p:cBhvr additive="base">
                                        <p:cTn id="12" dur="225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2750"/>
                            </p:stCondLst>
                            <p:childTnLst>
                              <p:par>
                                <p:cTn id="14" presetID="16" presetClass="entr" presetSubtype="21"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3203848" y="2708920"/>
            <a:ext cx="5832648" cy="3539430"/>
          </a:xfrm>
          <a:prstGeom prst="rect">
            <a:avLst/>
          </a:prstGeom>
        </p:spPr>
        <p:txBody>
          <a:bodyPr wrap="square">
            <a:spAutoFit/>
          </a:bodyPr>
          <a:lstStyle/>
          <a:p>
            <a:r>
              <a:rPr lang="es-MX" sz="1600" dirty="0">
                <a:solidFill>
                  <a:srgbClr val="FFC000"/>
                </a:solidFill>
              </a:rPr>
              <a:t>creada por </a:t>
            </a:r>
            <a:r>
              <a:rPr lang="es-MX" sz="1600" i="1" dirty="0">
                <a:solidFill>
                  <a:srgbClr val="FFC000"/>
                </a:solidFill>
              </a:rPr>
              <a:t>Charles Babbage</a:t>
            </a:r>
            <a:r>
              <a:rPr lang="es-MX" sz="1600" dirty="0">
                <a:solidFill>
                  <a:srgbClr val="FFC000"/>
                </a:solidFill>
              </a:rPr>
              <a:t>, profesor matemático de la Universidad de Cambridge e Ingeniero Ingles en el siglo XIX. En 1823 el gobierno Británico lo apoyo para crear el proyecto de una máquina de diferencias, un dispositivo mecánico para efectuar sumas repetidas. La idea que tuvo Charles Babbage sobre un computador nació debido a que la elaboración de las tablas matemáticas era un proceso tedioso y propenso a errores. Las características de está maquina incluye una </a:t>
            </a:r>
            <a:r>
              <a:rPr lang="es-MX" sz="1600" dirty="0" err="1">
                <a:solidFill>
                  <a:srgbClr val="FFC000"/>
                </a:solidFill>
              </a:rPr>
              <a:t>memoría</a:t>
            </a:r>
            <a:r>
              <a:rPr lang="es-MX" sz="1600" dirty="0">
                <a:solidFill>
                  <a:srgbClr val="FFC000"/>
                </a:solidFill>
              </a:rPr>
              <a:t> que puede almacenar hasta 1000 números de hasta 50 dígitos cada uno. Las operaciones a ejecutar por la unidad aritmética son almacenados en una </a:t>
            </a:r>
            <a:r>
              <a:rPr lang="es-MX" sz="1600" i="1" dirty="0">
                <a:solidFill>
                  <a:srgbClr val="FFC000"/>
                </a:solidFill>
              </a:rPr>
              <a:t>tarjeta perforadora</a:t>
            </a:r>
            <a:r>
              <a:rPr lang="es-MX" sz="1600" dirty="0">
                <a:solidFill>
                  <a:srgbClr val="FFC000"/>
                </a:solidFill>
              </a:rPr>
              <a:t>. Se estima que la maquina tardaría un segundo en realizar una suma y un minuto en una multiplicación</a:t>
            </a:r>
          </a:p>
        </p:txBody>
      </p:sp>
      <p:sp>
        <p:nvSpPr>
          <p:cNvPr id="10" name="CuadroTexto 9"/>
          <p:cNvSpPr txBox="1"/>
          <p:nvPr/>
        </p:nvSpPr>
        <p:spPr>
          <a:xfrm>
            <a:off x="3566159" y="1796893"/>
            <a:ext cx="4937760" cy="646331"/>
          </a:xfrm>
          <a:prstGeom prst="rect">
            <a:avLst/>
          </a:prstGeom>
          <a:noFill/>
        </p:spPr>
        <p:txBody>
          <a:bodyPr wrap="square" rtlCol="0">
            <a:spAutoFit/>
          </a:bodyPr>
          <a:lstStyle/>
          <a:p>
            <a:pPr algn="ctr"/>
            <a:r>
              <a:rPr lang="es-MX" sz="3600" dirty="0">
                <a:solidFill>
                  <a:srgbClr val="FF0000"/>
                </a:solidFill>
                <a:latin typeface="Arial Rounded MT Bold" panose="020F0704030504030204" pitchFamily="34" charset="0"/>
              </a:rPr>
              <a:t>Máquina Analítica </a:t>
            </a:r>
          </a:p>
        </p:txBody>
      </p:sp>
      <p:pic>
        <p:nvPicPr>
          <p:cNvPr id="2052" name="Picture 4" descr="http://www.cad.com.mx/gif/pcanalitic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75556">
            <a:off x="506739" y="686944"/>
            <a:ext cx="2552511" cy="26725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290634"/>
      </p:ext>
    </p:extLst>
  </p:cSld>
  <p:clrMapOvr>
    <a:masterClrMapping/>
  </p:clrMapOvr>
  <mc:AlternateContent xmlns:mc="http://schemas.openxmlformats.org/markup-compatibility/2006" xmlns:p14="http://schemas.microsoft.com/office/powerpoint/2010/main">
    <mc:Choice Requires="p14">
      <p:transition spd="slow" p14:dur="800" advClick="0" advTm="5000">
        <p14:flythrough/>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1000"/>
                                        <p:tgtEl>
                                          <p:spTgt spid="2052"/>
                                        </p:tgtEl>
                                      </p:cBhvr>
                                    </p:animEffect>
                                    <p:anim calcmode="lin" valueType="num">
                                      <p:cBhvr>
                                        <p:cTn id="8" dur="1000" fill="hold"/>
                                        <p:tgtEl>
                                          <p:spTgt spid="2052"/>
                                        </p:tgtEl>
                                        <p:attrNameLst>
                                          <p:attrName>ppt_x</p:attrName>
                                        </p:attrNameLst>
                                      </p:cBhvr>
                                      <p:tavLst>
                                        <p:tav tm="0">
                                          <p:val>
                                            <p:strVal val="#ppt_x"/>
                                          </p:val>
                                        </p:tav>
                                        <p:tav tm="100000">
                                          <p:val>
                                            <p:strVal val="#ppt_x"/>
                                          </p:val>
                                        </p:tav>
                                      </p:tavLst>
                                    </p:anim>
                                    <p:anim calcmode="lin" valueType="num">
                                      <p:cBhvr>
                                        <p:cTn id="9" dur="1000" fill="hold"/>
                                        <p:tgtEl>
                                          <p:spTgt spid="205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31"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ppt_w</p:attrName>
                                        </p:attrNameLst>
                                      </p:cBhvr>
                                      <p:tavLst>
                                        <p:tav tm="0">
                                          <p:val>
                                            <p:fltVal val="0"/>
                                          </p:val>
                                        </p:tav>
                                        <p:tav tm="100000">
                                          <p:val>
                                            <p:strVal val="#ppt_w"/>
                                          </p:val>
                                        </p:tav>
                                      </p:tavLst>
                                    </p:anim>
                                    <p:anim calcmode="lin" valueType="num">
                                      <p:cBhvr>
                                        <p:cTn id="19" dur="1000" fill="hold"/>
                                        <p:tgtEl>
                                          <p:spTgt spid="10"/>
                                        </p:tgtEl>
                                        <p:attrNameLst>
                                          <p:attrName>ppt_h</p:attrName>
                                        </p:attrNameLst>
                                      </p:cBhvr>
                                      <p:tavLst>
                                        <p:tav tm="0">
                                          <p:val>
                                            <p:fltVal val="0"/>
                                          </p:val>
                                        </p:tav>
                                        <p:tav tm="100000">
                                          <p:val>
                                            <p:strVal val="#ppt_h"/>
                                          </p:val>
                                        </p:tav>
                                      </p:tavLst>
                                    </p:anim>
                                    <p:anim calcmode="lin" valueType="num">
                                      <p:cBhvr>
                                        <p:cTn id="20" dur="1000" fill="hold"/>
                                        <p:tgtEl>
                                          <p:spTgt spid="10"/>
                                        </p:tgtEl>
                                        <p:attrNameLst>
                                          <p:attrName>style.rotation</p:attrName>
                                        </p:attrNameLst>
                                      </p:cBhvr>
                                      <p:tavLst>
                                        <p:tav tm="0">
                                          <p:val>
                                            <p:fltVal val="90"/>
                                          </p:val>
                                        </p:tav>
                                        <p:tav tm="100000">
                                          <p:val>
                                            <p:fltVal val="0"/>
                                          </p:val>
                                        </p:tav>
                                      </p:tavLst>
                                    </p:anim>
                                    <p:animEffect transition="in" filter="fade">
                                      <p:cBhvr>
                                        <p:cTn id="2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3644418" y="2492896"/>
            <a:ext cx="4859501" cy="4278094"/>
          </a:xfrm>
          <a:prstGeom prst="rect">
            <a:avLst/>
          </a:prstGeom>
        </p:spPr>
        <p:txBody>
          <a:bodyPr wrap="square">
            <a:spAutoFit/>
          </a:bodyPr>
          <a:lstStyle/>
          <a:p>
            <a:r>
              <a:rPr lang="es-MX" sz="1600" dirty="0">
                <a:solidFill>
                  <a:srgbClr val="FFC000"/>
                </a:solidFill>
              </a:rPr>
              <a:t>En la década de 1880 , la oficina del Censo de los Estados Unidos , deseaba agilizar el proceso del censo de 1890. Para llevar a cabo esta labor , se contrato a </a:t>
            </a:r>
            <a:r>
              <a:rPr lang="es-MX" sz="1600" i="1" dirty="0">
                <a:solidFill>
                  <a:srgbClr val="FFC000"/>
                </a:solidFill>
              </a:rPr>
              <a:t>Herman Hollerith</a:t>
            </a:r>
            <a:r>
              <a:rPr lang="es-MX" sz="1600" dirty="0">
                <a:solidFill>
                  <a:srgbClr val="FFC000"/>
                </a:solidFill>
              </a:rPr>
              <a:t>, un experto en estadística para que diseñara alguna técnica que pudiera acelerar el levantamiento y análisis de los datos obtenidos en el </a:t>
            </a:r>
            <a:r>
              <a:rPr lang="es-MX" sz="1600" dirty="0" err="1">
                <a:solidFill>
                  <a:srgbClr val="FFC000"/>
                </a:solidFill>
              </a:rPr>
              <a:t>censoHollerith</a:t>
            </a:r>
            <a:r>
              <a:rPr lang="es-MX" sz="1600" dirty="0">
                <a:solidFill>
                  <a:srgbClr val="FFC000"/>
                </a:solidFill>
              </a:rPr>
              <a:t> propuso la utilización de tarjetas en las que se perforarían los datos , según un formato preestablecido. una vez perforadas las tarjetas , estas serian tabuladas y clasificadas por maquinas especiales. La idea de las </a:t>
            </a:r>
            <a:r>
              <a:rPr lang="es-MX" sz="1600" i="1" dirty="0">
                <a:solidFill>
                  <a:srgbClr val="FFC000"/>
                </a:solidFill>
              </a:rPr>
              <a:t>tarjetas perforadas</a:t>
            </a:r>
            <a:r>
              <a:rPr lang="es-MX" sz="1600" dirty="0">
                <a:solidFill>
                  <a:srgbClr val="FFC000"/>
                </a:solidFill>
              </a:rPr>
              <a:t> se baso en el trabajo hecho en el telar de </a:t>
            </a:r>
            <a:r>
              <a:rPr lang="es-MX" sz="1600" i="1" dirty="0">
                <a:solidFill>
                  <a:srgbClr val="FFC000"/>
                </a:solidFill>
              </a:rPr>
              <a:t>Joseph Jacquard</a:t>
            </a:r>
            <a:r>
              <a:rPr lang="es-MX" sz="1600" dirty="0">
                <a:solidFill>
                  <a:srgbClr val="FFC000"/>
                </a:solidFill>
              </a:rPr>
              <a:t> que ingenio un sistema donde la trama de un diseño de una tela era almacenada en tarjetas perforadas. De esta forma , se podían obtener varios diseños , cambiando solamente las tarjetas.</a:t>
            </a:r>
          </a:p>
        </p:txBody>
      </p:sp>
      <p:sp>
        <p:nvSpPr>
          <p:cNvPr id="10" name="CuadroTexto 9"/>
          <p:cNvSpPr txBox="1"/>
          <p:nvPr/>
        </p:nvSpPr>
        <p:spPr>
          <a:xfrm>
            <a:off x="3566159" y="1796893"/>
            <a:ext cx="4937760" cy="584775"/>
          </a:xfrm>
          <a:prstGeom prst="rect">
            <a:avLst/>
          </a:prstGeom>
          <a:noFill/>
        </p:spPr>
        <p:txBody>
          <a:bodyPr wrap="square" rtlCol="0">
            <a:spAutoFit/>
          </a:bodyPr>
          <a:lstStyle/>
          <a:p>
            <a:pPr algn="ctr"/>
            <a:r>
              <a:rPr lang="es-MX" sz="3200" dirty="0">
                <a:solidFill>
                  <a:srgbClr val="FF0000"/>
                </a:solidFill>
                <a:latin typeface="Arial" panose="020B0604020202020204" pitchFamily="34" charset="0"/>
                <a:cs typeface="Arial" panose="020B0604020202020204" pitchFamily="34" charset="0"/>
              </a:rPr>
              <a:t>Máquina de Hollerith </a:t>
            </a:r>
          </a:p>
        </p:txBody>
      </p:sp>
      <p:pic>
        <p:nvPicPr>
          <p:cNvPr id="4098" name="Picture 2" descr="http://www.cad.com.mx/gif/hollerit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542583"/>
            <a:ext cx="3069749" cy="299568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365885"/>
      </p:ext>
    </p:extLst>
  </p:cSld>
  <p:clrMapOvr>
    <a:masterClrMapping/>
  </p:clrMapOvr>
  <p:transition spd="slow" advClick="0" advTm="5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arn(inVertical)">
                                      <p:cBhvr>
                                        <p:cTn id="7" dur="500"/>
                                        <p:tgtEl>
                                          <p:spTgt spid="409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3707904" y="3212976"/>
            <a:ext cx="4937760" cy="3139321"/>
          </a:xfrm>
          <a:prstGeom prst="rect">
            <a:avLst/>
          </a:prstGeom>
        </p:spPr>
        <p:txBody>
          <a:bodyPr wrap="square">
            <a:spAutoFit/>
          </a:bodyPr>
          <a:lstStyle/>
          <a:p>
            <a:r>
              <a:rPr lang="es-MX" dirty="0">
                <a:solidFill>
                  <a:srgbClr val="FFC000"/>
                </a:solidFill>
              </a:rPr>
              <a:t>En 1944 se construyó en la </a:t>
            </a:r>
            <a:r>
              <a:rPr lang="es-MX" i="1" dirty="0">
                <a:solidFill>
                  <a:srgbClr val="FFC000"/>
                </a:solidFill>
              </a:rPr>
              <a:t>Universidad de Harvard</a:t>
            </a:r>
            <a:r>
              <a:rPr lang="es-MX" dirty="0">
                <a:solidFill>
                  <a:srgbClr val="FFC000"/>
                </a:solidFill>
              </a:rPr>
              <a:t>, la </a:t>
            </a:r>
            <a:r>
              <a:rPr lang="es-MX" i="1" dirty="0">
                <a:solidFill>
                  <a:srgbClr val="FFC000"/>
                </a:solidFill>
              </a:rPr>
              <a:t>Mark I</a:t>
            </a:r>
            <a:r>
              <a:rPr lang="es-MX" dirty="0">
                <a:solidFill>
                  <a:srgbClr val="FFC000"/>
                </a:solidFill>
              </a:rPr>
              <a:t>, diseñada por un equipo encabezado por </a:t>
            </a:r>
            <a:r>
              <a:rPr lang="es-MX" i="1" dirty="0">
                <a:solidFill>
                  <a:srgbClr val="FFC000"/>
                </a:solidFill>
              </a:rPr>
              <a:t>Howard H. </a:t>
            </a:r>
            <a:r>
              <a:rPr lang="es-MX" i="1" dirty="0" err="1">
                <a:solidFill>
                  <a:srgbClr val="FFC000"/>
                </a:solidFill>
              </a:rPr>
              <a:t>Aiken</a:t>
            </a:r>
            <a:r>
              <a:rPr lang="es-MX" dirty="0">
                <a:solidFill>
                  <a:srgbClr val="FFC000"/>
                </a:solidFill>
              </a:rPr>
              <a:t>. Este computador tomaba seis segundos para efectuar una multiplicación y doce para una división. Computadora basada en rieles (tenía aprox. 3000), con 800 kilómetros de cable, con dimensiones de 17 metros de largo, 3 metros de alto y 1 de profundidad. Al Mark I se le </a:t>
            </a:r>
            <a:r>
              <a:rPr lang="es-MX" dirty="0" err="1">
                <a:solidFill>
                  <a:srgbClr val="FFC000"/>
                </a:solidFill>
              </a:rPr>
              <a:t>hicierón</a:t>
            </a:r>
            <a:r>
              <a:rPr lang="es-MX" dirty="0">
                <a:solidFill>
                  <a:srgbClr val="FFC000"/>
                </a:solidFill>
              </a:rPr>
              <a:t> mejoras sucesivas, obteniendo así el </a:t>
            </a:r>
            <a:r>
              <a:rPr lang="es-MX" i="1" dirty="0">
                <a:solidFill>
                  <a:srgbClr val="FFC000"/>
                </a:solidFill>
              </a:rPr>
              <a:t>Mark II, Mark III y Mark IV</a:t>
            </a:r>
            <a:r>
              <a:rPr lang="es-MX" dirty="0">
                <a:solidFill>
                  <a:srgbClr val="FFC000"/>
                </a:solidFill>
              </a:rPr>
              <a:t>.</a:t>
            </a:r>
          </a:p>
        </p:txBody>
      </p:sp>
      <p:sp>
        <p:nvSpPr>
          <p:cNvPr id="10" name="CuadroTexto 9"/>
          <p:cNvSpPr txBox="1"/>
          <p:nvPr/>
        </p:nvSpPr>
        <p:spPr>
          <a:xfrm>
            <a:off x="3566159" y="1796893"/>
            <a:ext cx="4937760" cy="600164"/>
          </a:xfrm>
          <a:prstGeom prst="rect">
            <a:avLst/>
          </a:prstGeom>
          <a:noFill/>
        </p:spPr>
        <p:txBody>
          <a:bodyPr wrap="square" rtlCol="0">
            <a:spAutoFit/>
          </a:bodyPr>
          <a:lstStyle/>
          <a:p>
            <a:pPr algn="ctr"/>
            <a:r>
              <a:rPr lang="es-MX" sz="3300" dirty="0">
                <a:solidFill>
                  <a:srgbClr val="FF0000"/>
                </a:solidFill>
              </a:rPr>
              <a:t>Mark I, II, III, IV </a:t>
            </a:r>
          </a:p>
        </p:txBody>
      </p:sp>
      <p:pic>
        <p:nvPicPr>
          <p:cNvPr id="5122" name="Picture 2" descr="http://www.cad.com.mx/gif/mark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349284"/>
            <a:ext cx="3170623" cy="23595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334103"/>
      </p:ext>
    </p:extLst>
  </p:cSld>
  <p:clrMapOvr>
    <a:masterClrMapping/>
  </p:clrMapOvr>
  <mc:AlternateContent xmlns:mc="http://schemas.openxmlformats.org/markup-compatibility/2006" xmlns:p14="http://schemas.microsoft.com/office/powerpoint/2010/main">
    <mc:Choice Requires="p14">
      <p:transition spd="slow" p14:dur="2500" advClick="0" advTm="5000">
        <p:checker/>
      </p:transition>
    </mc:Choice>
    <mc:Fallback xmlns="">
      <p:transition spd="slow" advClick="0" advTm="5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3707904" y="3356992"/>
            <a:ext cx="4937760" cy="3400931"/>
          </a:xfrm>
          <a:prstGeom prst="rect">
            <a:avLst/>
          </a:prstGeom>
        </p:spPr>
        <p:txBody>
          <a:bodyPr wrap="square">
            <a:spAutoFit/>
          </a:bodyPr>
          <a:lstStyle/>
          <a:p>
            <a:r>
              <a:rPr lang="es-MX" sz="2000" dirty="0">
                <a:solidFill>
                  <a:srgbClr val="FFC000"/>
                </a:solidFill>
              </a:rPr>
              <a:t>En 1947 se construyó en la Universidad de Pennsylvania la </a:t>
            </a:r>
            <a:r>
              <a:rPr lang="es-MX" sz="2000" i="1" dirty="0">
                <a:solidFill>
                  <a:srgbClr val="FFC000"/>
                </a:solidFill>
              </a:rPr>
              <a:t>ENIAC</a:t>
            </a:r>
            <a:r>
              <a:rPr lang="es-MX" sz="2000" dirty="0">
                <a:solidFill>
                  <a:srgbClr val="FFC000"/>
                </a:solidFill>
              </a:rPr>
              <a:t> (</a:t>
            </a:r>
            <a:r>
              <a:rPr lang="es-MX" sz="2000" dirty="0" err="1">
                <a:solidFill>
                  <a:srgbClr val="FFC000"/>
                </a:solidFill>
              </a:rPr>
              <a:t>Electronic</a:t>
            </a:r>
            <a:r>
              <a:rPr lang="es-MX" sz="2000" dirty="0">
                <a:solidFill>
                  <a:srgbClr val="FFC000"/>
                </a:solidFill>
              </a:rPr>
              <a:t> </a:t>
            </a:r>
            <a:r>
              <a:rPr lang="es-MX" sz="2000" dirty="0" err="1">
                <a:solidFill>
                  <a:srgbClr val="FFC000"/>
                </a:solidFill>
              </a:rPr>
              <a:t>Numerical</a:t>
            </a:r>
            <a:r>
              <a:rPr lang="es-MX" sz="2000" dirty="0">
                <a:solidFill>
                  <a:srgbClr val="FFC000"/>
                </a:solidFill>
              </a:rPr>
              <a:t> </a:t>
            </a:r>
            <a:r>
              <a:rPr lang="es-MX" sz="2000" dirty="0" err="1">
                <a:solidFill>
                  <a:srgbClr val="FFC000"/>
                </a:solidFill>
              </a:rPr>
              <a:t>Integrator</a:t>
            </a:r>
            <a:r>
              <a:rPr lang="es-MX" sz="2000" dirty="0">
                <a:solidFill>
                  <a:srgbClr val="FFC000"/>
                </a:solidFill>
              </a:rPr>
              <a:t> And </a:t>
            </a:r>
            <a:r>
              <a:rPr lang="es-MX" sz="2000" dirty="0" err="1">
                <a:solidFill>
                  <a:srgbClr val="FFC000"/>
                </a:solidFill>
              </a:rPr>
              <a:t>Calculator</a:t>
            </a:r>
            <a:r>
              <a:rPr lang="es-MX" sz="2000" dirty="0">
                <a:solidFill>
                  <a:srgbClr val="FFC000"/>
                </a:solidFill>
              </a:rPr>
              <a:t>) que fue la </a:t>
            </a:r>
            <a:r>
              <a:rPr lang="es-MX" sz="2000" i="1" dirty="0">
                <a:solidFill>
                  <a:srgbClr val="FFC000"/>
                </a:solidFill>
              </a:rPr>
              <a:t>primera computadora electrónica</a:t>
            </a:r>
            <a:r>
              <a:rPr lang="es-MX" sz="2000" dirty="0">
                <a:solidFill>
                  <a:srgbClr val="FFC000"/>
                </a:solidFill>
              </a:rPr>
              <a:t> que funcionaba con tubos al vacío, el equipo de diseño lo encabezaron los ingenieros </a:t>
            </a:r>
            <a:r>
              <a:rPr lang="es-MX" sz="2000" i="1" dirty="0">
                <a:solidFill>
                  <a:srgbClr val="FFC000"/>
                </a:solidFill>
              </a:rPr>
              <a:t>John </a:t>
            </a:r>
            <a:r>
              <a:rPr lang="es-MX" sz="2000" i="1" dirty="0" err="1">
                <a:solidFill>
                  <a:srgbClr val="FFC000"/>
                </a:solidFill>
              </a:rPr>
              <a:t>Mauchly</a:t>
            </a:r>
            <a:r>
              <a:rPr lang="es-MX" sz="2000" i="1" dirty="0">
                <a:solidFill>
                  <a:srgbClr val="FFC000"/>
                </a:solidFill>
              </a:rPr>
              <a:t> y John </a:t>
            </a:r>
            <a:r>
              <a:rPr lang="es-MX" sz="2000" i="1" dirty="0" err="1">
                <a:solidFill>
                  <a:srgbClr val="FFC000"/>
                </a:solidFill>
              </a:rPr>
              <a:t>Eckert</a:t>
            </a:r>
            <a:r>
              <a:rPr lang="es-MX" sz="2000" dirty="0">
                <a:solidFill>
                  <a:srgbClr val="FFC000"/>
                </a:solidFill>
              </a:rPr>
              <a:t>. Este computador superaba ampliamente al </a:t>
            </a:r>
            <a:r>
              <a:rPr lang="es-MX" sz="2000" i="1" dirty="0">
                <a:solidFill>
                  <a:srgbClr val="FFC000"/>
                </a:solidFill>
              </a:rPr>
              <a:t>Mark I</a:t>
            </a:r>
            <a:r>
              <a:rPr lang="es-MX" sz="2000" dirty="0">
                <a:solidFill>
                  <a:srgbClr val="FFC000"/>
                </a:solidFill>
              </a:rPr>
              <a:t>, ya que llego hacer 1500 veces mas potente. </a:t>
            </a:r>
          </a:p>
          <a:p>
            <a:endParaRPr lang="es-MX" sz="1500" dirty="0"/>
          </a:p>
        </p:txBody>
      </p:sp>
      <p:sp>
        <p:nvSpPr>
          <p:cNvPr id="10" name="CuadroTexto 9"/>
          <p:cNvSpPr txBox="1"/>
          <p:nvPr/>
        </p:nvSpPr>
        <p:spPr>
          <a:xfrm>
            <a:off x="3566159" y="1796893"/>
            <a:ext cx="4937760" cy="600164"/>
          </a:xfrm>
          <a:prstGeom prst="rect">
            <a:avLst/>
          </a:prstGeom>
          <a:noFill/>
        </p:spPr>
        <p:txBody>
          <a:bodyPr wrap="square" rtlCol="0">
            <a:spAutoFit/>
          </a:bodyPr>
          <a:lstStyle/>
          <a:p>
            <a:pPr algn="ctr"/>
            <a:r>
              <a:rPr lang="es-MX" sz="3300" dirty="0">
                <a:solidFill>
                  <a:srgbClr val="FF0000"/>
                </a:solidFill>
              </a:rPr>
              <a:t>ENIAC </a:t>
            </a:r>
          </a:p>
        </p:txBody>
      </p:sp>
      <p:pic>
        <p:nvPicPr>
          <p:cNvPr id="5122" name="Picture 2" descr="http://www.cad.com.mx/gif/mark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68" y="476672"/>
            <a:ext cx="3744423" cy="259228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229484353"/>
      </p:ext>
    </p:extLst>
  </p:cSld>
  <p:clrMapOvr>
    <a:masterClrMapping/>
  </p:clrMapOvr>
  <mc:AlternateContent xmlns:mc="http://schemas.openxmlformats.org/markup-compatibility/2006" xmlns:p14="http://schemas.microsoft.com/office/powerpoint/2010/main">
    <mc:Choice Requires="p14">
      <p:transition spd="slow" p14:dur="1200" advClick="0" advTm="5000">
        <p14:prism/>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1)">
                                      <p:cBhvr>
                                        <p:cTn id="1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Con bandas">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TM03090430[[fn=Con bandas]]</Template>
  <TotalTime>136</TotalTime>
  <Words>471</Words>
  <Application>Microsoft Office PowerPoint</Application>
  <PresentationFormat>Presentación en pantalla (4:3)</PresentationFormat>
  <Paragraphs>71</Paragraphs>
  <Slides>19</Slides>
  <Notes>13</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19</vt:i4>
      </vt:variant>
    </vt:vector>
  </HeadingPairs>
  <TitlesOfParts>
    <vt:vector size="30" baseType="lpstr">
      <vt:lpstr>Aparajita</vt:lpstr>
      <vt:lpstr>Arial</vt:lpstr>
      <vt:lpstr>Arial</vt:lpstr>
      <vt:lpstr>Arial Black</vt:lpstr>
      <vt:lpstr>Arial Rounded MT Bold</vt:lpstr>
      <vt:lpstr>Bodoni MT Condensed</vt:lpstr>
      <vt:lpstr>Book Antiqua</vt:lpstr>
      <vt:lpstr>Calibri</vt:lpstr>
      <vt:lpstr>Corbel</vt:lpstr>
      <vt:lpstr>Wingdings</vt:lpstr>
      <vt:lpstr>Con bandas</vt:lpstr>
      <vt:lpstr>Liceo compu-market</vt:lpstr>
      <vt:lpstr>HISTORIA DE LA COMPUTADORA</vt:lpstr>
      <vt:lpstr>Mainframes, minicomputadoras, y microcomputadoras</vt:lpstr>
      <vt:lpstr>Charles Babbage(1793-1871)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La Revolución Industrial</vt:lpstr>
      <vt:lpstr>Conclusión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 DE LA COMPUTADORA</dc:title>
  <dc:creator>josepp</dc:creator>
  <cp:lastModifiedBy>User</cp:lastModifiedBy>
  <cp:revision>17</cp:revision>
  <dcterms:created xsi:type="dcterms:W3CDTF">2017-04-15T21:33:10Z</dcterms:created>
  <dcterms:modified xsi:type="dcterms:W3CDTF">2017-04-30T22:51:20Z</dcterms:modified>
</cp:coreProperties>
</file>