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70" r:id="rId15"/>
    <p:sldId id="271" r:id="rId1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20079B40-0F6D-42B8-AAF5-6EEDC167DB6C}" type="datetimeFigureOut">
              <a:rPr lang="es-MX" smtClean="0"/>
              <a:t>18/05/2017</a:t>
            </a:fld>
            <a:endParaRPr lang="es-MX"/>
          </a:p>
        </p:txBody>
      </p:sp>
      <p:sp>
        <p:nvSpPr>
          <p:cNvPr id="17" name="16 Marcador de pie de página"/>
          <p:cNvSpPr>
            <a:spLocks noGrp="1"/>
          </p:cNvSpPr>
          <p:nvPr>
            <p:ph type="ftr" sz="quarter" idx="11"/>
          </p:nvPr>
        </p:nvSpPr>
        <p:spPr>
          <a:xfrm>
            <a:off x="5410200" y="4205288"/>
            <a:ext cx="1295400" cy="457200"/>
          </a:xfrm>
        </p:spPr>
        <p:txBody>
          <a:bodyPr/>
          <a:lstStyle/>
          <a:p>
            <a:endParaRPr lang="es-MX"/>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BE00503-2986-4331-A564-61A3EB3F4A3D}"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0079B40-0F6D-42B8-AAF5-6EEDC167DB6C}" type="datetimeFigureOut">
              <a:rPr lang="es-MX" smtClean="0"/>
              <a:t>18/05/2017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E00503-2986-4331-A564-61A3EB3F4A3D}"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0079B40-0F6D-42B8-AAF5-6EEDC167DB6C}" type="datetimeFigureOut">
              <a:rPr lang="es-MX" smtClean="0"/>
              <a:t>18/05/2017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E00503-2986-4331-A564-61A3EB3F4A3D}"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0079B40-0F6D-42B8-AAF5-6EEDC167DB6C}" type="datetimeFigureOut">
              <a:rPr lang="es-MX" smtClean="0"/>
              <a:t>18/05/2017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E00503-2986-4331-A564-61A3EB3F4A3D}"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20079B40-0F6D-42B8-AAF5-6EEDC167DB6C}" type="datetimeFigureOut">
              <a:rPr lang="es-MX" smtClean="0"/>
              <a:t>18/05/2017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E00503-2986-4331-A564-61A3EB3F4A3D}"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0079B40-0F6D-42B8-AAF5-6EEDC167DB6C}" type="datetimeFigureOut">
              <a:rPr lang="es-MX" smtClean="0"/>
              <a:t>18/05/2017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E00503-2986-4331-A564-61A3EB3F4A3D}"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20079B40-0F6D-42B8-AAF5-6EEDC167DB6C}" type="datetimeFigureOut">
              <a:rPr lang="es-MX" smtClean="0"/>
              <a:t>18/05/2017</a:t>
            </a:fld>
            <a:endParaRPr lang="es-MX"/>
          </a:p>
        </p:txBody>
      </p:sp>
      <p:sp>
        <p:nvSpPr>
          <p:cNvPr id="27" name="26 Marcador de número de diapositiva"/>
          <p:cNvSpPr>
            <a:spLocks noGrp="1"/>
          </p:cNvSpPr>
          <p:nvPr>
            <p:ph type="sldNum" sz="quarter" idx="11"/>
          </p:nvPr>
        </p:nvSpPr>
        <p:spPr/>
        <p:txBody>
          <a:bodyPr rtlCol="0"/>
          <a:lstStyle/>
          <a:p>
            <a:fld id="{0BE00503-2986-4331-A564-61A3EB3F4A3D}" type="slidenum">
              <a:rPr lang="es-MX" smtClean="0"/>
              <a:t>‹Nº›</a:t>
            </a:fld>
            <a:endParaRPr lang="es-MX"/>
          </a:p>
        </p:txBody>
      </p:sp>
      <p:sp>
        <p:nvSpPr>
          <p:cNvPr id="28" name="27 Marcador de pie de página"/>
          <p:cNvSpPr>
            <a:spLocks noGrp="1"/>
          </p:cNvSpPr>
          <p:nvPr>
            <p:ph type="ftr" sz="quarter" idx="12"/>
          </p:nvPr>
        </p:nvSpPr>
        <p:spPr/>
        <p:txBody>
          <a:bodyPr rtlCol="0"/>
          <a:lstStyle/>
          <a:p>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20079B40-0F6D-42B8-AAF5-6EEDC167DB6C}" type="datetimeFigureOut">
              <a:rPr lang="es-MX" smtClean="0"/>
              <a:t>18/05/2017</a:t>
            </a:fld>
            <a:endParaRPr lang="es-MX"/>
          </a:p>
        </p:txBody>
      </p:sp>
      <p:sp>
        <p:nvSpPr>
          <p:cNvPr id="4" name="3 Marcador de pie de página"/>
          <p:cNvSpPr>
            <a:spLocks noGrp="1"/>
          </p:cNvSpPr>
          <p:nvPr>
            <p:ph type="ftr" sz="quarter" idx="11"/>
          </p:nvPr>
        </p:nvSpPr>
        <p:spPr>
          <a:xfrm>
            <a:off x="5257800" y="612648"/>
            <a:ext cx="1325880" cy="457200"/>
          </a:xfrm>
        </p:spPr>
        <p:txBody>
          <a:bodyPr/>
          <a:lstStyle/>
          <a:p>
            <a:endParaRPr lang="es-MX"/>
          </a:p>
        </p:txBody>
      </p:sp>
      <p:sp>
        <p:nvSpPr>
          <p:cNvPr id="5" name="4 Marcador de número de diapositiva"/>
          <p:cNvSpPr>
            <a:spLocks noGrp="1"/>
          </p:cNvSpPr>
          <p:nvPr>
            <p:ph type="sldNum" sz="quarter" idx="12"/>
          </p:nvPr>
        </p:nvSpPr>
        <p:spPr>
          <a:xfrm>
            <a:off x="8174736" y="2272"/>
            <a:ext cx="762000" cy="365760"/>
          </a:xfrm>
        </p:spPr>
        <p:txBody>
          <a:bodyPr/>
          <a:lstStyle/>
          <a:p>
            <a:fld id="{0BE00503-2986-4331-A564-61A3EB3F4A3D}"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0079B40-0F6D-42B8-AAF5-6EEDC167DB6C}" type="datetimeFigureOut">
              <a:rPr lang="es-MX" smtClean="0"/>
              <a:t>18/05/2017</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BE00503-2986-4331-A564-61A3EB3F4A3D}"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0079B40-0F6D-42B8-AAF5-6EEDC167DB6C}" type="datetimeFigureOut">
              <a:rPr lang="es-MX" smtClean="0"/>
              <a:t>18/05/2017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E00503-2986-4331-A564-61A3EB3F4A3D}"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20079B40-0F6D-42B8-AAF5-6EEDC167DB6C}" type="datetimeFigureOut">
              <a:rPr lang="es-MX" smtClean="0"/>
              <a:t>18/05/2017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E00503-2986-4331-A564-61A3EB3F4A3D}"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0079B40-0F6D-42B8-AAF5-6EEDC167DB6C}" type="datetimeFigureOut">
              <a:rPr lang="es-MX" smtClean="0"/>
              <a:t>18/05/2017</a:t>
            </a:fld>
            <a:endParaRPr lang="es-MX"/>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MX"/>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BE00503-2986-4331-A564-61A3EB3F4A3D}"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424270543"/>
              </p:ext>
            </p:extLst>
          </p:nvPr>
        </p:nvGraphicFramePr>
        <p:xfrm>
          <a:off x="1043608" y="332656"/>
          <a:ext cx="6840760" cy="6499415"/>
        </p:xfrm>
        <a:graphic>
          <a:graphicData uri="http://schemas.openxmlformats.org/drawingml/2006/table">
            <a:tbl>
              <a:tblPr firstRow="1" firstCol="1" bandRow="1">
                <a:tableStyleId>{5C22544A-7EE6-4342-B048-85BDC9FD1C3A}</a:tableStyleId>
              </a:tblPr>
              <a:tblGrid>
                <a:gridCol w="4659695"/>
                <a:gridCol w="2181065"/>
              </a:tblGrid>
              <a:tr h="261421">
                <a:tc>
                  <a:txBody>
                    <a:bodyPr/>
                    <a:lstStyle/>
                    <a:p>
                      <a:pPr>
                        <a:lnSpc>
                          <a:spcPct val="115000"/>
                        </a:lnSpc>
                        <a:spcAft>
                          <a:spcPts val="0"/>
                        </a:spcAft>
                      </a:pPr>
                      <a:r>
                        <a:rPr lang="es-ES" sz="1400" dirty="0">
                          <a:effectLst/>
                        </a:rPr>
                        <a:t>Descripción</a:t>
                      </a:r>
                      <a:endParaRPr lang="es-MX" sz="1400" dirty="0">
                        <a:effectLst/>
                        <a:latin typeface="Times New Roman"/>
                        <a:ea typeface="SimSun"/>
                        <a:cs typeface="Times New Roman"/>
                      </a:endParaRPr>
                    </a:p>
                  </a:txBody>
                  <a:tcPr marL="68580" marR="68580" marT="0" marB="0"/>
                </a:tc>
                <a:tc>
                  <a:txBody>
                    <a:bodyPr/>
                    <a:lstStyle/>
                    <a:p>
                      <a:pPr>
                        <a:lnSpc>
                          <a:spcPct val="115000"/>
                        </a:lnSpc>
                        <a:spcAft>
                          <a:spcPts val="0"/>
                        </a:spcAft>
                      </a:pPr>
                      <a:r>
                        <a:rPr lang="es-ES" sz="1400">
                          <a:effectLst/>
                        </a:rPr>
                        <a:t>Etiqueta o atributo</a:t>
                      </a:r>
                      <a:endParaRPr lang="es-MX" sz="1400">
                        <a:effectLst/>
                        <a:latin typeface="Times New Roman"/>
                        <a:ea typeface="SimSun"/>
                        <a:cs typeface="Times New Roman"/>
                      </a:endParaRPr>
                    </a:p>
                  </a:txBody>
                  <a:tcPr marL="68580" marR="68580" marT="0" marB="0"/>
                </a:tc>
              </a:tr>
              <a:tr h="325118">
                <a:tc>
                  <a:txBody>
                    <a:bodyPr/>
                    <a:lstStyle/>
                    <a:p>
                      <a:pPr>
                        <a:lnSpc>
                          <a:spcPct val="150000"/>
                        </a:lnSpc>
                        <a:spcAft>
                          <a:spcPts val="0"/>
                        </a:spcAft>
                      </a:pPr>
                      <a:r>
                        <a:rPr lang="es-ES" sz="1400">
                          <a:effectLst/>
                        </a:rPr>
                        <a:t>Para declarar un formulario se utiliza</a:t>
                      </a:r>
                      <a:endParaRPr lang="es-MX" sz="1400">
                        <a:effectLst/>
                        <a:latin typeface="Times New Roman"/>
                        <a:ea typeface="SimSun"/>
                        <a:cs typeface="Times New Roman"/>
                      </a:endParaRPr>
                    </a:p>
                  </a:txBody>
                  <a:tcPr marL="68580" marR="68580" marT="0" marB="0"/>
                </a:tc>
                <a:tc>
                  <a:txBody>
                    <a:bodyPr/>
                    <a:lstStyle/>
                    <a:p>
                      <a:pPr>
                        <a:lnSpc>
                          <a:spcPct val="150000"/>
                        </a:lnSpc>
                        <a:spcAft>
                          <a:spcPts val="0"/>
                        </a:spcAft>
                      </a:pPr>
                      <a:r>
                        <a:rPr lang="es-ES" sz="1400">
                          <a:effectLst/>
                        </a:rPr>
                        <a:t> </a:t>
                      </a:r>
                      <a:endParaRPr lang="es-MX" sz="1400">
                        <a:effectLst/>
                        <a:latin typeface="Times New Roman"/>
                        <a:ea typeface="SimSun"/>
                        <a:cs typeface="Times New Roman"/>
                      </a:endParaRPr>
                    </a:p>
                  </a:txBody>
                  <a:tcPr marL="68580" marR="68580" marT="0" marB="0"/>
                </a:tc>
              </a:tr>
              <a:tr h="325118">
                <a:tc>
                  <a:txBody>
                    <a:bodyPr/>
                    <a:lstStyle/>
                    <a:p>
                      <a:pPr>
                        <a:lnSpc>
                          <a:spcPct val="150000"/>
                        </a:lnSpc>
                        <a:spcAft>
                          <a:spcPts val="0"/>
                        </a:spcAft>
                      </a:pPr>
                      <a:r>
                        <a:rPr lang="es-ES" sz="1400">
                          <a:effectLst/>
                        </a:rPr>
                        <a:t>La declaración del formulario se pone entre las marcas</a:t>
                      </a:r>
                      <a:endParaRPr lang="es-MX" sz="1400">
                        <a:effectLst/>
                        <a:latin typeface="Times New Roman"/>
                        <a:ea typeface="SimSun"/>
                        <a:cs typeface="Times New Roman"/>
                      </a:endParaRPr>
                    </a:p>
                  </a:txBody>
                  <a:tcPr marL="68580" marR="68580" marT="0" marB="0"/>
                </a:tc>
                <a:tc>
                  <a:txBody>
                    <a:bodyPr/>
                    <a:lstStyle/>
                    <a:p>
                      <a:pPr>
                        <a:lnSpc>
                          <a:spcPct val="150000"/>
                        </a:lnSpc>
                        <a:spcAft>
                          <a:spcPts val="0"/>
                        </a:spcAft>
                      </a:pPr>
                      <a:r>
                        <a:rPr lang="es-ES" sz="1400">
                          <a:effectLst/>
                        </a:rPr>
                        <a:t> </a:t>
                      </a:r>
                      <a:endParaRPr lang="es-MX" sz="1400">
                        <a:effectLst/>
                        <a:latin typeface="Times New Roman"/>
                        <a:ea typeface="SimSun"/>
                        <a:cs typeface="Times New Roman"/>
                      </a:endParaRPr>
                    </a:p>
                  </a:txBody>
                  <a:tcPr marL="68580" marR="68580" marT="0" marB="0"/>
                </a:tc>
              </a:tr>
              <a:tr h="325118">
                <a:tc>
                  <a:txBody>
                    <a:bodyPr/>
                    <a:lstStyle/>
                    <a:p>
                      <a:pPr>
                        <a:lnSpc>
                          <a:spcPct val="150000"/>
                        </a:lnSpc>
                        <a:spcAft>
                          <a:spcPts val="0"/>
                        </a:spcAft>
                      </a:pPr>
                      <a:r>
                        <a:rPr lang="es-ES" sz="1400">
                          <a:effectLst/>
                        </a:rPr>
                        <a:t>Indica el método de acceso al URI de la acción</a:t>
                      </a:r>
                      <a:endParaRPr lang="es-MX" sz="1400">
                        <a:effectLst/>
                        <a:latin typeface="Times New Roman"/>
                        <a:ea typeface="SimSun"/>
                        <a:cs typeface="Times New Roman"/>
                      </a:endParaRPr>
                    </a:p>
                  </a:txBody>
                  <a:tcPr marL="68580" marR="68580" marT="0" marB="0"/>
                </a:tc>
                <a:tc>
                  <a:txBody>
                    <a:bodyPr/>
                    <a:lstStyle/>
                    <a:p>
                      <a:pPr>
                        <a:lnSpc>
                          <a:spcPct val="150000"/>
                        </a:lnSpc>
                        <a:spcAft>
                          <a:spcPts val="0"/>
                        </a:spcAft>
                      </a:pPr>
                      <a:r>
                        <a:rPr lang="es-ES" sz="1400">
                          <a:effectLst/>
                        </a:rPr>
                        <a:t> </a:t>
                      </a:r>
                      <a:endParaRPr lang="es-MX" sz="1400">
                        <a:effectLst/>
                        <a:latin typeface="Times New Roman"/>
                        <a:ea typeface="SimSun"/>
                        <a:cs typeface="Times New Roman"/>
                      </a:endParaRPr>
                    </a:p>
                  </a:txBody>
                  <a:tcPr marL="68580" marR="68580" marT="0" marB="0"/>
                </a:tc>
              </a:tr>
              <a:tr h="689106">
                <a:tc>
                  <a:txBody>
                    <a:bodyPr/>
                    <a:lstStyle/>
                    <a:p>
                      <a:pPr>
                        <a:lnSpc>
                          <a:spcPct val="150000"/>
                        </a:lnSpc>
                        <a:spcAft>
                          <a:spcPts val="0"/>
                        </a:spcAft>
                        <a:tabLst>
                          <a:tab pos="1303655" algn="ctr"/>
                        </a:tabLst>
                      </a:pPr>
                      <a:r>
                        <a:rPr lang="es-ES" sz="1400">
                          <a:effectLst/>
                        </a:rPr>
                        <a:t>Este atributo limita el máximo número de caracteres que pueden ser introducidos en el campo.</a:t>
                      </a:r>
                      <a:endParaRPr lang="es-MX" sz="1400">
                        <a:effectLst/>
                        <a:latin typeface="Times New Roman"/>
                        <a:ea typeface="SimSun"/>
                        <a:cs typeface="Times New Roman"/>
                      </a:endParaRPr>
                    </a:p>
                  </a:txBody>
                  <a:tcPr marL="68580" marR="68580" marT="0" marB="0"/>
                </a:tc>
                <a:tc>
                  <a:txBody>
                    <a:bodyPr/>
                    <a:lstStyle/>
                    <a:p>
                      <a:pPr>
                        <a:lnSpc>
                          <a:spcPct val="150000"/>
                        </a:lnSpc>
                        <a:spcAft>
                          <a:spcPts val="0"/>
                        </a:spcAft>
                      </a:pPr>
                      <a:r>
                        <a:rPr lang="es-ES" sz="1400">
                          <a:effectLst/>
                        </a:rPr>
                        <a:t> </a:t>
                      </a:r>
                      <a:endParaRPr lang="es-MX" sz="1400">
                        <a:effectLst/>
                        <a:latin typeface="Times New Roman"/>
                        <a:ea typeface="SimSun"/>
                        <a:cs typeface="Times New Roman"/>
                      </a:endParaRPr>
                    </a:p>
                  </a:txBody>
                  <a:tcPr marL="68580" marR="68580" marT="0" marB="0"/>
                </a:tc>
              </a:tr>
              <a:tr h="689106">
                <a:tc>
                  <a:txBody>
                    <a:bodyPr/>
                    <a:lstStyle/>
                    <a:p>
                      <a:pPr>
                        <a:lnSpc>
                          <a:spcPct val="150000"/>
                        </a:lnSpc>
                        <a:spcAft>
                          <a:spcPts val="0"/>
                        </a:spcAft>
                      </a:pPr>
                      <a:r>
                        <a:rPr lang="es-ES" sz="1400">
                          <a:effectLst/>
                        </a:rPr>
                        <a:t>Este atributó específica la cantidad de espacio reservada para este campo. </a:t>
                      </a:r>
                      <a:endParaRPr lang="es-MX" sz="1400">
                        <a:effectLst/>
                        <a:latin typeface="Times New Roman"/>
                        <a:ea typeface="SimSun"/>
                        <a:cs typeface="Times New Roman"/>
                      </a:endParaRPr>
                    </a:p>
                  </a:txBody>
                  <a:tcPr marL="68580" marR="68580" marT="0" marB="0"/>
                </a:tc>
                <a:tc>
                  <a:txBody>
                    <a:bodyPr/>
                    <a:lstStyle/>
                    <a:p>
                      <a:pPr>
                        <a:lnSpc>
                          <a:spcPct val="150000"/>
                        </a:lnSpc>
                        <a:spcAft>
                          <a:spcPts val="0"/>
                        </a:spcAft>
                      </a:pPr>
                      <a:r>
                        <a:rPr lang="es-ES" sz="1400">
                          <a:effectLst/>
                        </a:rPr>
                        <a:t> </a:t>
                      </a:r>
                      <a:endParaRPr lang="es-MX" sz="1400">
                        <a:effectLst/>
                        <a:latin typeface="Times New Roman"/>
                        <a:ea typeface="SimSun"/>
                        <a:cs typeface="Times New Roman"/>
                      </a:endParaRPr>
                    </a:p>
                  </a:txBody>
                  <a:tcPr marL="68580" marR="68580" marT="0" marB="0"/>
                </a:tc>
              </a:tr>
              <a:tr h="325118">
                <a:tc>
                  <a:txBody>
                    <a:bodyPr/>
                    <a:lstStyle/>
                    <a:p>
                      <a:pPr>
                        <a:lnSpc>
                          <a:spcPct val="150000"/>
                        </a:lnSpc>
                        <a:spcAft>
                          <a:spcPts val="0"/>
                        </a:spcAft>
                      </a:pPr>
                      <a:r>
                        <a:rPr lang="es-ES" sz="1400">
                          <a:effectLst/>
                        </a:rPr>
                        <a:t>Especifica el URI de la acción asociada al formulario</a:t>
                      </a:r>
                      <a:endParaRPr lang="es-MX" sz="1400">
                        <a:effectLst/>
                        <a:latin typeface="Times New Roman"/>
                        <a:ea typeface="SimSun"/>
                        <a:cs typeface="Times New Roman"/>
                      </a:endParaRPr>
                    </a:p>
                  </a:txBody>
                  <a:tcPr marL="68580" marR="68580" marT="0" marB="0"/>
                </a:tc>
                <a:tc>
                  <a:txBody>
                    <a:bodyPr/>
                    <a:lstStyle/>
                    <a:p>
                      <a:pPr>
                        <a:lnSpc>
                          <a:spcPct val="150000"/>
                        </a:lnSpc>
                        <a:spcAft>
                          <a:spcPts val="0"/>
                        </a:spcAft>
                      </a:pPr>
                      <a:r>
                        <a:rPr lang="es-ES" sz="1400">
                          <a:effectLst/>
                        </a:rPr>
                        <a:t> </a:t>
                      </a:r>
                      <a:endParaRPr lang="es-MX" sz="1400">
                        <a:effectLst/>
                        <a:latin typeface="Times New Roman"/>
                        <a:ea typeface="SimSun"/>
                        <a:cs typeface="Times New Roman"/>
                      </a:endParaRPr>
                    </a:p>
                  </a:txBody>
                  <a:tcPr marL="68580" marR="68580" marT="0" marB="0"/>
                </a:tc>
              </a:tr>
              <a:tr h="1053094">
                <a:tc>
                  <a:txBody>
                    <a:bodyPr/>
                    <a:lstStyle/>
                    <a:p>
                      <a:pPr>
                        <a:lnSpc>
                          <a:spcPct val="150000"/>
                        </a:lnSpc>
                        <a:spcAft>
                          <a:spcPts val="0"/>
                        </a:spcAft>
                      </a:pPr>
                      <a:r>
                        <a:rPr lang="es-ES" sz="1400">
                          <a:effectLst/>
                        </a:rPr>
                        <a:t> Específica el tipo de codificación para el transporte de los pares nombre/valor, excepto en los casos en los que el protocolo no imponga uno.</a:t>
                      </a:r>
                      <a:endParaRPr lang="es-MX" sz="1400">
                        <a:effectLst/>
                        <a:latin typeface="Times New Roman"/>
                        <a:ea typeface="SimSun"/>
                        <a:cs typeface="Times New Roman"/>
                      </a:endParaRPr>
                    </a:p>
                  </a:txBody>
                  <a:tcPr marL="68580" marR="68580" marT="0" marB="0"/>
                </a:tc>
                <a:tc>
                  <a:txBody>
                    <a:bodyPr/>
                    <a:lstStyle/>
                    <a:p>
                      <a:pPr>
                        <a:lnSpc>
                          <a:spcPct val="150000"/>
                        </a:lnSpc>
                        <a:spcAft>
                          <a:spcPts val="0"/>
                        </a:spcAft>
                      </a:pPr>
                      <a:r>
                        <a:rPr lang="es-ES" sz="1400">
                          <a:effectLst/>
                        </a:rPr>
                        <a:t> </a:t>
                      </a:r>
                      <a:endParaRPr lang="es-MX" sz="1400">
                        <a:effectLst/>
                        <a:latin typeface="Times New Roman"/>
                        <a:ea typeface="SimSun"/>
                        <a:cs typeface="Times New Roman"/>
                      </a:endParaRPr>
                    </a:p>
                  </a:txBody>
                  <a:tcPr marL="68580" marR="68580" marT="0" marB="0"/>
                </a:tc>
              </a:tr>
              <a:tr h="325118">
                <a:tc>
                  <a:txBody>
                    <a:bodyPr/>
                    <a:lstStyle/>
                    <a:p>
                      <a:pPr>
                        <a:lnSpc>
                          <a:spcPct val="150000"/>
                        </a:lnSpc>
                        <a:spcAft>
                          <a:spcPts val="0"/>
                        </a:spcAft>
                      </a:pPr>
                      <a:r>
                        <a:rPr lang="es-ES" sz="1400">
                          <a:effectLst/>
                        </a:rPr>
                        <a:t>Elemento del formulario para los Campos de entrada</a:t>
                      </a:r>
                      <a:endParaRPr lang="es-MX" sz="1400">
                        <a:effectLst/>
                        <a:latin typeface="Times New Roman"/>
                        <a:ea typeface="SimSun"/>
                        <a:cs typeface="Times New Roman"/>
                      </a:endParaRPr>
                    </a:p>
                  </a:txBody>
                  <a:tcPr marL="68580" marR="68580" marT="0" marB="0"/>
                </a:tc>
                <a:tc>
                  <a:txBody>
                    <a:bodyPr/>
                    <a:lstStyle/>
                    <a:p>
                      <a:pPr>
                        <a:lnSpc>
                          <a:spcPct val="150000"/>
                        </a:lnSpc>
                        <a:spcAft>
                          <a:spcPts val="0"/>
                        </a:spcAft>
                      </a:pPr>
                      <a:r>
                        <a:rPr lang="es-ES" sz="1400">
                          <a:effectLst/>
                        </a:rPr>
                        <a:t> </a:t>
                      </a:r>
                      <a:endParaRPr lang="es-MX" sz="1400">
                        <a:effectLst/>
                        <a:latin typeface="Times New Roman"/>
                        <a:ea typeface="SimSun"/>
                        <a:cs typeface="Times New Roman"/>
                      </a:endParaRPr>
                    </a:p>
                  </a:txBody>
                  <a:tcPr marL="68580" marR="68580" marT="0" marB="0"/>
                </a:tc>
              </a:tr>
              <a:tr h="325118">
                <a:tc>
                  <a:txBody>
                    <a:bodyPr/>
                    <a:lstStyle/>
                    <a:p>
                      <a:pPr>
                        <a:lnSpc>
                          <a:spcPct val="150000"/>
                        </a:lnSpc>
                        <a:spcAft>
                          <a:spcPts val="0"/>
                        </a:spcAft>
                      </a:pPr>
                      <a:r>
                        <a:rPr lang="es-ES" sz="1400">
                          <a:effectLst/>
                        </a:rPr>
                        <a:t>Elemento del formulario para el Campo de selección</a:t>
                      </a:r>
                      <a:endParaRPr lang="es-MX" sz="1400">
                        <a:effectLst/>
                        <a:latin typeface="Times New Roman"/>
                        <a:ea typeface="SimSun"/>
                        <a:cs typeface="Times New Roman"/>
                      </a:endParaRPr>
                    </a:p>
                  </a:txBody>
                  <a:tcPr marL="68580" marR="68580" marT="0" marB="0"/>
                </a:tc>
                <a:tc>
                  <a:txBody>
                    <a:bodyPr/>
                    <a:lstStyle/>
                    <a:p>
                      <a:pPr>
                        <a:lnSpc>
                          <a:spcPct val="150000"/>
                        </a:lnSpc>
                        <a:spcAft>
                          <a:spcPts val="0"/>
                        </a:spcAft>
                      </a:pPr>
                      <a:r>
                        <a:rPr lang="es-ES" sz="1400">
                          <a:effectLst/>
                        </a:rPr>
                        <a:t> </a:t>
                      </a:r>
                      <a:endParaRPr lang="es-MX" sz="1400">
                        <a:effectLst/>
                        <a:latin typeface="Times New Roman"/>
                        <a:ea typeface="SimSun"/>
                        <a:cs typeface="Times New Roman"/>
                      </a:endParaRPr>
                    </a:p>
                  </a:txBody>
                  <a:tcPr marL="68580" marR="68580" marT="0" marB="0"/>
                </a:tc>
              </a:tr>
              <a:tr h="325118">
                <a:tc>
                  <a:txBody>
                    <a:bodyPr/>
                    <a:lstStyle/>
                    <a:p>
                      <a:pPr>
                        <a:lnSpc>
                          <a:spcPct val="150000"/>
                        </a:lnSpc>
                        <a:spcAft>
                          <a:spcPts val="0"/>
                        </a:spcAft>
                      </a:pPr>
                      <a:r>
                        <a:rPr lang="es-ES" sz="1400">
                          <a:effectLst/>
                        </a:rPr>
                        <a:t>Elemento del formulario para el Área de texto</a:t>
                      </a:r>
                      <a:endParaRPr lang="es-MX" sz="1400">
                        <a:effectLst/>
                        <a:latin typeface="Times New Roman"/>
                        <a:ea typeface="SimSun"/>
                        <a:cs typeface="Times New Roman"/>
                      </a:endParaRPr>
                    </a:p>
                  </a:txBody>
                  <a:tcPr marL="68580" marR="68580" marT="0" marB="0"/>
                </a:tc>
                <a:tc>
                  <a:txBody>
                    <a:bodyPr/>
                    <a:lstStyle/>
                    <a:p>
                      <a:pPr>
                        <a:lnSpc>
                          <a:spcPct val="150000"/>
                        </a:lnSpc>
                        <a:spcAft>
                          <a:spcPts val="0"/>
                        </a:spcAft>
                      </a:pPr>
                      <a:r>
                        <a:rPr lang="es-ES" sz="1400" dirty="0">
                          <a:effectLst/>
                        </a:rPr>
                        <a:t> </a:t>
                      </a:r>
                      <a:endParaRPr lang="es-MX" sz="1400" dirty="0">
                        <a:effectLst/>
                        <a:latin typeface="Times New Roman"/>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1911373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259632" y="692696"/>
            <a:ext cx="6984776" cy="4968552"/>
          </a:xfrm>
        </p:spPr>
        <p:txBody>
          <a:bodyPr>
            <a:normAutofit fontScale="32500" lnSpcReduction="20000"/>
          </a:bodyPr>
          <a:lstStyle/>
          <a:p>
            <a:r>
              <a:rPr lang="es-MX" sz="4500" dirty="0" smtClean="0">
                <a:solidFill>
                  <a:schemeClr val="bg1"/>
                </a:solidFill>
              </a:rPr>
              <a:t>ATRIBUTOS:</a:t>
            </a:r>
          </a:p>
          <a:p>
            <a:r>
              <a:rPr lang="es-MX" sz="4500" b="1" dirty="0" smtClean="0">
                <a:solidFill>
                  <a:schemeClr val="bg1"/>
                </a:solidFill>
              </a:rPr>
              <a:t>*</a:t>
            </a:r>
            <a:r>
              <a:rPr lang="es-MX" sz="4500" b="1" dirty="0" err="1" smtClean="0">
                <a:solidFill>
                  <a:schemeClr val="bg1"/>
                </a:solidFill>
              </a:rPr>
              <a:t>Disabled</a:t>
            </a:r>
            <a:endParaRPr lang="es-MX" sz="4500" b="1" dirty="0">
              <a:solidFill>
                <a:schemeClr val="bg1"/>
              </a:solidFill>
            </a:endParaRPr>
          </a:p>
          <a:p>
            <a:r>
              <a:rPr lang="es-MX" sz="4500" b="1" dirty="0">
                <a:solidFill>
                  <a:schemeClr val="bg1"/>
                </a:solidFill>
              </a:rPr>
              <a:t>Este atributo Booleano indica que el campo de la contraseña no está disponible. Además, deshabilita los valores que no son enviados por el campo.</a:t>
            </a:r>
          </a:p>
          <a:p>
            <a:r>
              <a:rPr lang="es-MX" sz="4500" b="1" dirty="0" smtClean="0">
                <a:solidFill>
                  <a:schemeClr val="bg1"/>
                </a:solidFill>
              </a:rPr>
              <a:t>*</a:t>
            </a:r>
            <a:r>
              <a:rPr lang="es-MX" sz="4500" b="1" dirty="0" err="1" smtClean="0">
                <a:solidFill>
                  <a:schemeClr val="bg1"/>
                </a:solidFill>
              </a:rPr>
              <a:t>Defalutvalue</a:t>
            </a:r>
            <a:endParaRPr lang="es-MX" sz="4500" b="1" dirty="0">
              <a:solidFill>
                <a:schemeClr val="bg1"/>
              </a:solidFill>
            </a:endParaRPr>
          </a:p>
          <a:p>
            <a:r>
              <a:rPr lang="es-MX" sz="4500" b="1" dirty="0">
                <a:solidFill>
                  <a:schemeClr val="bg1"/>
                </a:solidFill>
              </a:rPr>
              <a:t>Define un valor predeterminado en el campo de la contraseña</a:t>
            </a:r>
            <a:r>
              <a:rPr lang="es-MX" sz="4500" b="1" dirty="0" smtClean="0">
                <a:solidFill>
                  <a:schemeClr val="bg1"/>
                </a:solidFill>
              </a:rPr>
              <a:t>.</a:t>
            </a:r>
          </a:p>
          <a:p>
            <a:r>
              <a:rPr lang="es-MX" sz="4500" b="1" dirty="0" smtClean="0">
                <a:solidFill>
                  <a:schemeClr val="bg1"/>
                </a:solidFill>
              </a:rPr>
              <a:t>*</a:t>
            </a:r>
            <a:r>
              <a:rPr lang="es-MX" sz="4500" b="1" dirty="0" err="1" smtClean="0">
                <a:solidFill>
                  <a:schemeClr val="bg1"/>
                </a:solidFill>
              </a:rPr>
              <a:t>Maxlength</a:t>
            </a:r>
            <a:endParaRPr lang="es-MX" sz="4500" b="1" dirty="0">
              <a:solidFill>
                <a:schemeClr val="bg1"/>
              </a:solidFill>
            </a:endParaRPr>
          </a:p>
          <a:p>
            <a:r>
              <a:rPr lang="es-MX" sz="4500" b="1" dirty="0">
                <a:solidFill>
                  <a:schemeClr val="bg1"/>
                </a:solidFill>
              </a:rPr>
              <a:t>Establece el valor del atributo </a:t>
            </a:r>
            <a:r>
              <a:rPr lang="es-MX" sz="4500" b="1" dirty="0" err="1" smtClean="0">
                <a:solidFill>
                  <a:schemeClr val="bg1"/>
                </a:solidFill>
              </a:rPr>
              <a:t>maximo</a:t>
            </a:r>
            <a:r>
              <a:rPr lang="es-MX" sz="4500" b="1" dirty="0" smtClean="0">
                <a:solidFill>
                  <a:schemeClr val="bg1"/>
                </a:solidFill>
              </a:rPr>
              <a:t> en </a:t>
            </a:r>
            <a:r>
              <a:rPr lang="es-MX" sz="4500" b="1" dirty="0">
                <a:solidFill>
                  <a:schemeClr val="bg1"/>
                </a:solidFill>
              </a:rPr>
              <a:t>el campo de una contraseña.</a:t>
            </a:r>
          </a:p>
          <a:p>
            <a:r>
              <a:rPr lang="es-MX" sz="4500" b="1" dirty="0" smtClean="0">
                <a:solidFill>
                  <a:schemeClr val="bg1"/>
                </a:solidFill>
              </a:rPr>
              <a:t>*</a:t>
            </a:r>
            <a:r>
              <a:rPr lang="es-MX" sz="4500" b="1" dirty="0" err="1" smtClean="0">
                <a:solidFill>
                  <a:schemeClr val="bg1"/>
                </a:solidFill>
              </a:rPr>
              <a:t>Minlength</a:t>
            </a:r>
            <a:endParaRPr lang="es-MX" sz="4500" b="1" dirty="0">
              <a:solidFill>
                <a:schemeClr val="bg1"/>
              </a:solidFill>
            </a:endParaRPr>
          </a:p>
          <a:p>
            <a:r>
              <a:rPr lang="es-MX" sz="4500" b="1" dirty="0">
                <a:solidFill>
                  <a:schemeClr val="bg1"/>
                </a:solidFill>
              </a:rPr>
              <a:t>Establece el valor del atributo </a:t>
            </a:r>
            <a:r>
              <a:rPr lang="es-MX" sz="4500" b="1" dirty="0" err="1" smtClean="0">
                <a:solidFill>
                  <a:schemeClr val="bg1"/>
                </a:solidFill>
              </a:rPr>
              <a:t>minimo</a:t>
            </a:r>
            <a:r>
              <a:rPr lang="es-MX" sz="4500" b="1" smtClean="0">
                <a:solidFill>
                  <a:schemeClr val="bg1"/>
                </a:solidFill>
              </a:rPr>
              <a:t> en </a:t>
            </a:r>
            <a:r>
              <a:rPr lang="es-MX" sz="4500" b="1" dirty="0">
                <a:solidFill>
                  <a:schemeClr val="bg1"/>
                </a:solidFill>
              </a:rPr>
              <a:t>el campo de una contraseña.</a:t>
            </a:r>
          </a:p>
          <a:p>
            <a:r>
              <a:rPr lang="es-MX" sz="4500" b="1" dirty="0" smtClean="0">
                <a:solidFill>
                  <a:schemeClr val="bg1"/>
                </a:solidFill>
              </a:rPr>
              <a:t>*</a:t>
            </a:r>
            <a:r>
              <a:rPr lang="es-MX" sz="4500" b="1" dirty="0" err="1" smtClean="0">
                <a:solidFill>
                  <a:schemeClr val="bg1"/>
                </a:solidFill>
              </a:rPr>
              <a:t>Name</a:t>
            </a:r>
            <a:endParaRPr lang="es-MX" sz="4500" b="1" dirty="0">
              <a:solidFill>
                <a:schemeClr val="bg1"/>
              </a:solidFill>
            </a:endParaRPr>
          </a:p>
          <a:p>
            <a:r>
              <a:rPr lang="es-MX" sz="4500" b="1" dirty="0">
                <a:solidFill>
                  <a:schemeClr val="bg1"/>
                </a:solidFill>
              </a:rPr>
              <a:t>Nombre del campo, usado para datos enviados desde formulario.</a:t>
            </a:r>
          </a:p>
          <a:p>
            <a:r>
              <a:rPr lang="es-MX" sz="4500" b="1" dirty="0" smtClean="0">
                <a:solidFill>
                  <a:schemeClr val="tx1"/>
                </a:solidFill>
              </a:rPr>
              <a:t>*</a:t>
            </a:r>
            <a:r>
              <a:rPr lang="es-MX" sz="4500" b="1" dirty="0" err="1" smtClean="0">
                <a:solidFill>
                  <a:schemeClr val="tx1"/>
                </a:solidFill>
              </a:rPr>
              <a:t>Readonly</a:t>
            </a:r>
            <a:endParaRPr lang="es-MX" sz="4500" b="1" dirty="0">
              <a:solidFill>
                <a:schemeClr val="tx1"/>
              </a:solidFill>
            </a:endParaRPr>
          </a:p>
          <a:p>
            <a:r>
              <a:rPr lang="es-MX" sz="4500" b="1" dirty="0">
                <a:solidFill>
                  <a:schemeClr val="tx1"/>
                </a:solidFill>
              </a:rPr>
              <a:t>Este atributo Booleano indica que el usuario no puede modificar el valor del campo de una contraseña.</a:t>
            </a:r>
          </a:p>
          <a:p>
            <a:r>
              <a:rPr lang="es-MX" sz="4500" b="1" dirty="0" smtClean="0">
                <a:solidFill>
                  <a:schemeClr val="tx1"/>
                </a:solidFill>
              </a:rPr>
              <a:t>*</a:t>
            </a:r>
            <a:r>
              <a:rPr lang="es-MX" sz="4500" b="1" dirty="0" err="1" smtClean="0">
                <a:solidFill>
                  <a:schemeClr val="tx1"/>
                </a:solidFill>
              </a:rPr>
              <a:t>Required</a:t>
            </a:r>
            <a:endParaRPr lang="es-MX" sz="4500" b="1" dirty="0">
              <a:solidFill>
                <a:schemeClr val="tx1"/>
              </a:solidFill>
            </a:endParaRPr>
          </a:p>
          <a:p>
            <a:r>
              <a:rPr lang="es-MX" sz="4500" b="1" dirty="0">
                <a:solidFill>
                  <a:schemeClr val="tx1"/>
                </a:solidFill>
              </a:rPr>
              <a:t>Este atributo Booleano especifica que el usuario debe rellenar con un valor antes de enviar un formulario.</a:t>
            </a:r>
          </a:p>
          <a:p>
            <a:r>
              <a:rPr lang="es-MX" sz="4500" b="1" dirty="0" smtClean="0">
                <a:solidFill>
                  <a:schemeClr val="tx1"/>
                </a:solidFill>
              </a:rPr>
              <a:t>*</a:t>
            </a:r>
            <a:r>
              <a:rPr lang="es-MX" sz="4500" b="1" dirty="0" err="1" smtClean="0">
                <a:solidFill>
                  <a:schemeClr val="tx1"/>
                </a:solidFill>
              </a:rPr>
              <a:t>Size</a:t>
            </a:r>
            <a:endParaRPr lang="es-MX" sz="4500" b="1" dirty="0">
              <a:solidFill>
                <a:schemeClr val="tx1"/>
              </a:solidFill>
            </a:endParaRPr>
          </a:p>
          <a:p>
            <a:r>
              <a:rPr lang="es-MX" sz="4500" b="1" dirty="0">
                <a:solidFill>
                  <a:schemeClr val="tx1"/>
                </a:solidFill>
              </a:rPr>
              <a:t>Establece el valor del atributo </a:t>
            </a:r>
            <a:r>
              <a:rPr lang="es-MX" sz="4500" b="1" dirty="0" err="1">
                <a:solidFill>
                  <a:schemeClr val="tx1"/>
                </a:solidFill>
              </a:rPr>
              <a:t>size</a:t>
            </a:r>
            <a:r>
              <a:rPr lang="es-MX" sz="4500" b="1" dirty="0">
                <a:solidFill>
                  <a:schemeClr val="tx1"/>
                </a:solidFill>
              </a:rPr>
              <a:t> del campo de una contraseña.</a:t>
            </a:r>
          </a:p>
          <a:p>
            <a:endParaRPr lang="es-MX" sz="2000" dirty="0">
              <a:solidFill>
                <a:schemeClr val="bg1"/>
              </a:solidFill>
            </a:endParaRPr>
          </a:p>
          <a:p>
            <a:endParaRPr lang="es-MX" sz="2000" dirty="0">
              <a:solidFill>
                <a:schemeClr val="bg1"/>
              </a:solidFill>
            </a:endParaRPr>
          </a:p>
        </p:txBody>
      </p:sp>
    </p:spTree>
    <p:extLst>
      <p:ext uri="{BB962C8B-B14F-4D97-AF65-F5344CB8AC3E}">
        <p14:creationId xmlns:p14="http://schemas.microsoft.com/office/powerpoint/2010/main" val="881210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58200" cy="1162992"/>
          </a:xfrm>
        </p:spPr>
        <p:txBody>
          <a:bodyPr>
            <a:normAutofit fontScale="90000"/>
          </a:bodyPr>
          <a:lstStyle/>
          <a:p>
            <a:r>
              <a:rPr lang="es-MX" dirty="0"/>
              <a:t>Caja de selección: INPUT TYPE=CHECKBOX.</a:t>
            </a:r>
          </a:p>
        </p:txBody>
      </p:sp>
      <p:sp>
        <p:nvSpPr>
          <p:cNvPr id="3" name="2 Subtítulo"/>
          <p:cNvSpPr>
            <a:spLocks noGrp="1"/>
          </p:cNvSpPr>
          <p:nvPr>
            <p:ph type="subTitle" idx="1"/>
          </p:nvPr>
        </p:nvSpPr>
        <p:spPr>
          <a:xfrm>
            <a:off x="1331640" y="2204864"/>
            <a:ext cx="6984776" cy="2984942"/>
          </a:xfrm>
        </p:spPr>
        <p:txBody>
          <a:bodyPr>
            <a:normAutofit lnSpcReduction="10000"/>
          </a:bodyPr>
          <a:lstStyle/>
          <a:p>
            <a:r>
              <a:rPr lang="es-MX" sz="2000" dirty="0">
                <a:solidFill>
                  <a:schemeClr val="bg1"/>
                </a:solidFill>
              </a:rPr>
              <a:t>Representa una opción booleana (sí o no). Un conjunto de varios elementos de este tipo con el mismo nombre representan un campo de selección múltiple (n de muchos).</a:t>
            </a:r>
          </a:p>
          <a:p>
            <a:r>
              <a:rPr lang="es-MX" sz="2000" dirty="0">
                <a:solidFill>
                  <a:schemeClr val="bg1"/>
                </a:solidFill>
              </a:rPr>
              <a:t>Los elementos de este tipo requieren los atributos NAME y VALUE, que indican el nombre del elemento o grupo de </a:t>
            </a:r>
            <a:r>
              <a:rPr lang="es-MX" sz="2000" b="1" dirty="0">
                <a:solidFill>
                  <a:schemeClr val="tx1"/>
                </a:solidFill>
              </a:rPr>
              <a:t>elementos y la parte del valor del campo aportada por el elemento, respectivamente.</a:t>
            </a:r>
          </a:p>
          <a:p>
            <a:r>
              <a:rPr lang="es-MX" sz="2000" b="1" dirty="0">
                <a:solidFill>
                  <a:schemeClr val="tx1"/>
                </a:solidFill>
              </a:rPr>
              <a:t>Opcionalmente podemos incluir el atributo CHECKED, que indica que el estado inicial es seleccionado.</a:t>
            </a:r>
          </a:p>
        </p:txBody>
      </p:sp>
    </p:spTree>
    <p:extLst>
      <p:ext uri="{BB962C8B-B14F-4D97-AF65-F5344CB8AC3E}">
        <p14:creationId xmlns:p14="http://schemas.microsoft.com/office/powerpoint/2010/main" val="1304187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58200" cy="1162992"/>
          </a:xfrm>
        </p:spPr>
        <p:txBody>
          <a:bodyPr>
            <a:normAutofit/>
          </a:bodyPr>
          <a:lstStyle/>
          <a:p>
            <a:r>
              <a:rPr lang="es-MX" dirty="0"/>
              <a:t>Botón: INPUT TYPE=RADIO.</a:t>
            </a:r>
          </a:p>
        </p:txBody>
      </p:sp>
      <p:sp>
        <p:nvSpPr>
          <p:cNvPr id="3" name="2 Subtítulo"/>
          <p:cNvSpPr>
            <a:spLocks noGrp="1"/>
          </p:cNvSpPr>
          <p:nvPr>
            <p:ph type="subTitle" idx="1"/>
          </p:nvPr>
        </p:nvSpPr>
        <p:spPr>
          <a:xfrm>
            <a:off x="1331640" y="2204864"/>
            <a:ext cx="6984776" cy="2984942"/>
          </a:xfrm>
        </p:spPr>
        <p:txBody>
          <a:bodyPr>
            <a:normAutofit fontScale="92500" lnSpcReduction="20000"/>
          </a:bodyPr>
          <a:lstStyle/>
          <a:p>
            <a:r>
              <a:rPr lang="es-MX" sz="2000" dirty="0">
                <a:solidFill>
                  <a:schemeClr val="bg1"/>
                </a:solidFill>
              </a:rPr>
              <a:t>Representa una opción booleana (sí o no). Un conjunto de varios elementos de este tipo con el mismo nombre representan un campo de selección múltiple, 1 de muchos.</a:t>
            </a:r>
          </a:p>
          <a:p>
            <a:r>
              <a:rPr lang="es-MX" sz="2000" dirty="0">
                <a:solidFill>
                  <a:schemeClr val="bg1"/>
                </a:solidFill>
              </a:rPr>
              <a:t>Los elementos de este tipo requieren, al igual que en el caso anterior, los atributos NAME y VALUE.</a:t>
            </a:r>
          </a:p>
          <a:p>
            <a:r>
              <a:rPr lang="es-MX" sz="2000" dirty="0">
                <a:solidFill>
                  <a:schemeClr val="bg1"/>
                </a:solidFill>
              </a:rPr>
              <a:t>Opcionalmente podemos incluir el atributo CHECKED, que </a:t>
            </a:r>
            <a:r>
              <a:rPr lang="es-MX" sz="2000" b="1" dirty="0">
                <a:solidFill>
                  <a:schemeClr val="tx1"/>
                </a:solidFill>
              </a:rPr>
              <a:t>indica que el estado inicial es seleccionado. En cualquier momento sólo uno de los botones de un conjunto está marcado. Si ninguno de los elementos &lt;INPUT&gt; de un conjunto de botones de tipo radio especifica CHECKED, el visor debe marcar el primero de ellos inicialmente.</a:t>
            </a:r>
          </a:p>
        </p:txBody>
      </p:sp>
    </p:spTree>
    <p:extLst>
      <p:ext uri="{BB962C8B-B14F-4D97-AF65-F5344CB8AC3E}">
        <p14:creationId xmlns:p14="http://schemas.microsoft.com/office/powerpoint/2010/main" val="3525323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58200" cy="1162992"/>
          </a:xfrm>
        </p:spPr>
        <p:txBody>
          <a:bodyPr>
            <a:normAutofit/>
          </a:bodyPr>
          <a:lstStyle/>
          <a:p>
            <a:r>
              <a:rPr lang="es-MX" dirty="0"/>
              <a:t> </a:t>
            </a:r>
            <a:r>
              <a:rPr lang="es-MX" dirty="0" smtClean="0"/>
              <a:t>      INPUT </a:t>
            </a:r>
            <a:r>
              <a:rPr lang="es-MX" dirty="0"/>
              <a:t>TYPE=IMAGE</a:t>
            </a:r>
            <a:r>
              <a:rPr lang="es-MX" dirty="0" smtClean="0"/>
              <a:t>.</a:t>
            </a:r>
            <a:endParaRPr lang="es-MX" dirty="0"/>
          </a:p>
        </p:txBody>
      </p:sp>
      <p:sp>
        <p:nvSpPr>
          <p:cNvPr id="3" name="2 Subtítulo"/>
          <p:cNvSpPr>
            <a:spLocks noGrp="1"/>
          </p:cNvSpPr>
          <p:nvPr>
            <p:ph type="subTitle" idx="1"/>
          </p:nvPr>
        </p:nvSpPr>
        <p:spPr>
          <a:xfrm>
            <a:off x="1331640" y="2204864"/>
            <a:ext cx="6984776" cy="2984942"/>
          </a:xfrm>
        </p:spPr>
        <p:txBody>
          <a:bodyPr>
            <a:normAutofit fontScale="85000" lnSpcReduction="10000"/>
          </a:bodyPr>
          <a:lstStyle/>
          <a:p>
            <a:r>
              <a:rPr lang="es-MX" sz="2000" dirty="0">
                <a:solidFill>
                  <a:schemeClr val="bg1"/>
                </a:solidFill>
              </a:rPr>
              <a:t>• Pixel de una imagen: INPUT TYPE=IMAGE.</a:t>
            </a:r>
          </a:p>
          <a:p>
            <a:r>
              <a:rPr lang="es-MX" sz="2000" b="1" dirty="0">
                <a:solidFill>
                  <a:srgbClr val="FFC000"/>
                </a:solidFill>
              </a:rPr>
              <a:t>Especifica una imagen para que la muestre el visor y permite la entrada de dos campos, las coordenadas x y de un pixel seleccionado de la misma. Los nombres de los campos son iguales al del campo, añadiendo al final x y respectivamente</a:t>
            </a:r>
            <a:r>
              <a:rPr lang="es-MX" sz="2000" b="1" dirty="0" smtClean="0">
                <a:solidFill>
                  <a:srgbClr val="FFC000"/>
                </a:solidFill>
              </a:rPr>
              <a:t>.</a:t>
            </a:r>
          </a:p>
          <a:p>
            <a:r>
              <a:rPr lang="es-MX" sz="2000" dirty="0" smtClean="0">
                <a:solidFill>
                  <a:schemeClr val="bg1"/>
                </a:solidFill>
              </a:rPr>
              <a:t> </a:t>
            </a:r>
            <a:endParaRPr lang="es-MX" sz="2000" b="1" dirty="0">
              <a:solidFill>
                <a:srgbClr val="002060"/>
              </a:solidFill>
            </a:endParaRPr>
          </a:p>
          <a:p>
            <a:r>
              <a:rPr lang="es-MX" sz="2000" b="1" dirty="0">
                <a:solidFill>
                  <a:srgbClr val="002060"/>
                </a:solidFill>
              </a:rPr>
              <a:t>Este tipo implica también TYPE=SUBMIT, es decir, cuando un seleccionamos un pixel, se envía todo el formulario.</a:t>
            </a:r>
          </a:p>
          <a:p>
            <a:r>
              <a:rPr lang="es-MX" sz="2000" b="1" dirty="0">
                <a:solidFill>
                  <a:srgbClr val="002060"/>
                </a:solidFill>
              </a:rPr>
              <a:t>Los atributos NAME y SRC son necesarios y el campo ALIGN es opcional (al igual que en el elemento &lt;IMG&gt;).</a:t>
            </a:r>
          </a:p>
        </p:txBody>
      </p:sp>
    </p:spTree>
    <p:extLst>
      <p:ext uri="{BB962C8B-B14F-4D97-AF65-F5344CB8AC3E}">
        <p14:creationId xmlns:p14="http://schemas.microsoft.com/office/powerpoint/2010/main" val="2243272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03648" y="764704"/>
            <a:ext cx="6984776" cy="4209078"/>
          </a:xfrm>
        </p:spPr>
        <p:txBody>
          <a:bodyPr>
            <a:normAutofit fontScale="92500" lnSpcReduction="10000"/>
          </a:bodyPr>
          <a:lstStyle/>
          <a:p>
            <a:r>
              <a:rPr lang="es-MX" sz="2000" b="1" dirty="0">
                <a:solidFill>
                  <a:srgbClr val="FFC000"/>
                </a:solidFill>
              </a:rPr>
              <a:t>• Oculto: INPUT TYPE=HIDDEN.</a:t>
            </a:r>
          </a:p>
          <a:p>
            <a:r>
              <a:rPr lang="es-MX" sz="2000" b="1" dirty="0">
                <a:solidFill>
                  <a:srgbClr val="FFC000"/>
                </a:solidFill>
              </a:rPr>
              <a:t>Representa un campo oculto. El usuario no interactúa con él, es el atributo VALUE el que especifica el valor del campo. Tanto el atributo NAME como VALUE son obligatorios.</a:t>
            </a:r>
          </a:p>
          <a:p>
            <a:r>
              <a:rPr lang="es-MX" sz="2000" dirty="0" smtClean="0">
                <a:solidFill>
                  <a:schemeClr val="bg1"/>
                </a:solidFill>
              </a:rPr>
              <a:t>• </a:t>
            </a:r>
            <a:r>
              <a:rPr lang="es-MX" sz="2000" b="1" dirty="0">
                <a:solidFill>
                  <a:srgbClr val="002060"/>
                </a:solidFill>
              </a:rPr>
              <a:t>Botón de envío: INPUT TYPE=SUBMIT.</a:t>
            </a:r>
          </a:p>
          <a:p>
            <a:r>
              <a:rPr lang="es-MX" sz="2000" b="1" dirty="0">
                <a:solidFill>
                  <a:srgbClr val="002060"/>
                </a:solidFill>
              </a:rPr>
              <a:t>Representa una opción (normalmente mediante un botón) que le indica al cliente que debe enviar el formulario</a:t>
            </a:r>
            <a:r>
              <a:rPr lang="es-MX" sz="2000" b="1" dirty="0" smtClean="0">
                <a:solidFill>
                  <a:srgbClr val="002060"/>
                </a:solidFill>
              </a:rPr>
              <a:t>.</a:t>
            </a:r>
          </a:p>
          <a:p>
            <a:r>
              <a:rPr lang="es-MX" sz="2000" b="1" dirty="0">
                <a:solidFill>
                  <a:schemeClr val="bg2">
                    <a:lumMod val="10000"/>
                  </a:schemeClr>
                </a:solidFill>
              </a:rPr>
              <a:t>• Botón de reinicio: INPUT TYPE=RESET.</a:t>
            </a:r>
          </a:p>
          <a:p>
            <a:r>
              <a:rPr lang="es-MX" sz="2000" b="1" dirty="0">
                <a:solidFill>
                  <a:schemeClr val="bg2">
                    <a:lumMod val="10000"/>
                  </a:schemeClr>
                </a:solidFill>
              </a:rPr>
              <a:t>Representa una opción de entrada (generalmente mediante un botón) que le indica al cliente que debe reiniciar los valores de sus campos a los que tenían inicialmente. El atributo VALUE, si existe, indica la etiqueta a emplear para la entrada (botón).</a:t>
            </a:r>
          </a:p>
        </p:txBody>
      </p:sp>
    </p:spTree>
    <p:extLst>
      <p:ext uri="{BB962C8B-B14F-4D97-AF65-F5344CB8AC3E}">
        <p14:creationId xmlns:p14="http://schemas.microsoft.com/office/powerpoint/2010/main" val="4140429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03648" y="1812210"/>
            <a:ext cx="6984776" cy="4209078"/>
          </a:xfrm>
        </p:spPr>
        <p:txBody>
          <a:bodyPr>
            <a:normAutofit lnSpcReduction="10000"/>
          </a:bodyPr>
          <a:lstStyle/>
          <a:p>
            <a:r>
              <a:rPr lang="es-MX" sz="2000" b="1" dirty="0">
                <a:solidFill>
                  <a:srgbClr val="FFC000"/>
                </a:solidFill>
              </a:rPr>
              <a:t>•El elemento &lt;SELECT&gt; se emplea para reducir el campo a una lista de valores.</a:t>
            </a:r>
          </a:p>
          <a:p>
            <a:r>
              <a:rPr lang="es-MX" sz="2000" b="1" dirty="0">
                <a:solidFill>
                  <a:srgbClr val="FFC000"/>
                </a:solidFill>
              </a:rPr>
              <a:t>Estos valores se presentan empleando elementos de tipo &lt;OPTION&gt;. Los atributos del elemento son:</a:t>
            </a:r>
          </a:p>
          <a:p>
            <a:endParaRPr lang="es-MX" sz="2000" b="1" dirty="0">
              <a:solidFill>
                <a:srgbClr val="FFC000"/>
              </a:solidFill>
            </a:endParaRPr>
          </a:p>
          <a:p>
            <a:r>
              <a:rPr lang="es-MX" sz="2000" b="1" dirty="0">
                <a:solidFill>
                  <a:srgbClr val="002060"/>
                </a:solidFill>
              </a:rPr>
              <a:t>• MULTIPLE. Indica que el valor puede incluir más de una opción.</a:t>
            </a:r>
          </a:p>
          <a:p>
            <a:r>
              <a:rPr lang="es-MX" sz="2000" b="1" dirty="0">
                <a:solidFill>
                  <a:srgbClr val="002060"/>
                </a:solidFill>
              </a:rPr>
              <a:t>• NAME. Especifica el nombre del campo.</a:t>
            </a:r>
          </a:p>
          <a:p>
            <a:r>
              <a:rPr lang="es-MX" sz="2000" b="1" dirty="0">
                <a:solidFill>
                  <a:srgbClr val="002060"/>
                </a:solidFill>
              </a:rPr>
              <a:t>• SIZE. Determina el número de ítems visibles. Si se indica tamaño uno, se suelen presentar como menús desplegables, mientras que si el tamaño es mayor se suelen presentar como lista con barra de desplazamiento. </a:t>
            </a:r>
          </a:p>
        </p:txBody>
      </p:sp>
      <p:sp>
        <p:nvSpPr>
          <p:cNvPr id="4" name="1 Título"/>
          <p:cNvSpPr>
            <a:spLocks noGrp="1"/>
          </p:cNvSpPr>
          <p:nvPr>
            <p:ph type="ctrTitle"/>
          </p:nvPr>
        </p:nvSpPr>
        <p:spPr>
          <a:xfrm>
            <a:off x="395536" y="620688"/>
            <a:ext cx="8458200" cy="1162992"/>
          </a:xfrm>
        </p:spPr>
        <p:txBody>
          <a:bodyPr>
            <a:normAutofit fontScale="90000"/>
          </a:bodyPr>
          <a:lstStyle/>
          <a:p>
            <a:r>
              <a:rPr lang="es-MX" dirty="0"/>
              <a:t>       Campo de Selección (SELECT).</a:t>
            </a:r>
          </a:p>
        </p:txBody>
      </p:sp>
    </p:spTree>
    <p:extLst>
      <p:ext uri="{BB962C8B-B14F-4D97-AF65-F5344CB8AC3E}">
        <p14:creationId xmlns:p14="http://schemas.microsoft.com/office/powerpoint/2010/main" val="755137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58200" cy="1162992"/>
          </a:xfrm>
        </p:spPr>
        <p:txBody>
          <a:bodyPr/>
          <a:lstStyle/>
          <a:p>
            <a:r>
              <a:rPr lang="es-MX" dirty="0" smtClean="0"/>
              <a:t>Formulario </a:t>
            </a:r>
            <a:endParaRPr lang="es-MX" dirty="0"/>
          </a:p>
        </p:txBody>
      </p:sp>
      <p:sp>
        <p:nvSpPr>
          <p:cNvPr id="3" name="2 Subtítulo"/>
          <p:cNvSpPr>
            <a:spLocks noGrp="1"/>
          </p:cNvSpPr>
          <p:nvPr>
            <p:ph type="subTitle" idx="1"/>
          </p:nvPr>
        </p:nvSpPr>
        <p:spPr>
          <a:xfrm>
            <a:off x="1259632" y="1988840"/>
            <a:ext cx="6768752" cy="1752600"/>
          </a:xfrm>
        </p:spPr>
        <p:txBody>
          <a:bodyPr>
            <a:normAutofit fontScale="70000" lnSpcReduction="20000"/>
          </a:bodyPr>
          <a:lstStyle/>
          <a:p>
            <a:r>
              <a:rPr lang="es-MX" dirty="0">
                <a:solidFill>
                  <a:schemeClr val="bg1"/>
                </a:solidFill>
              </a:rPr>
              <a:t>Un formulario es una plantilla para representar un conjunto de datos, el método de enviarlos y el URI de la acción asociada (referencia al programa que va a realizar el proceso de los datos).</a:t>
            </a:r>
          </a:p>
          <a:p>
            <a:r>
              <a:rPr lang="es-MX" dirty="0">
                <a:solidFill>
                  <a:schemeClr val="bg1"/>
                </a:solidFill>
              </a:rPr>
              <a:t>El conjunto de datos resultante después de la edición de los campos por el usuario se emplea para acceder a un servicio de información, en función del método y la acción asociada especificados.</a:t>
            </a:r>
          </a:p>
          <a:p>
            <a:endParaRPr lang="es-MX" dirty="0">
              <a:solidFill>
                <a:schemeClr val="bg1"/>
              </a:solidFill>
            </a:endParaRPr>
          </a:p>
        </p:txBody>
      </p:sp>
    </p:spTree>
    <p:extLst>
      <p:ext uri="{BB962C8B-B14F-4D97-AF65-F5344CB8AC3E}">
        <p14:creationId xmlns:p14="http://schemas.microsoft.com/office/powerpoint/2010/main" val="596225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58200" cy="1162992"/>
          </a:xfrm>
        </p:spPr>
        <p:txBody>
          <a:bodyPr/>
          <a:lstStyle/>
          <a:p>
            <a:r>
              <a:rPr lang="es-MX" dirty="0" smtClean="0"/>
              <a:t>Conjunto de datos </a:t>
            </a:r>
            <a:endParaRPr lang="es-MX" dirty="0"/>
          </a:p>
        </p:txBody>
      </p:sp>
      <p:sp>
        <p:nvSpPr>
          <p:cNvPr id="3" name="2 Subtítulo"/>
          <p:cNvSpPr>
            <a:spLocks noGrp="1"/>
          </p:cNvSpPr>
          <p:nvPr>
            <p:ph type="subTitle" idx="1"/>
          </p:nvPr>
        </p:nvSpPr>
        <p:spPr>
          <a:xfrm>
            <a:off x="1259632" y="1988840"/>
            <a:ext cx="6768752" cy="1752600"/>
          </a:xfrm>
        </p:spPr>
        <p:txBody>
          <a:bodyPr>
            <a:normAutofit fontScale="85000" lnSpcReduction="10000"/>
          </a:bodyPr>
          <a:lstStyle/>
          <a:p>
            <a:r>
              <a:rPr lang="es-MX" dirty="0">
                <a:solidFill>
                  <a:schemeClr val="bg1"/>
                </a:solidFill>
              </a:rPr>
              <a:t>El conjunto de datos es una secuencia de campos con pares nombre/valor. Los nombres se especifican en los atributos NAME de los elementos de entrada del formulario y los valores toman un valor inicial empleando distintos marcados, que luego pueden ser editados por el </a:t>
            </a:r>
            <a:r>
              <a:rPr lang="es-MX" dirty="0" err="1" smtClean="0">
                <a:solidFill>
                  <a:schemeClr val="bg1"/>
                </a:solidFill>
              </a:rPr>
              <a:t>usuario.</a:t>
            </a:r>
            <a:r>
              <a:rPr lang="es-MX" dirty="0" err="1" smtClean="0"/>
              <a:t>la</a:t>
            </a:r>
            <a:r>
              <a:rPr lang="es-MX" dirty="0" smtClean="0"/>
              <a:t> </a:t>
            </a:r>
            <a:r>
              <a:rPr lang="es-MX" dirty="0"/>
              <a:t>acción asociada especificados.</a:t>
            </a:r>
          </a:p>
          <a:p>
            <a:endParaRPr lang="es-MX" dirty="0"/>
          </a:p>
        </p:txBody>
      </p:sp>
    </p:spTree>
    <p:extLst>
      <p:ext uri="{BB962C8B-B14F-4D97-AF65-F5344CB8AC3E}">
        <p14:creationId xmlns:p14="http://schemas.microsoft.com/office/powerpoint/2010/main" val="344258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58200" cy="1162992"/>
          </a:xfrm>
        </p:spPr>
        <p:txBody>
          <a:bodyPr/>
          <a:lstStyle/>
          <a:p>
            <a:r>
              <a:rPr lang="es-MX" dirty="0" smtClean="0"/>
              <a:t>Elementos de un formulario: </a:t>
            </a:r>
            <a:endParaRPr lang="es-MX" dirty="0"/>
          </a:p>
        </p:txBody>
      </p:sp>
      <p:sp>
        <p:nvSpPr>
          <p:cNvPr id="3" name="2 Subtítulo"/>
          <p:cNvSpPr>
            <a:spLocks noGrp="1"/>
          </p:cNvSpPr>
          <p:nvPr>
            <p:ph type="subTitle" idx="1"/>
          </p:nvPr>
        </p:nvSpPr>
        <p:spPr>
          <a:xfrm>
            <a:off x="1259632" y="1988840"/>
            <a:ext cx="6768752" cy="1752600"/>
          </a:xfrm>
        </p:spPr>
        <p:txBody>
          <a:bodyPr>
            <a:normAutofit fontScale="85000" lnSpcReduction="20000"/>
          </a:bodyPr>
          <a:lstStyle/>
          <a:p>
            <a:endParaRPr lang="es-MX" dirty="0">
              <a:solidFill>
                <a:schemeClr val="bg1"/>
              </a:solidFill>
            </a:endParaRPr>
          </a:p>
          <a:p>
            <a:r>
              <a:rPr lang="es-MX" dirty="0">
                <a:solidFill>
                  <a:schemeClr val="bg1"/>
                </a:solidFill>
              </a:rPr>
              <a:t>•	Declaración del formulario (FORM)</a:t>
            </a:r>
          </a:p>
          <a:p>
            <a:r>
              <a:rPr lang="es-MX" dirty="0">
                <a:solidFill>
                  <a:schemeClr val="bg1"/>
                </a:solidFill>
              </a:rPr>
              <a:t>•	Campos de entrada (INPUT)</a:t>
            </a:r>
          </a:p>
          <a:p>
            <a:r>
              <a:rPr lang="es-MX" dirty="0">
                <a:solidFill>
                  <a:schemeClr val="bg1"/>
                </a:solidFill>
              </a:rPr>
              <a:t>•	Campo de selección (SELECT)</a:t>
            </a:r>
          </a:p>
          <a:p>
            <a:r>
              <a:rPr lang="es-MX" dirty="0">
                <a:solidFill>
                  <a:schemeClr val="bg1"/>
                </a:solidFill>
              </a:rPr>
              <a:t>•	Área de texto (TEXTAREA)</a:t>
            </a:r>
          </a:p>
          <a:p>
            <a:r>
              <a:rPr lang="es-MX" dirty="0" err="1" smtClean="0"/>
              <a:t>pecificados</a:t>
            </a:r>
            <a:r>
              <a:rPr lang="es-MX" dirty="0"/>
              <a:t>.</a:t>
            </a:r>
          </a:p>
          <a:p>
            <a:endParaRPr lang="es-MX" dirty="0"/>
          </a:p>
        </p:txBody>
      </p:sp>
    </p:spTree>
    <p:extLst>
      <p:ext uri="{BB962C8B-B14F-4D97-AF65-F5344CB8AC3E}">
        <p14:creationId xmlns:p14="http://schemas.microsoft.com/office/powerpoint/2010/main" val="2961588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58200" cy="1162992"/>
          </a:xfrm>
        </p:spPr>
        <p:txBody>
          <a:bodyPr/>
          <a:lstStyle/>
          <a:p>
            <a:r>
              <a:rPr lang="es-MX" dirty="0" smtClean="0"/>
              <a:t>Declaración de un formulario: </a:t>
            </a:r>
            <a:endParaRPr lang="es-MX" dirty="0"/>
          </a:p>
        </p:txBody>
      </p:sp>
      <p:sp>
        <p:nvSpPr>
          <p:cNvPr id="3" name="2 Subtítulo"/>
          <p:cNvSpPr>
            <a:spLocks noGrp="1"/>
          </p:cNvSpPr>
          <p:nvPr>
            <p:ph type="subTitle" idx="1"/>
          </p:nvPr>
        </p:nvSpPr>
        <p:spPr>
          <a:xfrm>
            <a:off x="1259632" y="1988840"/>
            <a:ext cx="6768752" cy="1752600"/>
          </a:xfrm>
        </p:spPr>
        <p:txBody>
          <a:bodyPr>
            <a:normAutofit fontScale="92500" lnSpcReduction="10000"/>
          </a:bodyPr>
          <a:lstStyle/>
          <a:p>
            <a:r>
              <a:rPr lang="es-MX" dirty="0">
                <a:solidFill>
                  <a:schemeClr val="bg1"/>
                </a:solidFill>
              </a:rPr>
              <a:t>La declaración del formulario se pone entre las marcas &lt;FORM&gt; y &lt;/FORM&gt;.</a:t>
            </a:r>
          </a:p>
          <a:p>
            <a:r>
              <a:rPr lang="es-MX" dirty="0">
                <a:solidFill>
                  <a:schemeClr val="bg1"/>
                </a:solidFill>
              </a:rPr>
              <a:t>En su interior aparecen una secuencia de elementos de entrada (</a:t>
            </a:r>
            <a:r>
              <a:rPr lang="es-MX" i="1" dirty="0">
                <a:solidFill>
                  <a:schemeClr val="bg1"/>
                </a:solidFill>
              </a:rPr>
              <a:t>input </a:t>
            </a:r>
            <a:r>
              <a:rPr lang="es-MX" i="1" dirty="0" err="1">
                <a:solidFill>
                  <a:schemeClr val="bg1"/>
                </a:solidFill>
              </a:rPr>
              <a:t>elements</a:t>
            </a:r>
            <a:r>
              <a:rPr lang="es-MX" dirty="0">
                <a:solidFill>
                  <a:schemeClr val="bg1"/>
                </a:solidFill>
              </a:rPr>
              <a:t>), junto con elementos de marcado de estructura del documento</a:t>
            </a:r>
          </a:p>
        </p:txBody>
      </p:sp>
    </p:spTree>
    <p:extLst>
      <p:ext uri="{BB962C8B-B14F-4D97-AF65-F5344CB8AC3E}">
        <p14:creationId xmlns:p14="http://schemas.microsoft.com/office/powerpoint/2010/main" val="845855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58200" cy="1162992"/>
          </a:xfrm>
        </p:spPr>
        <p:txBody>
          <a:bodyPr>
            <a:normAutofit fontScale="90000"/>
          </a:bodyPr>
          <a:lstStyle/>
          <a:p>
            <a:r>
              <a:rPr lang="es-MX" dirty="0" smtClean="0"/>
              <a:t>En la definición del formulario se pueden incluir: </a:t>
            </a:r>
            <a:endParaRPr lang="es-MX" dirty="0"/>
          </a:p>
        </p:txBody>
      </p:sp>
      <p:sp>
        <p:nvSpPr>
          <p:cNvPr id="3" name="2 Subtítulo"/>
          <p:cNvSpPr>
            <a:spLocks noGrp="1"/>
          </p:cNvSpPr>
          <p:nvPr>
            <p:ph type="subTitle" idx="1"/>
          </p:nvPr>
        </p:nvSpPr>
        <p:spPr>
          <a:xfrm>
            <a:off x="1259632" y="1988840"/>
            <a:ext cx="6984776" cy="2984942"/>
          </a:xfrm>
        </p:spPr>
        <p:txBody>
          <a:bodyPr>
            <a:normAutofit/>
          </a:bodyPr>
          <a:lstStyle/>
          <a:p>
            <a:r>
              <a:rPr lang="es-MX" sz="2000" dirty="0" smtClean="0">
                <a:solidFill>
                  <a:schemeClr val="bg1"/>
                </a:solidFill>
              </a:rPr>
              <a:t>ACTION</a:t>
            </a:r>
            <a:r>
              <a:rPr lang="es-MX" sz="2000" dirty="0">
                <a:solidFill>
                  <a:schemeClr val="bg1"/>
                </a:solidFill>
              </a:rPr>
              <a:t>. Especifica el URI de la acción asociada al formulario. Si no se especifica, por defecto se asume que el URI es el BASE del documento.</a:t>
            </a:r>
          </a:p>
          <a:p>
            <a:r>
              <a:rPr lang="es-MX" sz="2000" dirty="0" smtClean="0">
                <a:solidFill>
                  <a:schemeClr val="bg1"/>
                </a:solidFill>
              </a:rPr>
              <a:t>METHOD</a:t>
            </a:r>
            <a:r>
              <a:rPr lang="es-MX" sz="2000" dirty="0">
                <a:solidFill>
                  <a:schemeClr val="bg1"/>
                </a:solidFill>
              </a:rPr>
              <a:t>. Indica el método de acceso al URI de la acción. El conjunto de métodos aplicables es función del esquema del URI. Se pueden emplear los métodos GET y </a:t>
            </a:r>
            <a:r>
              <a:rPr lang="es-MX" sz="2000" dirty="0" smtClean="0">
                <a:solidFill>
                  <a:schemeClr val="bg1"/>
                </a:solidFill>
              </a:rPr>
              <a:t>POST</a:t>
            </a:r>
            <a:r>
              <a:rPr lang="es-MX" sz="2000" dirty="0">
                <a:solidFill>
                  <a:schemeClr val="bg1"/>
                </a:solidFill>
              </a:rPr>
              <a:t>.</a:t>
            </a:r>
          </a:p>
          <a:p>
            <a:r>
              <a:rPr lang="es-MX" sz="2000" dirty="0" smtClean="0">
                <a:solidFill>
                  <a:schemeClr val="bg1"/>
                </a:solidFill>
              </a:rPr>
              <a:t>•</a:t>
            </a:r>
            <a:r>
              <a:rPr lang="es-MX" sz="2000" dirty="0" smtClean="0"/>
              <a:t>ENCTYPE</a:t>
            </a:r>
            <a:r>
              <a:rPr lang="es-MX" sz="2000" dirty="0"/>
              <a:t>. Específica el tipo de codificación para el transporte de los pares nombre/valor, excepto en los casos en los que el protocolo no </a:t>
            </a:r>
            <a:r>
              <a:rPr lang="es-MX" sz="2000" dirty="0">
                <a:solidFill>
                  <a:schemeClr val="accent1"/>
                </a:solidFill>
              </a:rPr>
              <a:t>imponga uno. </a:t>
            </a:r>
          </a:p>
          <a:p>
            <a:endParaRPr lang="es-MX" sz="2000" dirty="0">
              <a:solidFill>
                <a:schemeClr val="bg1"/>
              </a:solidFill>
            </a:endParaRPr>
          </a:p>
        </p:txBody>
      </p:sp>
    </p:spTree>
    <p:extLst>
      <p:ext uri="{BB962C8B-B14F-4D97-AF65-F5344CB8AC3E}">
        <p14:creationId xmlns:p14="http://schemas.microsoft.com/office/powerpoint/2010/main" val="588117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58200" cy="1162992"/>
          </a:xfrm>
        </p:spPr>
        <p:txBody>
          <a:bodyPr>
            <a:normAutofit/>
          </a:bodyPr>
          <a:lstStyle/>
          <a:p>
            <a:r>
              <a:rPr lang="es-MX" dirty="0"/>
              <a:t>Campo de Entrada (INPUT)</a:t>
            </a:r>
          </a:p>
        </p:txBody>
      </p:sp>
      <p:sp>
        <p:nvSpPr>
          <p:cNvPr id="3" name="2 Subtítulo"/>
          <p:cNvSpPr>
            <a:spLocks noGrp="1"/>
          </p:cNvSpPr>
          <p:nvPr>
            <p:ph type="subTitle" idx="1"/>
          </p:nvPr>
        </p:nvSpPr>
        <p:spPr>
          <a:xfrm>
            <a:off x="1259632" y="1988840"/>
            <a:ext cx="6984776" cy="2984942"/>
          </a:xfrm>
        </p:spPr>
        <p:txBody>
          <a:bodyPr>
            <a:normAutofit lnSpcReduction="10000"/>
          </a:bodyPr>
          <a:lstStyle/>
          <a:p>
            <a:r>
              <a:rPr lang="es-MX" sz="2000" dirty="0">
                <a:solidFill>
                  <a:schemeClr val="bg1"/>
                </a:solidFill>
              </a:rPr>
              <a:t>El elemento &lt;INPUT&gt; representa un campo de entrada de datos. Los atributos posibles del elemento vienen dados por el valor del atributo TYPE, que determina el tipo de entrada.</a:t>
            </a:r>
          </a:p>
          <a:p>
            <a:r>
              <a:rPr lang="es-MX" sz="2000" dirty="0">
                <a:solidFill>
                  <a:schemeClr val="bg1"/>
                </a:solidFill>
              </a:rPr>
              <a:t>Los tipos de entrada son:</a:t>
            </a:r>
          </a:p>
          <a:p>
            <a:r>
              <a:rPr lang="es-MX" sz="2000" dirty="0">
                <a:solidFill>
                  <a:schemeClr val="bg1"/>
                </a:solidFill>
              </a:rPr>
              <a:t>•	Texto: INPUT TYPE=TEXT.</a:t>
            </a:r>
          </a:p>
          <a:p>
            <a:r>
              <a:rPr lang="es-MX" sz="2000" dirty="0">
                <a:solidFill>
                  <a:schemeClr val="tx1"/>
                </a:solidFill>
              </a:rPr>
              <a:t>Valor por defecto del atributo TYPE, indica que la entrada es una sola línea. Necesariamente los elementos de este tipo deben incluir el atributo NAME, que indica el nombre del campo.</a:t>
            </a:r>
          </a:p>
        </p:txBody>
      </p:sp>
    </p:spTree>
    <p:extLst>
      <p:ext uri="{BB962C8B-B14F-4D97-AF65-F5344CB8AC3E}">
        <p14:creationId xmlns:p14="http://schemas.microsoft.com/office/powerpoint/2010/main" val="4034875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836712"/>
            <a:ext cx="8458200" cy="1162992"/>
          </a:xfrm>
        </p:spPr>
        <p:txBody>
          <a:bodyPr>
            <a:normAutofit fontScale="90000"/>
          </a:bodyPr>
          <a:lstStyle/>
          <a:p>
            <a:r>
              <a:rPr lang="es-MX" dirty="0"/>
              <a:t>El campo INPUT Como atributos opcionales puede tomar:</a:t>
            </a:r>
          </a:p>
        </p:txBody>
      </p:sp>
      <p:sp>
        <p:nvSpPr>
          <p:cNvPr id="3" name="2 Subtítulo"/>
          <p:cNvSpPr>
            <a:spLocks noGrp="1"/>
          </p:cNvSpPr>
          <p:nvPr>
            <p:ph type="subTitle" idx="1"/>
          </p:nvPr>
        </p:nvSpPr>
        <p:spPr>
          <a:xfrm>
            <a:off x="1259632" y="1988840"/>
            <a:ext cx="6984776" cy="2984942"/>
          </a:xfrm>
        </p:spPr>
        <p:txBody>
          <a:bodyPr>
            <a:normAutofit/>
          </a:bodyPr>
          <a:lstStyle/>
          <a:p>
            <a:r>
              <a:rPr lang="es-MX" sz="2000" dirty="0">
                <a:solidFill>
                  <a:schemeClr val="bg1"/>
                </a:solidFill>
              </a:rPr>
              <a:t>o	MAXLENGTH, que limita el máximo número de caracteres que pueden ser introducidos en el campo. Si el valor es mayor que el del atributo SIZE, el visor debe permitir el desplazamiento de la línea. El número de caracteres por defecto es ilimitado.</a:t>
            </a:r>
          </a:p>
          <a:p>
            <a:r>
              <a:rPr lang="es-MX" sz="2000" dirty="0">
                <a:solidFill>
                  <a:schemeClr val="bg1"/>
                </a:solidFill>
              </a:rPr>
              <a:t>o	SIZE, que especifica la cantidad de espacio </a:t>
            </a:r>
            <a:r>
              <a:rPr lang="es-MX" sz="2000" dirty="0">
                <a:solidFill>
                  <a:schemeClr val="tx1"/>
                </a:solidFill>
              </a:rPr>
              <a:t>reservada para este campo. El valor por defecto depende del visor.</a:t>
            </a:r>
          </a:p>
          <a:p>
            <a:r>
              <a:rPr lang="es-MX" sz="2000" dirty="0">
                <a:solidFill>
                  <a:schemeClr val="tx1"/>
                </a:solidFill>
              </a:rPr>
              <a:t>o	VALUE, que indica el valor inicial del campo.</a:t>
            </a:r>
          </a:p>
        </p:txBody>
      </p:sp>
    </p:spTree>
    <p:extLst>
      <p:ext uri="{BB962C8B-B14F-4D97-AF65-F5344CB8AC3E}">
        <p14:creationId xmlns:p14="http://schemas.microsoft.com/office/powerpoint/2010/main" val="3559232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1412776"/>
            <a:ext cx="8458200" cy="1162992"/>
          </a:xfrm>
        </p:spPr>
        <p:txBody>
          <a:bodyPr>
            <a:normAutofit fontScale="90000"/>
          </a:bodyPr>
          <a:lstStyle/>
          <a:p>
            <a:r>
              <a:rPr lang="es-MX" dirty="0"/>
              <a:t>En el INPUT </a:t>
            </a:r>
            <a:r>
              <a:rPr lang="es-MX" dirty="0" err="1"/>
              <a:t>tambien</a:t>
            </a:r>
            <a:r>
              <a:rPr lang="es-MX" dirty="0"/>
              <a:t> se puede agregar contraseña</a:t>
            </a:r>
            <a:br>
              <a:rPr lang="es-MX" dirty="0"/>
            </a:br>
            <a:r>
              <a:rPr lang="es-MX" dirty="0" err="1"/>
              <a:t>Password</a:t>
            </a:r>
            <a:r>
              <a:rPr lang="es-MX" dirty="0"/>
              <a:t>: INPUT TYPE=PASSWORD.</a:t>
            </a:r>
          </a:p>
        </p:txBody>
      </p:sp>
      <p:sp>
        <p:nvSpPr>
          <p:cNvPr id="3" name="2 Subtítulo"/>
          <p:cNvSpPr>
            <a:spLocks noGrp="1"/>
          </p:cNvSpPr>
          <p:nvPr>
            <p:ph type="subTitle" idx="1"/>
          </p:nvPr>
        </p:nvSpPr>
        <p:spPr>
          <a:xfrm>
            <a:off x="1259632" y="2708920"/>
            <a:ext cx="6984776" cy="2984942"/>
          </a:xfrm>
        </p:spPr>
        <p:txBody>
          <a:bodyPr>
            <a:normAutofit fontScale="92500" lnSpcReduction="20000"/>
          </a:bodyPr>
          <a:lstStyle/>
          <a:p>
            <a:r>
              <a:rPr lang="es-MX" sz="2000" dirty="0" smtClean="0">
                <a:solidFill>
                  <a:schemeClr val="bg1"/>
                </a:solidFill>
              </a:rPr>
              <a:t>ATRIBUTOS:</a:t>
            </a:r>
          </a:p>
          <a:p>
            <a:r>
              <a:rPr lang="es-MX" sz="2000" dirty="0" smtClean="0">
                <a:solidFill>
                  <a:schemeClr val="bg1"/>
                </a:solidFill>
              </a:rPr>
              <a:t>Autocomplete</a:t>
            </a:r>
            <a:endParaRPr lang="es-MX" sz="2000" dirty="0">
              <a:solidFill>
                <a:schemeClr val="bg1"/>
              </a:solidFill>
            </a:endParaRPr>
          </a:p>
          <a:p>
            <a:r>
              <a:rPr lang="es-MX" sz="2000" dirty="0">
                <a:solidFill>
                  <a:schemeClr val="bg1"/>
                </a:solidFill>
              </a:rPr>
              <a:t>Establece el valor del atributo de autocompletado en el campo de una contraseña. En caso de ser cierto, </a:t>
            </a:r>
            <a:r>
              <a:rPr lang="es-MX" sz="2000" dirty="0" smtClean="0">
                <a:solidFill>
                  <a:schemeClr val="bg1"/>
                </a:solidFill>
              </a:rPr>
              <a:t>automáticamente </a:t>
            </a:r>
            <a:r>
              <a:rPr lang="es-MX" sz="2000" dirty="0">
                <a:solidFill>
                  <a:schemeClr val="bg1"/>
                </a:solidFill>
              </a:rPr>
              <a:t>se </a:t>
            </a:r>
            <a:r>
              <a:rPr lang="es-MX" sz="2000" dirty="0">
                <a:solidFill>
                  <a:schemeClr val="tx1"/>
                </a:solidFill>
              </a:rPr>
              <a:t>rellena con el valor previamente almacenado.</a:t>
            </a:r>
          </a:p>
          <a:p>
            <a:endParaRPr lang="es-MX" sz="2000" dirty="0">
              <a:solidFill>
                <a:schemeClr val="tx1"/>
              </a:solidFill>
            </a:endParaRPr>
          </a:p>
          <a:p>
            <a:r>
              <a:rPr lang="es-MX" sz="2000" dirty="0" smtClean="0">
                <a:solidFill>
                  <a:schemeClr val="tx1"/>
                </a:solidFill>
              </a:rPr>
              <a:t>Autofocus</a:t>
            </a:r>
            <a:endParaRPr lang="es-MX" sz="2000" dirty="0">
              <a:solidFill>
                <a:schemeClr val="tx1"/>
              </a:solidFill>
            </a:endParaRPr>
          </a:p>
          <a:p>
            <a:r>
              <a:rPr lang="es-MX" sz="2000" dirty="0">
                <a:solidFill>
                  <a:schemeClr val="tx1"/>
                </a:solidFill>
              </a:rPr>
              <a:t>Este atributo Booleano te permite especificar que la página ponga el foco en un campo a menos que el usuario lo revoque, por ejemplo, escribir en un campo diferente. Solo un elemento en el documento puede tener el atributo Booleano autofocus.</a:t>
            </a:r>
          </a:p>
          <a:p>
            <a:endParaRPr lang="es-MX" sz="2000" dirty="0">
              <a:solidFill>
                <a:schemeClr val="bg1"/>
              </a:solidFill>
            </a:endParaRPr>
          </a:p>
        </p:txBody>
      </p:sp>
    </p:spTree>
    <p:extLst>
      <p:ext uri="{BB962C8B-B14F-4D97-AF65-F5344CB8AC3E}">
        <p14:creationId xmlns:p14="http://schemas.microsoft.com/office/powerpoint/2010/main" val="8137094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284</TotalTime>
  <Words>1191</Words>
  <Application>Microsoft Office PowerPoint</Application>
  <PresentationFormat>Presentación en pantalla (4:3)</PresentationFormat>
  <Paragraphs>101</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Urbano</vt:lpstr>
      <vt:lpstr>Presentación de PowerPoint</vt:lpstr>
      <vt:lpstr>Formulario </vt:lpstr>
      <vt:lpstr>Conjunto de datos </vt:lpstr>
      <vt:lpstr>Elementos de un formulario: </vt:lpstr>
      <vt:lpstr>Declaración de un formulario: </vt:lpstr>
      <vt:lpstr>En la definición del formulario se pueden incluir: </vt:lpstr>
      <vt:lpstr>Campo de Entrada (INPUT)</vt:lpstr>
      <vt:lpstr>El campo INPUT Como atributos opcionales puede tomar:</vt:lpstr>
      <vt:lpstr>En el INPUT tambien se puede agregar contraseña Password: INPUT TYPE=PASSWORD.</vt:lpstr>
      <vt:lpstr>Presentación de PowerPoint</vt:lpstr>
      <vt:lpstr>Caja de selección: INPUT TYPE=CHECKBOX.</vt:lpstr>
      <vt:lpstr>Botón: INPUT TYPE=RADIO.</vt:lpstr>
      <vt:lpstr>       INPUT TYPE=IMAGE.</vt:lpstr>
      <vt:lpstr>Presentación de PowerPoint</vt:lpstr>
      <vt:lpstr>       Campo de Selección (SELECT).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ACER</cp:lastModifiedBy>
  <cp:revision>13</cp:revision>
  <dcterms:created xsi:type="dcterms:W3CDTF">2016-04-28T15:00:33Z</dcterms:created>
  <dcterms:modified xsi:type="dcterms:W3CDTF">2017-05-18T16:26:23Z</dcterms:modified>
</cp:coreProperties>
</file>