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embeddedFontLst>
    <p:embeddedFont>
      <p:font typeface="Barlow"/>
      <p:regular r:id="rId14"/>
    </p:embeddedFont>
    <p:embeddedFont>
      <p:font typeface="Barlow"/>
      <p:regular r:id="rId15"/>
    </p:embeddedFont>
    <p:embeddedFont>
      <p:font typeface="Barlow"/>
      <p:regular r:id="rId16"/>
    </p:embeddedFont>
    <p:embeddedFont>
      <p:font typeface="Barlow"/>
      <p:regular r:id="rId17"/>
    </p:embeddedFont>
    <p:embeddedFont>
      <p:font typeface="Montserrat"/>
      <p:regular r:id="rId18"/>
    </p:embeddedFont>
    <p:embeddedFont>
      <p:font typeface="Montserrat"/>
      <p:regular r:id="rId19"/>
    </p:embeddedFont>
    <p:embeddedFont>
      <p:font typeface="Montserrat"/>
      <p:regular r:id="rId20"/>
    </p:embeddedFont>
    <p:embeddedFont>
      <p:font typeface="Montserrat"/>
      <p:regular r:id="rId21"/>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5.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44709" y="1149667"/>
            <a:ext cx="7627382" cy="2138124"/>
          </a:xfrm>
          <a:prstGeom prst="rect">
            <a:avLst/>
          </a:prstGeom>
          <a:noFill/>
          <a:ln/>
        </p:spPr>
        <p:txBody>
          <a:bodyPr wrap="square" lIns="0" tIns="0" rIns="0" bIns="0" rtlCol="0" anchor="t"/>
          <a:lstStyle/>
          <a:p>
            <a:pPr algn="l" indent="0" marL="0">
              <a:lnSpc>
                <a:spcPts val="5600"/>
              </a:lnSpc>
              <a:buNone/>
            </a:pPr>
            <a:r>
              <a:rPr lang="en-US" sz="4450" b="1" dirty="0">
                <a:solidFill>
                  <a:srgbClr val="9998FF"/>
                </a:solidFill>
                <a:latin typeface="Barlow Bold" pitchFamily="34" charset="0"/>
                <a:ea typeface="Barlow Bold" pitchFamily="34" charset="-122"/>
                <a:cs typeface="Barlow Bold" pitchFamily="34" charset="-120"/>
              </a:rPr>
              <a:t>AI Companion System: Emotion-Aware Voice Conversations</a:t>
            </a:r>
            <a:endParaRPr lang="en-US" sz="4450" dirty="0"/>
          </a:p>
        </p:txBody>
      </p:sp>
      <p:sp>
        <p:nvSpPr>
          <p:cNvPr id="4" name="Text 1"/>
          <p:cNvSpPr/>
          <p:nvPr/>
        </p:nvSpPr>
        <p:spPr>
          <a:xfrm>
            <a:off x="6244709" y="3612713"/>
            <a:ext cx="7627382" cy="346710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 The AI Companion system offers a sophisticated backend architecture designed for emotion-aware voice conversations, merging real-time analysis with deep learning insights. This presentation breaks down the system's architecture, implementation, and scaling considerations, providing a comprehensive overview of its capabilities. We will explore the core components, data management strategies, error handling mechanisms, security measures, and scalability solutions that underpin this innovative system. Join us as we delve into the intricacies of this architecture and its potential to revolutionize human-computer interaction.</a:t>
            </a:r>
            <a:endParaRPr lang="en-US"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58309" y="843201"/>
            <a:ext cx="13113782" cy="1425416"/>
          </a:xfrm>
          <a:prstGeom prst="rect">
            <a:avLst/>
          </a:prstGeom>
          <a:noFill/>
          <a:ln/>
        </p:spPr>
        <p:txBody>
          <a:bodyPr wrap="square" lIns="0" tIns="0" rIns="0" bIns="0" rtlCol="0" anchor="t"/>
          <a:lstStyle/>
          <a:p>
            <a:pPr algn="l" indent="0" marL="0">
              <a:lnSpc>
                <a:spcPts val="5600"/>
              </a:lnSpc>
              <a:buNone/>
            </a:pPr>
            <a:r>
              <a:rPr lang="en-US" sz="4450" b="1" dirty="0">
                <a:solidFill>
                  <a:srgbClr val="9998FF"/>
                </a:solidFill>
                <a:latin typeface="Barlow Bold" pitchFamily="34" charset="0"/>
                <a:ea typeface="Barlow Bold" pitchFamily="34" charset="-122"/>
                <a:cs typeface="Barlow Bold" pitchFamily="34" charset="-120"/>
              </a:rPr>
              <a:t>Problem Statement: Building Emotionally Intelligent AI</a:t>
            </a:r>
            <a:endParaRPr lang="en-US" sz="4450" dirty="0"/>
          </a:p>
        </p:txBody>
      </p:sp>
      <p:sp>
        <p:nvSpPr>
          <p:cNvPr id="3" name="Text 1"/>
          <p:cNvSpPr/>
          <p:nvPr/>
        </p:nvSpPr>
        <p:spPr>
          <a:xfrm>
            <a:off x="758309" y="2788444"/>
            <a:ext cx="6292572" cy="138684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The primary challenge is to create an AI system capable of engaging in natural voice conversations while understanding and responding appropriately to human emotions. This requires:</a:t>
            </a:r>
            <a:endParaRPr lang="en-US" sz="1700" dirty="0"/>
          </a:p>
        </p:txBody>
      </p:sp>
      <p:sp>
        <p:nvSpPr>
          <p:cNvPr id="4" name="Text 2"/>
          <p:cNvSpPr/>
          <p:nvPr/>
        </p:nvSpPr>
        <p:spPr>
          <a:xfrm>
            <a:off x="758309" y="4370189"/>
            <a:ext cx="6292572"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Real-time voice processing and speech recognition.</a:t>
            </a:r>
            <a:endParaRPr lang="en-US" sz="1700" dirty="0"/>
          </a:p>
        </p:txBody>
      </p:sp>
      <p:sp>
        <p:nvSpPr>
          <p:cNvPr id="5" name="Text 3"/>
          <p:cNvSpPr/>
          <p:nvPr/>
        </p:nvSpPr>
        <p:spPr>
          <a:xfrm>
            <a:off x="758309" y="4792623"/>
            <a:ext cx="6292572"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Advanced emotional intelligence and profiling.</a:t>
            </a:r>
            <a:endParaRPr lang="en-US" sz="1700" dirty="0"/>
          </a:p>
        </p:txBody>
      </p:sp>
      <p:sp>
        <p:nvSpPr>
          <p:cNvPr id="6" name="Text 4"/>
          <p:cNvSpPr/>
          <p:nvPr/>
        </p:nvSpPr>
        <p:spPr>
          <a:xfrm>
            <a:off x="758309" y="5215057"/>
            <a:ext cx="6292572"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Persistent data storage for user profiles.</a:t>
            </a:r>
            <a:endParaRPr lang="en-US" sz="1700" dirty="0"/>
          </a:p>
        </p:txBody>
      </p:sp>
      <p:sp>
        <p:nvSpPr>
          <p:cNvPr id="7" name="Text 5"/>
          <p:cNvSpPr/>
          <p:nvPr/>
        </p:nvSpPr>
        <p:spPr>
          <a:xfrm>
            <a:off x="758309" y="5637490"/>
            <a:ext cx="6292572"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Seamless external integrations and services.</a:t>
            </a:r>
            <a:endParaRPr lang="en-US" sz="1700" dirty="0"/>
          </a:p>
        </p:txBody>
      </p:sp>
      <p:pic>
        <p:nvPicPr>
          <p:cNvPr id="8" name="Image 0" descr="preencoded.png">    </p:cNvPr>
          <p:cNvPicPr>
            <a:picLocks noChangeAspect="1"/>
          </p:cNvPicPr>
          <p:nvPr/>
        </p:nvPicPr>
        <p:blipFill>
          <a:blip r:embed="rId1"/>
          <a:stretch>
            <a:fillRect/>
          </a:stretch>
        </p:blipFill>
        <p:spPr>
          <a:xfrm>
            <a:off x="7587139" y="2837259"/>
            <a:ext cx="6292572" cy="43054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58309" y="1067157"/>
            <a:ext cx="6267926" cy="712708"/>
          </a:xfrm>
          <a:prstGeom prst="rect">
            <a:avLst/>
          </a:prstGeom>
          <a:noFill/>
          <a:ln/>
        </p:spPr>
        <p:txBody>
          <a:bodyPr wrap="none" lIns="0" tIns="0" rIns="0" bIns="0" rtlCol="0" anchor="t"/>
          <a:lstStyle/>
          <a:p>
            <a:pPr algn="l" indent="0" marL="0">
              <a:lnSpc>
                <a:spcPts val="5600"/>
              </a:lnSpc>
              <a:buNone/>
            </a:pPr>
            <a:r>
              <a:rPr lang="en-US" sz="4450" b="1" dirty="0">
                <a:solidFill>
                  <a:srgbClr val="9998FF"/>
                </a:solidFill>
                <a:latin typeface="Barlow Bold" pitchFamily="34" charset="0"/>
                <a:ea typeface="Barlow Bold" pitchFamily="34" charset="-122"/>
                <a:cs typeface="Barlow Bold" pitchFamily="34" charset="-120"/>
              </a:rPr>
              <a:t>Key Features &amp; Solutions</a:t>
            </a:r>
            <a:endParaRPr lang="en-US" sz="4450" dirty="0"/>
          </a:p>
        </p:txBody>
      </p:sp>
      <p:sp>
        <p:nvSpPr>
          <p:cNvPr id="3" name="Text 1"/>
          <p:cNvSpPr/>
          <p:nvPr/>
        </p:nvSpPr>
        <p:spPr>
          <a:xfrm>
            <a:off x="758309" y="2321362"/>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9998FF"/>
                </a:solidFill>
                <a:latin typeface="Barlow Bold" pitchFamily="34" charset="0"/>
                <a:ea typeface="Barlow Bold" pitchFamily="34" charset="-122"/>
                <a:cs typeface="Barlow Bold" pitchFamily="34" charset="-120"/>
              </a:rPr>
              <a:t>Features:</a:t>
            </a:r>
            <a:endParaRPr lang="en-US" sz="2200" dirty="0"/>
          </a:p>
        </p:txBody>
      </p:sp>
      <p:sp>
        <p:nvSpPr>
          <p:cNvPr id="4" name="Text 2"/>
          <p:cNvSpPr/>
          <p:nvPr/>
        </p:nvSpPr>
        <p:spPr>
          <a:xfrm>
            <a:off x="758309" y="2894171"/>
            <a:ext cx="6292572" cy="693420"/>
          </a:xfrm>
          <a:prstGeom prst="rect">
            <a:avLst/>
          </a:prstGeom>
          <a:noFill/>
          <a:ln/>
        </p:spPr>
        <p:txBody>
          <a:bodyPr wrap="square" lIns="0" tIns="0" rIns="0" bIns="0" rtlCol="0" anchor="t"/>
          <a:lstStyle/>
          <a:p>
            <a:pPr algn="l" marL="342900" indent="-342900">
              <a:lnSpc>
                <a:spcPts val="2700"/>
              </a:lnSpc>
              <a:buSzPct val="100000"/>
              <a:buChar char="•"/>
            </a:pPr>
            <a:r>
              <a:rPr lang="en-US" sz="1700" b="1" dirty="0">
                <a:solidFill>
                  <a:srgbClr val="EEEFF5"/>
                </a:solidFill>
                <a:latin typeface="Montserrat" pitchFamily="34" charset="0"/>
                <a:ea typeface="Montserrat" pitchFamily="34" charset="-122"/>
                <a:cs typeface="Montserrat" pitchFamily="34" charset="-120"/>
              </a:rPr>
              <a:t>Real-time Voice Interface:</a:t>
            </a:r>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 Processes audio and recognizes speech.</a:t>
            </a:r>
            <a:endParaRPr lang="en-US" sz="1700" dirty="0"/>
          </a:p>
        </p:txBody>
      </p:sp>
      <p:sp>
        <p:nvSpPr>
          <p:cNvPr id="5" name="Text 3"/>
          <p:cNvSpPr/>
          <p:nvPr/>
        </p:nvSpPr>
        <p:spPr>
          <a:xfrm>
            <a:off x="758309" y="3663315"/>
            <a:ext cx="6292572" cy="693420"/>
          </a:xfrm>
          <a:prstGeom prst="rect">
            <a:avLst/>
          </a:prstGeom>
          <a:noFill/>
          <a:ln/>
        </p:spPr>
        <p:txBody>
          <a:bodyPr wrap="square" lIns="0" tIns="0" rIns="0" bIns="0" rtlCol="0" anchor="t"/>
          <a:lstStyle/>
          <a:p>
            <a:pPr algn="l" marL="342900" indent="-342900">
              <a:lnSpc>
                <a:spcPts val="2700"/>
              </a:lnSpc>
              <a:buSzPct val="100000"/>
              <a:buChar char="•"/>
            </a:pPr>
            <a:r>
              <a:rPr lang="en-US" sz="1700" b="1" dirty="0">
                <a:solidFill>
                  <a:srgbClr val="EEEFF5"/>
                </a:solidFill>
                <a:latin typeface="Montserrat" pitchFamily="34" charset="0"/>
                <a:ea typeface="Montserrat" pitchFamily="34" charset="-122"/>
                <a:cs typeface="Montserrat" pitchFamily="34" charset="-120"/>
              </a:rPr>
              <a:t>Basic Analysis Engine:</a:t>
            </a:r>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 Performs sentiment analysis and escalation detection.</a:t>
            </a:r>
            <a:endParaRPr lang="en-US" sz="1700" dirty="0"/>
          </a:p>
        </p:txBody>
      </p:sp>
      <p:sp>
        <p:nvSpPr>
          <p:cNvPr id="6" name="Text 4"/>
          <p:cNvSpPr/>
          <p:nvPr/>
        </p:nvSpPr>
        <p:spPr>
          <a:xfrm>
            <a:off x="758309" y="4432459"/>
            <a:ext cx="6292572" cy="693420"/>
          </a:xfrm>
          <a:prstGeom prst="rect">
            <a:avLst/>
          </a:prstGeom>
          <a:noFill/>
          <a:ln/>
        </p:spPr>
        <p:txBody>
          <a:bodyPr wrap="square" lIns="0" tIns="0" rIns="0" bIns="0" rtlCol="0" anchor="t"/>
          <a:lstStyle/>
          <a:p>
            <a:pPr algn="l" marL="342900" indent="-342900">
              <a:lnSpc>
                <a:spcPts val="2700"/>
              </a:lnSpc>
              <a:buSzPct val="100000"/>
              <a:buChar char="•"/>
            </a:pPr>
            <a:r>
              <a:rPr lang="en-US" sz="1700" b="1" dirty="0">
                <a:solidFill>
                  <a:srgbClr val="EEEFF5"/>
                </a:solidFill>
                <a:latin typeface="Montserrat" pitchFamily="34" charset="0"/>
                <a:ea typeface="Montserrat" pitchFamily="34" charset="-122"/>
                <a:cs typeface="Montserrat" pitchFamily="34" charset="-120"/>
              </a:rPr>
              <a:t>LLM Processing:</a:t>
            </a:r>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 Uses Groq API for deep sentiment analysis.</a:t>
            </a:r>
            <a:endParaRPr lang="en-US" sz="1700" dirty="0"/>
          </a:p>
        </p:txBody>
      </p:sp>
      <p:sp>
        <p:nvSpPr>
          <p:cNvPr id="7" name="Text 5"/>
          <p:cNvSpPr/>
          <p:nvPr/>
        </p:nvSpPr>
        <p:spPr>
          <a:xfrm>
            <a:off x="758309" y="5201603"/>
            <a:ext cx="6292572" cy="693420"/>
          </a:xfrm>
          <a:prstGeom prst="rect">
            <a:avLst/>
          </a:prstGeom>
          <a:noFill/>
          <a:ln/>
        </p:spPr>
        <p:txBody>
          <a:bodyPr wrap="square" lIns="0" tIns="0" rIns="0" bIns="0" rtlCol="0" anchor="t"/>
          <a:lstStyle/>
          <a:p>
            <a:pPr algn="l" marL="342900" indent="-342900">
              <a:lnSpc>
                <a:spcPts val="2700"/>
              </a:lnSpc>
              <a:buSzPct val="100000"/>
              <a:buChar char="•"/>
            </a:pPr>
            <a:r>
              <a:rPr lang="en-US" sz="1700" b="1" dirty="0">
                <a:solidFill>
                  <a:srgbClr val="EEEFF5"/>
                </a:solidFill>
                <a:latin typeface="Montserrat" pitchFamily="34" charset="0"/>
                <a:ea typeface="Montserrat" pitchFamily="34" charset="-122"/>
                <a:cs typeface="Montserrat" pitchFamily="34" charset="-120"/>
              </a:rPr>
              <a:t>Profile Generation:</a:t>
            </a:r>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 Creates user profiles with mood evolution.</a:t>
            </a:r>
            <a:endParaRPr lang="en-US" sz="1700" dirty="0"/>
          </a:p>
        </p:txBody>
      </p:sp>
      <p:sp>
        <p:nvSpPr>
          <p:cNvPr id="8" name="Text 6"/>
          <p:cNvSpPr/>
          <p:nvPr/>
        </p:nvSpPr>
        <p:spPr>
          <a:xfrm>
            <a:off x="758309" y="5970746"/>
            <a:ext cx="6292572" cy="693420"/>
          </a:xfrm>
          <a:prstGeom prst="rect">
            <a:avLst/>
          </a:prstGeom>
          <a:noFill/>
          <a:ln/>
        </p:spPr>
        <p:txBody>
          <a:bodyPr wrap="square" lIns="0" tIns="0" rIns="0" bIns="0" rtlCol="0" anchor="t"/>
          <a:lstStyle/>
          <a:p>
            <a:pPr algn="l" marL="342900" indent="-342900">
              <a:lnSpc>
                <a:spcPts val="2700"/>
              </a:lnSpc>
              <a:buSzPct val="100000"/>
              <a:buChar char="•"/>
            </a:pPr>
            <a:r>
              <a:rPr lang="en-US" sz="1700" b="1" dirty="0">
                <a:solidFill>
                  <a:srgbClr val="EEEFF5"/>
                </a:solidFill>
                <a:latin typeface="Montserrat" pitchFamily="34" charset="0"/>
                <a:ea typeface="Montserrat" pitchFamily="34" charset="-122"/>
                <a:cs typeface="Montserrat" pitchFamily="34" charset="-120"/>
              </a:rPr>
              <a:t>Knowledge Base:</a:t>
            </a:r>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 Integrates with ElevenLabs for context-aware responses.</a:t>
            </a:r>
            <a:endParaRPr lang="en-US" sz="1700" dirty="0"/>
          </a:p>
        </p:txBody>
      </p:sp>
      <p:sp>
        <p:nvSpPr>
          <p:cNvPr id="9" name="Text 7"/>
          <p:cNvSpPr/>
          <p:nvPr/>
        </p:nvSpPr>
        <p:spPr>
          <a:xfrm>
            <a:off x="758309" y="6739890"/>
            <a:ext cx="6292572" cy="346710"/>
          </a:xfrm>
          <a:prstGeom prst="rect">
            <a:avLst/>
          </a:prstGeom>
          <a:noFill/>
          <a:ln/>
        </p:spPr>
        <p:txBody>
          <a:bodyPr wrap="none" lIns="0" tIns="0" rIns="0" bIns="0" rtlCol="0" anchor="t"/>
          <a:lstStyle/>
          <a:p>
            <a:pPr algn="l" marL="342900" indent="-342900">
              <a:lnSpc>
                <a:spcPts val="2700"/>
              </a:lnSpc>
              <a:buSzPct val="100000"/>
              <a:buChar char="•"/>
            </a:pPr>
            <a:r>
              <a:rPr lang="en-US" sz="1700" b="1" dirty="0">
                <a:solidFill>
                  <a:srgbClr val="EEEFF5"/>
                </a:solidFill>
                <a:latin typeface="Montserrat" pitchFamily="34" charset="0"/>
                <a:ea typeface="Montserrat" pitchFamily="34" charset="-122"/>
                <a:cs typeface="Montserrat" pitchFamily="34" charset="-120"/>
              </a:rPr>
              <a:t>Mood Tracker:</a:t>
            </a:r>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 Visualizes historical emotional trends.</a:t>
            </a:r>
            <a:endParaRPr lang="en-US" sz="1700" dirty="0"/>
          </a:p>
        </p:txBody>
      </p:sp>
      <p:sp>
        <p:nvSpPr>
          <p:cNvPr id="10" name="Text 8"/>
          <p:cNvSpPr/>
          <p:nvPr/>
        </p:nvSpPr>
        <p:spPr>
          <a:xfrm>
            <a:off x="7587139" y="2321362"/>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9998FF"/>
                </a:solidFill>
                <a:latin typeface="Barlow Bold" pitchFamily="34" charset="0"/>
                <a:ea typeface="Barlow Bold" pitchFamily="34" charset="-122"/>
                <a:cs typeface="Barlow Bold" pitchFamily="34" charset="-120"/>
              </a:rPr>
              <a:t>Solutions:</a:t>
            </a:r>
            <a:endParaRPr lang="en-US" sz="2200" dirty="0"/>
          </a:p>
        </p:txBody>
      </p:sp>
      <p:sp>
        <p:nvSpPr>
          <p:cNvPr id="11" name="Text 9"/>
          <p:cNvSpPr/>
          <p:nvPr/>
        </p:nvSpPr>
        <p:spPr>
          <a:xfrm>
            <a:off x="7587139" y="2894171"/>
            <a:ext cx="6292572" cy="693420"/>
          </a:xfrm>
          <a:prstGeom prst="rect">
            <a:avLst/>
          </a:prstGeom>
          <a:noFill/>
          <a:ln/>
        </p:spPr>
        <p:txBody>
          <a:bodyPr wrap="squar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Robust error handling and caching for voice processing.</a:t>
            </a:r>
            <a:endParaRPr lang="en-US" sz="1700" dirty="0"/>
          </a:p>
        </p:txBody>
      </p:sp>
      <p:sp>
        <p:nvSpPr>
          <p:cNvPr id="12" name="Text 10"/>
          <p:cNvSpPr/>
          <p:nvPr/>
        </p:nvSpPr>
        <p:spPr>
          <a:xfrm>
            <a:off x="7587139" y="3663315"/>
            <a:ext cx="6292572" cy="693420"/>
          </a:xfrm>
          <a:prstGeom prst="rect">
            <a:avLst/>
          </a:prstGeom>
          <a:noFill/>
          <a:ln/>
        </p:spPr>
        <p:txBody>
          <a:bodyPr wrap="squar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Sentiment thresholds and configurable keyword dictionaries.</a:t>
            </a:r>
            <a:endParaRPr lang="en-US" sz="1700" dirty="0"/>
          </a:p>
        </p:txBody>
      </p:sp>
      <p:sp>
        <p:nvSpPr>
          <p:cNvPr id="13" name="Text 11"/>
          <p:cNvSpPr/>
          <p:nvPr/>
        </p:nvSpPr>
        <p:spPr>
          <a:xfrm>
            <a:off x="7587139" y="4432459"/>
            <a:ext cx="6292572" cy="693420"/>
          </a:xfrm>
          <a:prstGeom prst="rect">
            <a:avLst/>
          </a:prstGeom>
          <a:noFill/>
          <a:ln/>
        </p:spPr>
        <p:txBody>
          <a:bodyPr wrap="squar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Batch processing and fallback mechanisms for LLM analysis.</a:t>
            </a:r>
            <a:endParaRPr lang="en-US" sz="1700" dirty="0"/>
          </a:p>
        </p:txBody>
      </p:sp>
      <p:sp>
        <p:nvSpPr>
          <p:cNvPr id="14" name="Text 12"/>
          <p:cNvSpPr/>
          <p:nvPr/>
        </p:nvSpPr>
        <p:spPr>
          <a:xfrm>
            <a:off x="7587139" y="5201603"/>
            <a:ext cx="6292572" cy="693420"/>
          </a:xfrm>
          <a:prstGeom prst="rect">
            <a:avLst/>
          </a:prstGeom>
          <a:noFill/>
          <a:ln/>
        </p:spPr>
        <p:txBody>
          <a:bodyPr wrap="squar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Rotation policies and compression for data management.</a:t>
            </a:r>
            <a:endParaRPr lang="en-US" sz="1700" dirty="0"/>
          </a:p>
        </p:txBody>
      </p:sp>
      <p:sp>
        <p:nvSpPr>
          <p:cNvPr id="15" name="Text 13"/>
          <p:cNvSpPr/>
          <p:nvPr/>
        </p:nvSpPr>
        <p:spPr>
          <a:xfrm>
            <a:off x="7587139" y="5970746"/>
            <a:ext cx="6292572" cy="693420"/>
          </a:xfrm>
          <a:prstGeom prst="rect">
            <a:avLst/>
          </a:prstGeom>
          <a:noFill/>
          <a:ln/>
        </p:spPr>
        <p:txBody>
          <a:bodyPr wrap="squar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Asynchronous processing and connection pooling for performance.</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379095" y="297894"/>
            <a:ext cx="3281124" cy="356235"/>
          </a:xfrm>
          <a:prstGeom prst="rect">
            <a:avLst/>
          </a:prstGeom>
          <a:noFill/>
          <a:ln/>
        </p:spPr>
        <p:txBody>
          <a:bodyPr wrap="none" lIns="0" tIns="0" rIns="0" bIns="0" rtlCol="0" anchor="t"/>
          <a:lstStyle/>
          <a:p>
            <a:pPr algn="l" indent="0" marL="0">
              <a:lnSpc>
                <a:spcPts val="2800"/>
              </a:lnSpc>
              <a:buNone/>
            </a:pPr>
            <a:r>
              <a:rPr lang="en-US" sz="2200" b="1" dirty="0">
                <a:solidFill>
                  <a:srgbClr val="9998FF"/>
                </a:solidFill>
                <a:latin typeface="Barlow Bold" pitchFamily="34" charset="0"/>
                <a:ea typeface="Barlow Bold" pitchFamily="34" charset="-122"/>
                <a:cs typeface="Barlow Bold" pitchFamily="34" charset="-120"/>
              </a:rPr>
              <a:t>System Architecture Flow</a:t>
            </a:r>
            <a:endParaRPr lang="en-US" sz="2200" dirty="0"/>
          </a:p>
        </p:txBody>
      </p:sp>
      <p:pic>
        <p:nvPicPr>
          <p:cNvPr id="3" name="Image 0" descr="preencoded.png">    </p:cNvPr>
          <p:cNvPicPr>
            <a:picLocks noChangeAspect="1"/>
          </p:cNvPicPr>
          <p:nvPr/>
        </p:nvPicPr>
        <p:blipFill>
          <a:blip r:embed="rId1"/>
          <a:stretch>
            <a:fillRect/>
          </a:stretch>
        </p:blipFill>
        <p:spPr>
          <a:xfrm>
            <a:off x="379095" y="938332"/>
            <a:ext cx="3046809" cy="6520101"/>
          </a:xfrm>
          <a:prstGeom prst="rect">
            <a:avLst/>
          </a:prstGeom>
        </p:spPr>
      </p:pic>
      <p:pic>
        <p:nvPicPr>
          <p:cNvPr id="4" name="Image 1" descr="preencoded.png">    </p:cNvPr>
          <p:cNvPicPr>
            <a:picLocks noChangeAspect="1"/>
          </p:cNvPicPr>
          <p:nvPr/>
        </p:nvPicPr>
        <p:blipFill>
          <a:blip r:embed="rId2"/>
          <a:stretch>
            <a:fillRect/>
          </a:stretch>
        </p:blipFill>
        <p:spPr>
          <a:xfrm>
            <a:off x="9496306" y="2331958"/>
            <a:ext cx="2578298" cy="1754981"/>
          </a:xfrm>
          <a:prstGeom prst="rect">
            <a:avLst/>
          </a:prstGeom>
        </p:spPr>
      </p:pic>
      <p:pic>
        <p:nvPicPr>
          <p:cNvPr id="5" name="Image 2" descr="preencoded.png">    </p:cNvPr>
          <p:cNvPicPr>
            <a:picLocks noChangeAspect="1"/>
          </p:cNvPicPr>
          <p:nvPr/>
        </p:nvPicPr>
        <p:blipFill>
          <a:blip r:embed="rId3"/>
          <a:stretch>
            <a:fillRect/>
          </a:stretch>
        </p:blipFill>
        <p:spPr>
          <a:xfrm>
            <a:off x="7312104" y="4208740"/>
            <a:ext cx="2635329" cy="1856065"/>
          </a:xfrm>
          <a:prstGeom prst="rect">
            <a:avLst/>
          </a:prstGeom>
        </p:spPr>
      </p:pic>
      <p:sp>
        <p:nvSpPr>
          <p:cNvPr id="6" name="Text 1"/>
          <p:cNvSpPr/>
          <p:nvPr/>
        </p:nvSpPr>
        <p:spPr>
          <a:xfrm>
            <a:off x="379095" y="7702034"/>
            <a:ext cx="13872210" cy="173355"/>
          </a:xfrm>
          <a:prstGeom prst="rect">
            <a:avLst/>
          </a:prstGeom>
          <a:noFill/>
          <a:ln/>
        </p:spPr>
        <p:txBody>
          <a:bodyPr wrap="none" lIns="0" tIns="0" rIns="0" bIns="0" rtlCol="0" anchor="t"/>
          <a:lstStyle/>
          <a:p>
            <a:pPr algn="l" indent="0" marL="0">
              <a:lnSpc>
                <a:spcPts val="1350"/>
              </a:lnSpc>
              <a:buNone/>
            </a:pPr>
            <a:endParaRPr lang="en-US" sz="850" dirty="0"/>
          </a:p>
        </p:txBody>
      </p:sp>
      <p:sp>
        <p:nvSpPr>
          <p:cNvPr id="7" name="Text 2"/>
          <p:cNvSpPr/>
          <p:nvPr/>
        </p:nvSpPr>
        <p:spPr>
          <a:xfrm>
            <a:off x="379095" y="7997190"/>
            <a:ext cx="13872210" cy="173355"/>
          </a:xfrm>
          <a:prstGeom prst="rect">
            <a:avLst/>
          </a:prstGeom>
          <a:noFill/>
          <a:ln/>
        </p:spPr>
        <p:txBody>
          <a:bodyPr wrap="none" lIns="0" tIns="0" rIns="0" bIns="0" rtlCol="0" anchor="t"/>
          <a:lstStyle/>
          <a:p>
            <a:pPr algn="l" indent="0" marL="0">
              <a:lnSpc>
                <a:spcPts val="1350"/>
              </a:lnSpc>
              <a:buNone/>
            </a:pPr>
            <a:endParaRPr lang="en-US" sz="8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297430"/>
          </a:xfrm>
          <a:prstGeom prst="rect">
            <a:avLst/>
          </a:prstGeom>
        </p:spPr>
      </p:pic>
      <p:sp>
        <p:nvSpPr>
          <p:cNvPr id="3" name="Text 0"/>
          <p:cNvSpPr/>
          <p:nvPr/>
        </p:nvSpPr>
        <p:spPr>
          <a:xfrm>
            <a:off x="643176" y="2802850"/>
            <a:ext cx="6736556" cy="604480"/>
          </a:xfrm>
          <a:prstGeom prst="rect">
            <a:avLst/>
          </a:prstGeom>
          <a:noFill/>
          <a:ln/>
        </p:spPr>
        <p:txBody>
          <a:bodyPr wrap="none" lIns="0" tIns="0" rIns="0" bIns="0" rtlCol="0" anchor="t"/>
          <a:lstStyle/>
          <a:p>
            <a:pPr algn="l" indent="0" marL="0">
              <a:lnSpc>
                <a:spcPts val="4750"/>
              </a:lnSpc>
              <a:buNone/>
            </a:pPr>
            <a:r>
              <a:rPr lang="en-US" sz="3800" b="1" dirty="0">
                <a:solidFill>
                  <a:srgbClr val="9998FF"/>
                </a:solidFill>
                <a:latin typeface="Barlow Bold" pitchFamily="34" charset="0"/>
                <a:ea typeface="Barlow Bold" pitchFamily="34" charset="-122"/>
                <a:cs typeface="Barlow Bold" pitchFamily="34" charset="-120"/>
              </a:rPr>
              <a:t>Core Components &amp; Tech Stack</a:t>
            </a:r>
            <a:endParaRPr lang="en-US" sz="3800" dirty="0"/>
          </a:p>
        </p:txBody>
      </p:sp>
      <p:sp>
        <p:nvSpPr>
          <p:cNvPr id="4" name="Shape 1"/>
          <p:cNvSpPr/>
          <p:nvPr/>
        </p:nvSpPr>
        <p:spPr>
          <a:xfrm>
            <a:off x="643176" y="3682960"/>
            <a:ext cx="13344049" cy="2958465"/>
          </a:xfrm>
          <a:prstGeom prst="roundRect">
            <a:avLst>
              <a:gd name="adj" fmla="val 5591"/>
            </a:avLst>
          </a:prstGeom>
          <a:noFill/>
          <a:ln w="7620">
            <a:solidFill>
              <a:srgbClr val="FFFFFF">
                <a:alpha val="24000"/>
              </a:srgbClr>
            </a:solidFill>
            <a:prstDash val="solid"/>
          </a:ln>
        </p:spPr>
      </p:sp>
      <p:sp>
        <p:nvSpPr>
          <p:cNvPr id="5" name="Shape 2"/>
          <p:cNvSpPr/>
          <p:nvPr/>
        </p:nvSpPr>
        <p:spPr>
          <a:xfrm>
            <a:off x="650796" y="3690580"/>
            <a:ext cx="13328809" cy="529828"/>
          </a:xfrm>
          <a:prstGeom prst="rect">
            <a:avLst/>
          </a:prstGeom>
          <a:solidFill>
            <a:srgbClr val="FFFFFF">
              <a:alpha val="4000"/>
            </a:srgbClr>
          </a:solidFill>
          <a:ln/>
        </p:spPr>
      </p:sp>
      <p:sp>
        <p:nvSpPr>
          <p:cNvPr id="6" name="Text 3"/>
          <p:cNvSpPr/>
          <p:nvPr/>
        </p:nvSpPr>
        <p:spPr>
          <a:xfrm>
            <a:off x="834509" y="3808452"/>
            <a:ext cx="6293168" cy="294084"/>
          </a:xfrm>
          <a:prstGeom prst="rect">
            <a:avLst/>
          </a:prstGeom>
          <a:noFill/>
          <a:ln/>
        </p:spPr>
        <p:txBody>
          <a:bodyPr wrap="none" lIns="0" tIns="0" rIns="0" bIns="0" rtlCol="0" anchor="t"/>
          <a:lstStyle/>
          <a:p>
            <a:pPr algn="l" indent="0" marL="0">
              <a:lnSpc>
                <a:spcPts val="2300"/>
              </a:lnSpc>
              <a:buNone/>
            </a:pPr>
            <a:r>
              <a:rPr lang="en-US" sz="1400" b="1" dirty="0">
                <a:solidFill>
                  <a:srgbClr val="EEEFF5"/>
                </a:solidFill>
                <a:latin typeface="Montserrat" pitchFamily="34" charset="0"/>
                <a:ea typeface="Montserrat" pitchFamily="34" charset="-122"/>
                <a:cs typeface="Montserrat" pitchFamily="34" charset="-120"/>
              </a:rPr>
              <a:t>Live Agent</a:t>
            </a:r>
            <a:endParaRPr lang="en-US" sz="1400" dirty="0"/>
          </a:p>
        </p:txBody>
      </p:sp>
      <p:sp>
        <p:nvSpPr>
          <p:cNvPr id="7" name="Text 4"/>
          <p:cNvSpPr/>
          <p:nvPr/>
        </p:nvSpPr>
        <p:spPr>
          <a:xfrm>
            <a:off x="7502723" y="3808452"/>
            <a:ext cx="6293168" cy="294084"/>
          </a:xfrm>
          <a:prstGeom prst="rect">
            <a:avLst/>
          </a:prstGeom>
          <a:noFill/>
          <a:ln/>
        </p:spPr>
        <p:txBody>
          <a:bodyPr wrap="none" lIns="0" tIns="0" rIns="0" bIns="0" rtlCol="0" anchor="t"/>
          <a:lstStyle/>
          <a:p>
            <a:pPr algn="l" indent="0" marL="0">
              <a:lnSpc>
                <a:spcPts val="2300"/>
              </a:lnSpc>
              <a:buNone/>
            </a:pPr>
            <a:r>
              <a:rPr lang="en-US" sz="1400" dirty="0">
                <a:solidFill>
                  <a:srgbClr val="EEEFF5"/>
                </a:solidFill>
                <a:latin typeface="Montserrat" pitchFamily="34" charset="0"/>
                <a:ea typeface="Montserrat" pitchFamily="34" charset="-122"/>
                <a:cs typeface="Montserrat" pitchFamily="34" charset="-120"/>
              </a:rPr>
              <a:t>ElevenLabs conversational ai, PyAudio, TextBlob</a:t>
            </a:r>
            <a:endParaRPr lang="en-US" sz="1400" dirty="0"/>
          </a:p>
        </p:txBody>
      </p:sp>
      <p:sp>
        <p:nvSpPr>
          <p:cNvPr id="8" name="Shape 5"/>
          <p:cNvSpPr/>
          <p:nvPr/>
        </p:nvSpPr>
        <p:spPr>
          <a:xfrm>
            <a:off x="650796" y="4220408"/>
            <a:ext cx="13328809" cy="529828"/>
          </a:xfrm>
          <a:prstGeom prst="rect">
            <a:avLst/>
          </a:prstGeom>
          <a:solidFill>
            <a:srgbClr val="000000">
              <a:alpha val="4000"/>
            </a:srgbClr>
          </a:solidFill>
          <a:ln/>
        </p:spPr>
      </p:sp>
      <p:sp>
        <p:nvSpPr>
          <p:cNvPr id="9" name="Text 6"/>
          <p:cNvSpPr/>
          <p:nvPr/>
        </p:nvSpPr>
        <p:spPr>
          <a:xfrm>
            <a:off x="834509" y="4338280"/>
            <a:ext cx="6293168" cy="294084"/>
          </a:xfrm>
          <a:prstGeom prst="rect">
            <a:avLst/>
          </a:prstGeom>
          <a:noFill/>
          <a:ln/>
        </p:spPr>
        <p:txBody>
          <a:bodyPr wrap="none" lIns="0" tIns="0" rIns="0" bIns="0" rtlCol="0" anchor="t"/>
          <a:lstStyle/>
          <a:p>
            <a:pPr algn="l" indent="0" marL="0">
              <a:lnSpc>
                <a:spcPts val="2300"/>
              </a:lnSpc>
              <a:buNone/>
            </a:pPr>
            <a:r>
              <a:rPr lang="en-US" sz="1400" b="1" dirty="0">
                <a:solidFill>
                  <a:srgbClr val="EEEFF5"/>
                </a:solidFill>
                <a:latin typeface="Montserrat" pitchFamily="34" charset="0"/>
                <a:ea typeface="Montserrat" pitchFamily="34" charset="-122"/>
                <a:cs typeface="Montserrat" pitchFamily="34" charset="-120"/>
              </a:rPr>
              <a:t>Watcher/Processor</a:t>
            </a:r>
            <a:endParaRPr lang="en-US" sz="1400" dirty="0"/>
          </a:p>
        </p:txBody>
      </p:sp>
      <p:sp>
        <p:nvSpPr>
          <p:cNvPr id="10" name="Text 7"/>
          <p:cNvSpPr/>
          <p:nvPr/>
        </p:nvSpPr>
        <p:spPr>
          <a:xfrm>
            <a:off x="7502723" y="4338280"/>
            <a:ext cx="6293168" cy="294084"/>
          </a:xfrm>
          <a:prstGeom prst="rect">
            <a:avLst/>
          </a:prstGeom>
          <a:noFill/>
          <a:ln/>
        </p:spPr>
        <p:txBody>
          <a:bodyPr wrap="none" lIns="0" tIns="0" rIns="0" bIns="0" rtlCol="0" anchor="t"/>
          <a:lstStyle/>
          <a:p>
            <a:pPr algn="l" indent="0" marL="0">
              <a:lnSpc>
                <a:spcPts val="2300"/>
              </a:lnSpc>
              <a:buNone/>
            </a:pPr>
            <a:r>
              <a:rPr lang="en-US" sz="1400" dirty="0">
                <a:solidFill>
                  <a:srgbClr val="EEEFF5"/>
                </a:solidFill>
                <a:latin typeface="Montserrat" pitchFamily="34" charset="0"/>
                <a:ea typeface="Montserrat" pitchFamily="34" charset="-122"/>
                <a:cs typeface="Montserrat" pitchFamily="34" charset="-120"/>
              </a:rPr>
              <a:t>ElevenLabs API, Groq API, Python</a:t>
            </a:r>
            <a:endParaRPr lang="en-US" sz="1400" dirty="0"/>
          </a:p>
        </p:txBody>
      </p:sp>
      <p:sp>
        <p:nvSpPr>
          <p:cNvPr id="11" name="Shape 8"/>
          <p:cNvSpPr/>
          <p:nvPr/>
        </p:nvSpPr>
        <p:spPr>
          <a:xfrm>
            <a:off x="650796" y="4750237"/>
            <a:ext cx="13328809" cy="529828"/>
          </a:xfrm>
          <a:prstGeom prst="rect">
            <a:avLst/>
          </a:prstGeom>
          <a:solidFill>
            <a:srgbClr val="FFFFFF">
              <a:alpha val="4000"/>
            </a:srgbClr>
          </a:solidFill>
          <a:ln/>
        </p:spPr>
      </p:sp>
      <p:sp>
        <p:nvSpPr>
          <p:cNvPr id="12" name="Text 9"/>
          <p:cNvSpPr/>
          <p:nvPr/>
        </p:nvSpPr>
        <p:spPr>
          <a:xfrm>
            <a:off x="834509" y="4868108"/>
            <a:ext cx="6293168" cy="294084"/>
          </a:xfrm>
          <a:prstGeom prst="rect">
            <a:avLst/>
          </a:prstGeom>
          <a:noFill/>
          <a:ln/>
        </p:spPr>
        <p:txBody>
          <a:bodyPr wrap="none" lIns="0" tIns="0" rIns="0" bIns="0" rtlCol="0" anchor="t"/>
          <a:lstStyle/>
          <a:p>
            <a:pPr algn="l" indent="0" marL="0">
              <a:lnSpc>
                <a:spcPts val="2300"/>
              </a:lnSpc>
              <a:buNone/>
            </a:pPr>
            <a:r>
              <a:rPr lang="en-US" sz="1400" b="1" dirty="0">
                <a:solidFill>
                  <a:srgbClr val="EEEFF5"/>
                </a:solidFill>
                <a:latin typeface="Montserrat" pitchFamily="34" charset="0"/>
                <a:ea typeface="Montserrat" pitchFamily="34" charset="-122"/>
                <a:cs typeface="Montserrat" pitchFamily="34" charset="-120"/>
              </a:rPr>
              <a:t>Mood Tracker</a:t>
            </a:r>
            <a:endParaRPr lang="en-US" sz="1400" dirty="0"/>
          </a:p>
        </p:txBody>
      </p:sp>
      <p:sp>
        <p:nvSpPr>
          <p:cNvPr id="13" name="Text 10"/>
          <p:cNvSpPr/>
          <p:nvPr/>
        </p:nvSpPr>
        <p:spPr>
          <a:xfrm>
            <a:off x="7502723" y="4868108"/>
            <a:ext cx="6293168" cy="294084"/>
          </a:xfrm>
          <a:prstGeom prst="rect">
            <a:avLst/>
          </a:prstGeom>
          <a:noFill/>
          <a:ln/>
        </p:spPr>
        <p:txBody>
          <a:bodyPr wrap="none" lIns="0" tIns="0" rIns="0" bIns="0" rtlCol="0" anchor="t"/>
          <a:lstStyle/>
          <a:p>
            <a:pPr algn="l" indent="0" marL="0">
              <a:lnSpc>
                <a:spcPts val="2300"/>
              </a:lnSpc>
              <a:buNone/>
            </a:pPr>
            <a:r>
              <a:rPr lang="en-US" sz="1400" dirty="0">
                <a:solidFill>
                  <a:srgbClr val="EEEFF5"/>
                </a:solidFill>
                <a:latin typeface="Montserrat" pitchFamily="34" charset="0"/>
                <a:ea typeface="Montserrat" pitchFamily="34" charset="-122"/>
                <a:cs typeface="Montserrat" pitchFamily="34" charset="-120"/>
              </a:rPr>
              <a:t>Flask, Matplotlib, JSON</a:t>
            </a:r>
            <a:endParaRPr lang="en-US" sz="1400" dirty="0"/>
          </a:p>
        </p:txBody>
      </p:sp>
      <p:sp>
        <p:nvSpPr>
          <p:cNvPr id="14" name="Shape 11"/>
          <p:cNvSpPr/>
          <p:nvPr/>
        </p:nvSpPr>
        <p:spPr>
          <a:xfrm>
            <a:off x="650796" y="5280065"/>
            <a:ext cx="13328809" cy="529828"/>
          </a:xfrm>
          <a:prstGeom prst="rect">
            <a:avLst/>
          </a:prstGeom>
          <a:solidFill>
            <a:srgbClr val="000000">
              <a:alpha val="4000"/>
            </a:srgbClr>
          </a:solidFill>
          <a:ln/>
        </p:spPr>
      </p:sp>
      <p:sp>
        <p:nvSpPr>
          <p:cNvPr id="15" name="Text 12"/>
          <p:cNvSpPr/>
          <p:nvPr/>
        </p:nvSpPr>
        <p:spPr>
          <a:xfrm>
            <a:off x="834509" y="5397937"/>
            <a:ext cx="6293168" cy="294084"/>
          </a:xfrm>
          <a:prstGeom prst="rect">
            <a:avLst/>
          </a:prstGeom>
          <a:noFill/>
          <a:ln/>
        </p:spPr>
        <p:txBody>
          <a:bodyPr wrap="none" lIns="0" tIns="0" rIns="0" bIns="0" rtlCol="0" anchor="t"/>
          <a:lstStyle/>
          <a:p>
            <a:pPr algn="l" indent="0" marL="0">
              <a:lnSpc>
                <a:spcPts val="2300"/>
              </a:lnSpc>
              <a:buNone/>
            </a:pPr>
            <a:r>
              <a:rPr lang="en-US" sz="1400" b="1" dirty="0">
                <a:solidFill>
                  <a:srgbClr val="EEEFF5"/>
                </a:solidFill>
                <a:latin typeface="Montserrat" pitchFamily="34" charset="0"/>
                <a:ea typeface="Montserrat" pitchFamily="34" charset="-122"/>
                <a:cs typeface="Montserrat" pitchFamily="34" charset="-120"/>
              </a:rPr>
              <a:t>LLM</a:t>
            </a:r>
            <a:endParaRPr lang="en-US" sz="1400" dirty="0"/>
          </a:p>
        </p:txBody>
      </p:sp>
      <p:sp>
        <p:nvSpPr>
          <p:cNvPr id="16" name="Text 13"/>
          <p:cNvSpPr/>
          <p:nvPr/>
        </p:nvSpPr>
        <p:spPr>
          <a:xfrm>
            <a:off x="7502723" y="5397937"/>
            <a:ext cx="6293168" cy="294084"/>
          </a:xfrm>
          <a:prstGeom prst="rect">
            <a:avLst/>
          </a:prstGeom>
          <a:noFill/>
          <a:ln/>
        </p:spPr>
        <p:txBody>
          <a:bodyPr wrap="none" lIns="0" tIns="0" rIns="0" bIns="0" rtlCol="0" anchor="t"/>
          <a:lstStyle/>
          <a:p>
            <a:pPr algn="l" indent="0" marL="0">
              <a:lnSpc>
                <a:spcPts val="2300"/>
              </a:lnSpc>
              <a:buNone/>
            </a:pPr>
            <a:r>
              <a:rPr lang="en-US" sz="1400" dirty="0">
                <a:solidFill>
                  <a:srgbClr val="EEEFF5"/>
                </a:solidFill>
                <a:latin typeface="Montserrat" pitchFamily="34" charset="0"/>
                <a:ea typeface="Montserrat" pitchFamily="34" charset="-122"/>
                <a:cs typeface="Montserrat" pitchFamily="34" charset="-120"/>
              </a:rPr>
              <a:t>Llama 4 ,using grok api</a:t>
            </a:r>
            <a:endParaRPr lang="en-US" sz="1400" dirty="0"/>
          </a:p>
        </p:txBody>
      </p:sp>
      <p:sp>
        <p:nvSpPr>
          <p:cNvPr id="17" name="Shape 14"/>
          <p:cNvSpPr/>
          <p:nvPr/>
        </p:nvSpPr>
        <p:spPr>
          <a:xfrm>
            <a:off x="650796" y="5809893"/>
            <a:ext cx="13328809" cy="823913"/>
          </a:xfrm>
          <a:prstGeom prst="rect">
            <a:avLst/>
          </a:prstGeom>
          <a:solidFill>
            <a:srgbClr val="FFFFFF">
              <a:alpha val="4000"/>
            </a:srgbClr>
          </a:solidFill>
          <a:ln/>
        </p:spPr>
      </p:sp>
      <p:sp>
        <p:nvSpPr>
          <p:cNvPr id="18" name="Text 15"/>
          <p:cNvSpPr/>
          <p:nvPr/>
        </p:nvSpPr>
        <p:spPr>
          <a:xfrm>
            <a:off x="834509" y="5927765"/>
            <a:ext cx="6293168" cy="294084"/>
          </a:xfrm>
          <a:prstGeom prst="rect">
            <a:avLst/>
          </a:prstGeom>
          <a:noFill/>
          <a:ln/>
        </p:spPr>
        <p:txBody>
          <a:bodyPr wrap="none" lIns="0" tIns="0" rIns="0" bIns="0" rtlCol="0" anchor="t"/>
          <a:lstStyle/>
          <a:p>
            <a:pPr algn="l" indent="0" marL="0">
              <a:lnSpc>
                <a:spcPts val="2300"/>
              </a:lnSpc>
              <a:buNone/>
            </a:pPr>
            <a:r>
              <a:rPr lang="en-US" sz="1400" b="1" dirty="0">
                <a:solidFill>
                  <a:srgbClr val="EEEFF5"/>
                </a:solidFill>
                <a:latin typeface="Montserrat" pitchFamily="34" charset="0"/>
                <a:ea typeface="Montserrat" pitchFamily="34" charset="-122"/>
                <a:cs typeface="Montserrat" pitchFamily="34" charset="-120"/>
              </a:rPr>
              <a:t>Data Stores</a:t>
            </a:r>
            <a:endParaRPr lang="en-US" sz="1400" dirty="0"/>
          </a:p>
        </p:txBody>
      </p:sp>
      <p:sp>
        <p:nvSpPr>
          <p:cNvPr id="19" name="Text 16"/>
          <p:cNvSpPr/>
          <p:nvPr/>
        </p:nvSpPr>
        <p:spPr>
          <a:xfrm>
            <a:off x="7502723" y="5927765"/>
            <a:ext cx="6293168" cy="588169"/>
          </a:xfrm>
          <a:prstGeom prst="rect">
            <a:avLst/>
          </a:prstGeom>
          <a:noFill/>
          <a:ln/>
        </p:spPr>
        <p:txBody>
          <a:bodyPr wrap="square" lIns="0" tIns="0" rIns="0" bIns="0" rtlCol="0" anchor="t"/>
          <a:lstStyle/>
          <a:p>
            <a:pPr algn="l" indent="0" marL="0">
              <a:lnSpc>
                <a:spcPts val="2300"/>
              </a:lnSpc>
              <a:buNone/>
            </a:pPr>
            <a:r>
              <a:rPr lang="en-US" sz="1400" dirty="0">
                <a:solidFill>
                  <a:srgbClr val="EEEFF5"/>
                </a:solidFill>
                <a:latin typeface="Montserrat" pitchFamily="34" charset="0"/>
                <a:ea typeface="Montserrat" pitchFamily="34" charset="-122"/>
                <a:cs typeface="Montserrat" pitchFamily="34" charset="-120"/>
              </a:rPr>
              <a:t>File System (transcripts, user profiles, processed IDs, mood evolution)</a:t>
            </a:r>
            <a:endParaRPr lang="en-US" sz="1400" dirty="0"/>
          </a:p>
        </p:txBody>
      </p:sp>
      <p:sp>
        <p:nvSpPr>
          <p:cNvPr id="20" name="Text 17"/>
          <p:cNvSpPr/>
          <p:nvPr/>
        </p:nvSpPr>
        <p:spPr>
          <a:xfrm>
            <a:off x="643176" y="6848118"/>
            <a:ext cx="13344049" cy="882253"/>
          </a:xfrm>
          <a:prstGeom prst="rect">
            <a:avLst/>
          </a:prstGeom>
          <a:noFill/>
          <a:ln/>
        </p:spPr>
        <p:txBody>
          <a:bodyPr wrap="square" lIns="0" tIns="0" rIns="0" bIns="0" rtlCol="0" anchor="t"/>
          <a:lstStyle/>
          <a:p>
            <a:pPr algn="l" indent="0" marL="0">
              <a:lnSpc>
                <a:spcPts val="2300"/>
              </a:lnSpc>
              <a:buNone/>
            </a:pPr>
            <a:r>
              <a:rPr lang="en-US" sz="1400" dirty="0">
                <a:solidFill>
                  <a:srgbClr val="EEEFF5"/>
                </a:solidFill>
                <a:latin typeface="Montserrat" pitchFamily="34" charset="0"/>
                <a:ea typeface="Montserrat" pitchFamily="34" charset="-122"/>
                <a:cs typeface="Montserrat" pitchFamily="34" charset="-120"/>
              </a:rPr>
              <a:t>The system leverages a modular design with Python as the core language. Key technologies include ElevenLabs for voice processing, Groq API for advanced LLM analysis, and Flask for the Mood Tracker web service. Data is managed using JSON and stored in the file system, ensuring a flexible and scalable architecture.</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58309" y="2312313"/>
            <a:ext cx="7942302" cy="712708"/>
          </a:xfrm>
          <a:prstGeom prst="rect">
            <a:avLst/>
          </a:prstGeom>
          <a:noFill/>
          <a:ln/>
        </p:spPr>
        <p:txBody>
          <a:bodyPr wrap="none" lIns="0" tIns="0" rIns="0" bIns="0" rtlCol="0" anchor="t"/>
          <a:lstStyle/>
          <a:p>
            <a:pPr algn="l" indent="0" marL="0">
              <a:lnSpc>
                <a:spcPts val="5600"/>
              </a:lnSpc>
              <a:buNone/>
            </a:pPr>
            <a:r>
              <a:rPr lang="en-US" sz="4450" b="1" dirty="0">
                <a:solidFill>
                  <a:srgbClr val="9998FF"/>
                </a:solidFill>
                <a:latin typeface="Barlow Bold" pitchFamily="34" charset="0"/>
                <a:ea typeface="Barlow Bold" pitchFamily="34" charset="-122"/>
                <a:cs typeface="Barlow Bold" pitchFamily="34" charset="-120"/>
              </a:rPr>
              <a:t>Implementation Considerations</a:t>
            </a:r>
            <a:endParaRPr lang="en-US" sz="4450" dirty="0"/>
          </a:p>
        </p:txBody>
      </p:sp>
      <p:sp>
        <p:nvSpPr>
          <p:cNvPr id="3" name="Text 1"/>
          <p:cNvSpPr/>
          <p:nvPr/>
        </p:nvSpPr>
        <p:spPr>
          <a:xfrm>
            <a:off x="758309" y="3458289"/>
            <a:ext cx="13113782" cy="346710"/>
          </a:xfrm>
          <a:prstGeom prst="rect">
            <a:avLst/>
          </a:prstGeom>
          <a:noFill/>
          <a:ln/>
        </p:spPr>
        <p:txBody>
          <a:bodyPr wrap="none" lIns="0" tIns="0" rIns="0" bIns="0" rtlCol="0" anchor="t"/>
          <a:lstStyle/>
          <a:p>
            <a:pPr algn="l" marL="342900" indent="-342900">
              <a:lnSpc>
                <a:spcPts val="2700"/>
              </a:lnSpc>
              <a:buSzPct val="100000"/>
              <a:buFont typeface="+mj-lt"/>
              <a:buAutoNum type="arabicPeriod" startAt="1"/>
            </a:pPr>
            <a:r>
              <a:rPr lang="en-US" sz="1700" b="1" dirty="0">
                <a:solidFill>
                  <a:srgbClr val="EEEFF5"/>
                </a:solidFill>
                <a:latin typeface="Montserrat" pitchFamily="34" charset="0"/>
                <a:ea typeface="Montserrat" pitchFamily="34" charset="-122"/>
                <a:cs typeface="Montserrat" pitchFamily="34" charset="-120"/>
              </a:rPr>
              <a:t>Core Components:</a:t>
            </a:r>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 Implement error handling, caching, and voice activity detection.</a:t>
            </a:r>
            <a:endParaRPr lang="en-US" sz="1700" dirty="0"/>
          </a:p>
        </p:txBody>
      </p:sp>
      <p:sp>
        <p:nvSpPr>
          <p:cNvPr id="4" name="Text 2"/>
          <p:cNvSpPr/>
          <p:nvPr/>
        </p:nvSpPr>
        <p:spPr>
          <a:xfrm>
            <a:off x="758309" y="3880723"/>
            <a:ext cx="13113782" cy="346710"/>
          </a:xfrm>
          <a:prstGeom prst="rect">
            <a:avLst/>
          </a:prstGeom>
          <a:noFill/>
          <a:ln/>
        </p:spPr>
        <p:txBody>
          <a:bodyPr wrap="none" lIns="0" tIns="0" rIns="0" bIns="0" rtlCol="0" anchor="t"/>
          <a:lstStyle/>
          <a:p>
            <a:pPr algn="l" marL="342900" indent="-342900">
              <a:lnSpc>
                <a:spcPts val="2700"/>
              </a:lnSpc>
              <a:buSzPct val="100000"/>
              <a:buFont typeface="+mj-lt"/>
              <a:buAutoNum type="arabicPeriod" startAt="2"/>
            </a:pPr>
            <a:r>
              <a:rPr lang="en-US" sz="1700" b="1" dirty="0">
                <a:solidFill>
                  <a:srgbClr val="EEEFF5"/>
                </a:solidFill>
                <a:latin typeface="Montserrat" pitchFamily="34" charset="0"/>
                <a:ea typeface="Montserrat" pitchFamily="34" charset="-122"/>
                <a:cs typeface="Montserrat" pitchFamily="34" charset="-120"/>
              </a:rPr>
              <a:t>LLM Processing:</a:t>
            </a:r>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 Use batch processing, prompt pattern caching, and fallback mechanisms.</a:t>
            </a:r>
            <a:endParaRPr lang="en-US" sz="1700" dirty="0"/>
          </a:p>
        </p:txBody>
      </p:sp>
      <p:sp>
        <p:nvSpPr>
          <p:cNvPr id="5" name="Text 3"/>
          <p:cNvSpPr/>
          <p:nvPr/>
        </p:nvSpPr>
        <p:spPr>
          <a:xfrm>
            <a:off x="758309" y="4303157"/>
            <a:ext cx="13113782" cy="346710"/>
          </a:xfrm>
          <a:prstGeom prst="rect">
            <a:avLst/>
          </a:prstGeom>
          <a:noFill/>
          <a:ln/>
        </p:spPr>
        <p:txBody>
          <a:bodyPr wrap="none" lIns="0" tIns="0" rIns="0" bIns="0" rtlCol="0" anchor="t"/>
          <a:lstStyle/>
          <a:p>
            <a:pPr algn="l" marL="342900" indent="-342900">
              <a:lnSpc>
                <a:spcPts val="2700"/>
              </a:lnSpc>
              <a:buSzPct val="100000"/>
              <a:buFont typeface="+mj-lt"/>
              <a:buAutoNum type="arabicPeriod" startAt="3"/>
            </a:pPr>
            <a:r>
              <a:rPr lang="en-US" sz="1700" b="1" dirty="0">
                <a:solidFill>
                  <a:srgbClr val="EEEFF5"/>
                </a:solidFill>
                <a:latin typeface="Montserrat" pitchFamily="34" charset="0"/>
                <a:ea typeface="Montserrat" pitchFamily="34" charset="-122"/>
                <a:cs typeface="Montserrat" pitchFamily="34" charset="-120"/>
              </a:rPr>
              <a:t>Storage and Performance Optimization:</a:t>
            </a:r>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 Implement rotation policies, compression, and caching layers.</a:t>
            </a:r>
            <a:endParaRPr lang="en-US" sz="1700" dirty="0"/>
          </a:p>
        </p:txBody>
      </p:sp>
      <p:sp>
        <p:nvSpPr>
          <p:cNvPr id="6" name="Text 4"/>
          <p:cNvSpPr/>
          <p:nvPr/>
        </p:nvSpPr>
        <p:spPr>
          <a:xfrm>
            <a:off x="758309" y="4725591"/>
            <a:ext cx="13113782" cy="346710"/>
          </a:xfrm>
          <a:prstGeom prst="rect">
            <a:avLst/>
          </a:prstGeom>
          <a:noFill/>
          <a:ln/>
        </p:spPr>
        <p:txBody>
          <a:bodyPr wrap="none" lIns="0" tIns="0" rIns="0" bIns="0" rtlCol="0" anchor="t"/>
          <a:lstStyle/>
          <a:p>
            <a:pPr algn="l" marL="342900" indent="-342900">
              <a:lnSpc>
                <a:spcPts val="2700"/>
              </a:lnSpc>
              <a:buSzPct val="100000"/>
              <a:buFont typeface="+mj-lt"/>
              <a:buAutoNum type="arabicPeriod" startAt="4"/>
            </a:pPr>
            <a:r>
              <a:rPr lang="en-US" sz="1700" b="1" dirty="0">
                <a:solidFill>
                  <a:srgbClr val="EEEFF5"/>
                </a:solidFill>
                <a:latin typeface="Montserrat" pitchFamily="34" charset="0"/>
                <a:ea typeface="Montserrat" pitchFamily="34" charset="-122"/>
                <a:cs typeface="Montserrat" pitchFamily="34" charset="-120"/>
              </a:rPr>
              <a:t>Asynchronous Processing:</a:t>
            </a:r>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 Use queue systems and connection pooling.</a:t>
            </a:r>
            <a:endParaRPr lang="en-US" sz="1700" dirty="0"/>
          </a:p>
        </p:txBody>
      </p:sp>
      <p:sp>
        <p:nvSpPr>
          <p:cNvPr id="7" name="Text 5"/>
          <p:cNvSpPr/>
          <p:nvPr/>
        </p:nvSpPr>
        <p:spPr>
          <a:xfrm>
            <a:off x="758309" y="5148024"/>
            <a:ext cx="13113782" cy="346710"/>
          </a:xfrm>
          <a:prstGeom prst="rect">
            <a:avLst/>
          </a:prstGeom>
          <a:noFill/>
          <a:ln/>
        </p:spPr>
        <p:txBody>
          <a:bodyPr wrap="none" lIns="0" tIns="0" rIns="0" bIns="0" rtlCol="0" anchor="t"/>
          <a:lstStyle/>
          <a:p>
            <a:pPr algn="l" marL="342900" indent="-342900">
              <a:lnSpc>
                <a:spcPts val="2700"/>
              </a:lnSpc>
              <a:buSzPct val="100000"/>
              <a:buFont typeface="+mj-lt"/>
              <a:buAutoNum type="arabicPeriod" startAt="5"/>
            </a:pPr>
            <a:r>
              <a:rPr lang="en-US" sz="1700" b="1" dirty="0">
                <a:solidFill>
                  <a:srgbClr val="EEEFF5"/>
                </a:solidFill>
                <a:latin typeface="Montserrat" pitchFamily="34" charset="0"/>
                <a:ea typeface="Montserrat" pitchFamily="34" charset="-122"/>
                <a:cs typeface="Montserrat" pitchFamily="34" charset="-120"/>
              </a:rPr>
              <a:t>Error Handling and Monitoring:</a:t>
            </a:r>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 Implement retry mechanisms, detailed logs, and API response time monitoring.</a:t>
            </a:r>
            <a:endParaRPr lang="en-US" sz="1700" dirty="0"/>
          </a:p>
        </p:txBody>
      </p:sp>
      <p:sp>
        <p:nvSpPr>
          <p:cNvPr id="8" name="Text 6"/>
          <p:cNvSpPr/>
          <p:nvPr/>
        </p:nvSpPr>
        <p:spPr>
          <a:xfrm>
            <a:off x="758309" y="5570458"/>
            <a:ext cx="13113782" cy="346710"/>
          </a:xfrm>
          <a:prstGeom prst="rect">
            <a:avLst/>
          </a:prstGeom>
          <a:noFill/>
          <a:ln/>
        </p:spPr>
        <p:txBody>
          <a:bodyPr wrap="none" lIns="0" tIns="0" rIns="0" bIns="0" rtlCol="0" anchor="t"/>
          <a:lstStyle/>
          <a:p>
            <a:pPr algn="l" marL="342900" indent="-342900">
              <a:lnSpc>
                <a:spcPts val="2700"/>
              </a:lnSpc>
              <a:buSzPct val="100000"/>
              <a:buFont typeface="+mj-lt"/>
              <a:buAutoNum type="arabicPeriod" startAt="6"/>
            </a:pPr>
            <a:r>
              <a:rPr lang="en-US" sz="1700" b="1" dirty="0">
                <a:solidFill>
                  <a:srgbClr val="EEEFF5"/>
                </a:solidFill>
                <a:latin typeface="Montserrat" pitchFamily="34" charset="0"/>
                <a:ea typeface="Montserrat" pitchFamily="34" charset="-122"/>
                <a:cs typeface="Montserrat" pitchFamily="34" charset="-120"/>
              </a:rPr>
              <a:t>Data Integrity:</a:t>
            </a:r>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 Validate API responses, implement checksum verification, and regular backups.</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58309" y="1199555"/>
            <a:ext cx="5801678" cy="712708"/>
          </a:xfrm>
          <a:prstGeom prst="rect">
            <a:avLst/>
          </a:prstGeom>
          <a:noFill/>
          <a:ln/>
        </p:spPr>
        <p:txBody>
          <a:bodyPr wrap="none" lIns="0" tIns="0" rIns="0" bIns="0" rtlCol="0" anchor="t"/>
          <a:lstStyle/>
          <a:p>
            <a:pPr algn="l" indent="0" marL="0">
              <a:lnSpc>
                <a:spcPts val="5600"/>
              </a:lnSpc>
              <a:buNone/>
            </a:pPr>
            <a:r>
              <a:rPr lang="en-US" sz="4450" b="1" dirty="0">
                <a:solidFill>
                  <a:srgbClr val="9998FF"/>
                </a:solidFill>
                <a:latin typeface="Barlow Bold" pitchFamily="34" charset="0"/>
                <a:ea typeface="Barlow Bold" pitchFamily="34" charset="-122"/>
                <a:cs typeface="Barlow Bold" pitchFamily="34" charset="-120"/>
              </a:rPr>
              <a:t>Scaling Considerations</a:t>
            </a:r>
            <a:endParaRPr lang="en-US" sz="4450" dirty="0"/>
          </a:p>
        </p:txBody>
      </p:sp>
      <p:sp>
        <p:nvSpPr>
          <p:cNvPr id="3" name="Text 1"/>
          <p:cNvSpPr/>
          <p:nvPr/>
        </p:nvSpPr>
        <p:spPr>
          <a:xfrm>
            <a:off x="758309" y="2432090"/>
            <a:ext cx="6292572" cy="69342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To handle increasing demand, the system is designed for horizontal scaling. This involves:</a:t>
            </a:r>
            <a:endParaRPr lang="en-US" sz="1700" dirty="0"/>
          </a:p>
        </p:txBody>
      </p:sp>
      <p:sp>
        <p:nvSpPr>
          <p:cNvPr id="4" name="Text 2"/>
          <p:cNvSpPr/>
          <p:nvPr/>
        </p:nvSpPr>
        <p:spPr>
          <a:xfrm>
            <a:off x="758309" y="3320415"/>
            <a:ext cx="6292572" cy="693420"/>
          </a:xfrm>
          <a:prstGeom prst="rect">
            <a:avLst/>
          </a:prstGeom>
          <a:noFill/>
          <a:ln/>
        </p:spPr>
        <p:txBody>
          <a:bodyPr wrap="squar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Distributing voice processing across multiple instances.</a:t>
            </a:r>
            <a:endParaRPr lang="en-US" sz="1700" dirty="0"/>
          </a:p>
        </p:txBody>
      </p:sp>
      <p:sp>
        <p:nvSpPr>
          <p:cNvPr id="5" name="Text 3"/>
          <p:cNvSpPr/>
          <p:nvPr/>
        </p:nvSpPr>
        <p:spPr>
          <a:xfrm>
            <a:off x="758309" y="4089559"/>
            <a:ext cx="6292572"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Implementing load balancing for API endpoints.</a:t>
            </a:r>
            <a:endParaRPr lang="en-US" sz="1700" dirty="0"/>
          </a:p>
        </p:txBody>
      </p:sp>
      <p:sp>
        <p:nvSpPr>
          <p:cNvPr id="6" name="Text 4"/>
          <p:cNvSpPr/>
          <p:nvPr/>
        </p:nvSpPr>
        <p:spPr>
          <a:xfrm>
            <a:off x="758309" y="4511993"/>
            <a:ext cx="6292572"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Using distributed caching mechanisms.</a:t>
            </a:r>
            <a:endParaRPr lang="en-US" sz="1700" dirty="0"/>
          </a:p>
        </p:txBody>
      </p:sp>
      <p:sp>
        <p:nvSpPr>
          <p:cNvPr id="7" name="Text 5"/>
          <p:cNvSpPr/>
          <p:nvPr/>
        </p:nvSpPr>
        <p:spPr>
          <a:xfrm>
            <a:off x="758309" y="4934426"/>
            <a:ext cx="6292572"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Dynamic resource allocation based on load.</a:t>
            </a:r>
            <a:endParaRPr lang="en-US" sz="1700" dirty="0"/>
          </a:p>
        </p:txBody>
      </p:sp>
      <p:sp>
        <p:nvSpPr>
          <p:cNvPr id="8" name="Text 6"/>
          <p:cNvSpPr/>
          <p:nvPr/>
        </p:nvSpPr>
        <p:spPr>
          <a:xfrm>
            <a:off x="758309" y="5356860"/>
            <a:ext cx="6292572"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Containerization for easier scaling.</a:t>
            </a:r>
            <a:endParaRPr lang="en-US" sz="1700" dirty="0"/>
          </a:p>
        </p:txBody>
      </p:sp>
      <p:sp>
        <p:nvSpPr>
          <p:cNvPr id="9" name="Text 7"/>
          <p:cNvSpPr/>
          <p:nvPr/>
        </p:nvSpPr>
        <p:spPr>
          <a:xfrm>
            <a:off x="758309" y="5779294"/>
            <a:ext cx="6292572"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Auto-scaling policies.</a:t>
            </a:r>
            <a:endParaRPr lang="en-US" sz="1700" dirty="0"/>
          </a:p>
        </p:txBody>
      </p:sp>
      <p:pic>
        <p:nvPicPr>
          <p:cNvPr id="10" name="Image 0" descr="preencoded.png">    </p:cNvPr>
          <p:cNvPicPr>
            <a:picLocks noChangeAspect="1"/>
          </p:cNvPicPr>
          <p:nvPr/>
        </p:nvPicPr>
        <p:blipFill>
          <a:blip r:embed="rId1"/>
          <a:stretch>
            <a:fillRect/>
          </a:stretch>
        </p:blipFill>
        <p:spPr>
          <a:xfrm>
            <a:off x="7587139" y="2480905"/>
            <a:ext cx="6292572" cy="430541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2025-04-07T19:37:58Z</dcterms:created>
  <dcterms:modified xsi:type="dcterms:W3CDTF">2025-04-07T19:37:58Z</dcterms:modified>
</cp:coreProperties>
</file>