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065" r:id="rId1"/>
  </p:sldMasterIdLst>
  <p:notesMasterIdLst>
    <p:notesMasterId r:id="rId18"/>
  </p:notesMasterIdLst>
  <p:sldIdLst>
    <p:sldId id="256" r:id="rId2"/>
    <p:sldId id="298" r:id="rId3"/>
    <p:sldId id="303" r:id="rId4"/>
    <p:sldId id="308" r:id="rId5"/>
    <p:sldId id="307" r:id="rId6"/>
    <p:sldId id="306" r:id="rId7"/>
    <p:sldId id="305" r:id="rId8"/>
    <p:sldId id="304" r:id="rId9"/>
    <p:sldId id="309" r:id="rId10"/>
    <p:sldId id="310" r:id="rId11"/>
    <p:sldId id="314" r:id="rId12"/>
    <p:sldId id="317" r:id="rId13"/>
    <p:sldId id="316" r:id="rId14"/>
    <p:sldId id="312" r:id="rId15"/>
    <p:sldId id="315" r:id="rId16"/>
    <p:sldId id="318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7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4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E03706-46C7-40D1-AB45-80A0B13C524D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8BF47F-0F4C-42F6-BC60-EDC62CD41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1764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1550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805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5586B75A-687E-405C-8A0B-8D00578BA2C3}" type="datetimeFigureOut">
              <a:rPr lang="en-US" smtClean="0"/>
              <a:pPr/>
              <a:t>11/9/2018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507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060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11/9/2018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63176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672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2355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141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294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551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168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11/9/2018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4031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66" r:id="rId1"/>
    <p:sldLayoutId id="2147484067" r:id="rId2"/>
    <p:sldLayoutId id="2147484068" r:id="rId3"/>
    <p:sldLayoutId id="2147484069" r:id="rId4"/>
    <p:sldLayoutId id="2147484070" r:id="rId5"/>
    <p:sldLayoutId id="2147484071" r:id="rId6"/>
    <p:sldLayoutId id="2147484072" r:id="rId7"/>
    <p:sldLayoutId id="2147484073" r:id="rId8"/>
    <p:sldLayoutId id="2147484074" r:id="rId9"/>
    <p:sldLayoutId id="2147484075" r:id="rId10"/>
    <p:sldLayoutId id="2147484076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Production log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487138"/>
            <a:ext cx="9144000" cy="130925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AU" sz="4800" dirty="0"/>
              <a:t>Fermata</a:t>
            </a:r>
          </a:p>
        </p:txBody>
      </p:sp>
    </p:spTree>
    <p:extLst>
      <p:ext uri="{BB962C8B-B14F-4D97-AF65-F5344CB8AC3E}">
        <p14:creationId xmlns:p14="http://schemas.microsoft.com/office/powerpoint/2010/main" val="18689773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25000"/>
            <a:lumOff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Client approval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F727F39-D8A8-4666-9A1C-4105778D4B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41306" y="284176"/>
            <a:ext cx="2332151" cy="1481969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02919" y="2461176"/>
            <a:ext cx="9784079" cy="808432"/>
          </a:xfrm>
        </p:spPr>
        <p:txBody>
          <a:bodyPr>
            <a:normAutofit lnSpcReduction="10000"/>
          </a:bodyPr>
          <a:lstStyle/>
          <a:p>
            <a:r>
              <a:rPr lang="en-AU" b="1" dirty="0"/>
              <a:t>There must be a minimum of 3 sessions where you present the project to the client (teacher), and they provide items of feedback for you to respond to. These should line up with 3 important milestone dates.</a:t>
            </a:r>
          </a:p>
        </p:txBody>
      </p:sp>
    </p:spTree>
    <p:extLst>
      <p:ext uri="{BB962C8B-B14F-4D97-AF65-F5344CB8AC3E}">
        <p14:creationId xmlns:p14="http://schemas.microsoft.com/office/powerpoint/2010/main" val="34806041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25000"/>
            <a:lumOff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Milestone 1 – intended outcome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02919" y="2461175"/>
            <a:ext cx="9784079" cy="4298853"/>
          </a:xfrm>
        </p:spPr>
        <p:txBody>
          <a:bodyPr>
            <a:normAutofit/>
          </a:bodyPr>
          <a:lstStyle/>
          <a:p>
            <a:r>
              <a:rPr lang="en-AU" b="1" dirty="0"/>
              <a:t>Milestone Date: 2</a:t>
            </a:r>
            <a:r>
              <a:rPr lang="en-AU" b="1" baseline="30000" dirty="0"/>
              <a:t>nd</a:t>
            </a:r>
            <a:r>
              <a:rPr lang="en-AU" b="1" dirty="0"/>
              <a:t> November 2018</a:t>
            </a:r>
          </a:p>
          <a:p>
            <a:r>
              <a:rPr lang="en-AU" b="1" dirty="0"/>
              <a:t>List the work that is intended to be delivered for this milestone: </a:t>
            </a:r>
          </a:p>
          <a:p>
            <a:pPr marL="285750" indent="-285750">
              <a:buFontTx/>
              <a:buChar char="-"/>
            </a:pPr>
            <a:r>
              <a:rPr lang="en-AU" sz="1400" b="1" dirty="0"/>
              <a:t>Arena </a:t>
            </a:r>
            <a:r>
              <a:rPr lang="en-AU" sz="1400" b="1" dirty="0" err="1"/>
              <a:t>Greybox</a:t>
            </a:r>
            <a:endParaRPr lang="en-AU" sz="1400" b="1" dirty="0"/>
          </a:p>
          <a:p>
            <a:pPr marL="285750" indent="-285750">
              <a:buFontTx/>
              <a:buChar char="-"/>
            </a:pPr>
            <a:r>
              <a:rPr lang="en-AU" sz="1400" b="1" dirty="0"/>
              <a:t>Particle Effects</a:t>
            </a:r>
          </a:p>
          <a:p>
            <a:pPr marL="285750" indent="-285750">
              <a:buFontTx/>
              <a:buChar char="-"/>
            </a:pPr>
            <a:r>
              <a:rPr lang="en-AU" sz="1400" b="1" dirty="0"/>
              <a:t>Power Up Icons</a:t>
            </a:r>
          </a:p>
          <a:p>
            <a:pPr marL="285750" indent="-285750">
              <a:buFontTx/>
              <a:buChar char="-"/>
            </a:pPr>
            <a:r>
              <a:rPr lang="en-AU" sz="1400" b="1" dirty="0"/>
              <a:t>Complete Forest Arena</a:t>
            </a:r>
          </a:p>
          <a:p>
            <a:pPr marL="285750" indent="-285750">
              <a:buFontTx/>
              <a:buChar char="-"/>
            </a:pPr>
            <a:r>
              <a:rPr lang="en-AU" sz="1400" b="1" dirty="0"/>
              <a:t>Refine dragon model</a:t>
            </a:r>
          </a:p>
          <a:p>
            <a:pPr marL="285750" indent="-285750">
              <a:buFontTx/>
              <a:buChar char="-"/>
            </a:pPr>
            <a:r>
              <a:rPr lang="en-AU" sz="1400" b="1" dirty="0"/>
              <a:t>Rig, unwrap, &amp; texture dragon model</a:t>
            </a:r>
          </a:p>
          <a:p>
            <a:pPr marL="285750" indent="-285750">
              <a:buFontTx/>
              <a:buChar char="-"/>
            </a:pPr>
            <a:r>
              <a:rPr lang="en-AU" sz="1400" b="1" dirty="0"/>
              <a:t>Icon display for power ups</a:t>
            </a:r>
          </a:p>
          <a:p>
            <a:pPr marL="285750" indent="-285750">
              <a:buFontTx/>
              <a:buChar char="-"/>
            </a:pPr>
            <a:r>
              <a:rPr lang="en-AU" sz="1400" b="1" dirty="0"/>
              <a:t>Bunny animations</a:t>
            </a:r>
          </a:p>
        </p:txBody>
      </p:sp>
    </p:spTree>
    <p:extLst>
      <p:ext uri="{BB962C8B-B14F-4D97-AF65-F5344CB8AC3E}">
        <p14:creationId xmlns:p14="http://schemas.microsoft.com/office/powerpoint/2010/main" val="41140538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25000"/>
            <a:lumOff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Milestone 1 – outcome review 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79510564"/>
              </p:ext>
            </p:extLst>
          </p:nvPr>
        </p:nvGraphicFramePr>
        <p:xfrm>
          <a:off x="1206409" y="2276552"/>
          <a:ext cx="9780588" cy="206935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088005">
                  <a:extLst>
                    <a:ext uri="{9D8B030D-6E8A-4147-A177-3AD203B41FA5}">
                      <a16:colId xmlns:a16="http://schemas.microsoft.com/office/drawing/2014/main" val="2770261171"/>
                    </a:ext>
                  </a:extLst>
                </a:gridCol>
                <a:gridCol w="3314700">
                  <a:extLst>
                    <a:ext uri="{9D8B030D-6E8A-4147-A177-3AD203B41FA5}">
                      <a16:colId xmlns:a16="http://schemas.microsoft.com/office/drawing/2014/main" val="4057313378"/>
                    </a:ext>
                  </a:extLst>
                </a:gridCol>
                <a:gridCol w="3377883">
                  <a:extLst>
                    <a:ext uri="{9D8B030D-6E8A-4147-A177-3AD203B41FA5}">
                      <a16:colId xmlns:a16="http://schemas.microsoft.com/office/drawing/2014/main" val="1592639981"/>
                    </a:ext>
                  </a:extLst>
                </a:gridCol>
              </a:tblGrid>
              <a:tr h="4138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Delivered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 Delivered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Client Feedback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1398050"/>
                  </a:ext>
                </a:extLst>
              </a:tr>
              <a:tr h="41387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746727"/>
                  </a:ext>
                </a:extLst>
              </a:tr>
              <a:tr h="41387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9727592"/>
                  </a:ext>
                </a:extLst>
              </a:tr>
              <a:tr h="41387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5349064"/>
                  </a:ext>
                </a:extLst>
              </a:tr>
              <a:tr h="41387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643581"/>
                  </a:ext>
                </a:extLst>
              </a:tr>
            </a:tbl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02919" y="4660849"/>
            <a:ext cx="9784079" cy="808432"/>
          </a:xfrm>
        </p:spPr>
        <p:txBody>
          <a:bodyPr/>
          <a:lstStyle/>
          <a:p>
            <a:r>
              <a:rPr lang="en-AU" b="1" dirty="0"/>
              <a:t>Planned response to feedback for next milestone:</a:t>
            </a:r>
          </a:p>
        </p:txBody>
      </p:sp>
    </p:spTree>
    <p:extLst>
      <p:ext uri="{BB962C8B-B14F-4D97-AF65-F5344CB8AC3E}">
        <p14:creationId xmlns:p14="http://schemas.microsoft.com/office/powerpoint/2010/main" val="18811969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25000"/>
            <a:lumOff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Milestone 2 – intended outcome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02919" y="2461176"/>
            <a:ext cx="9784079" cy="4396824"/>
          </a:xfrm>
        </p:spPr>
        <p:txBody>
          <a:bodyPr>
            <a:normAutofit/>
          </a:bodyPr>
          <a:lstStyle/>
          <a:p>
            <a:r>
              <a:rPr lang="en-AU" b="1" dirty="0"/>
              <a:t>Milestone Date: 15</a:t>
            </a:r>
            <a:r>
              <a:rPr lang="en-AU" b="1" baseline="30000" dirty="0"/>
              <a:t>th</a:t>
            </a:r>
            <a:r>
              <a:rPr lang="en-AU" b="1" dirty="0"/>
              <a:t> November 2018</a:t>
            </a:r>
          </a:p>
          <a:p>
            <a:r>
              <a:rPr lang="en-AU" b="1" dirty="0"/>
              <a:t>List the work that is intended to be delivered for this milestone:</a:t>
            </a:r>
          </a:p>
          <a:p>
            <a:pPr marL="285750" indent="-285750">
              <a:buFontTx/>
              <a:buChar char="-"/>
            </a:pPr>
            <a:r>
              <a:rPr lang="en-AU" b="1" dirty="0"/>
              <a:t>Refine UI</a:t>
            </a:r>
          </a:p>
          <a:p>
            <a:pPr marL="285750" indent="-285750">
              <a:buFontTx/>
              <a:buChar char="-"/>
            </a:pPr>
            <a:r>
              <a:rPr lang="en-AU" b="1" dirty="0"/>
              <a:t>Gag Achievements</a:t>
            </a:r>
          </a:p>
          <a:p>
            <a:pPr marL="285750" indent="-285750">
              <a:buFontTx/>
              <a:buChar char="-"/>
            </a:pPr>
            <a:r>
              <a:rPr lang="en-AU" b="1" dirty="0"/>
              <a:t>Dragon animations </a:t>
            </a:r>
          </a:p>
          <a:p>
            <a:pPr marL="285750" indent="-285750">
              <a:buFontTx/>
              <a:buChar char="-"/>
            </a:pPr>
            <a:r>
              <a:rPr lang="en-AU" b="1" dirty="0"/>
              <a:t>Programming power ups</a:t>
            </a:r>
          </a:p>
          <a:p>
            <a:pPr marL="285750" indent="-285750">
              <a:buFontTx/>
              <a:buChar char="-"/>
            </a:pPr>
            <a:endParaRPr lang="en-AU" b="1" dirty="0"/>
          </a:p>
          <a:p>
            <a:endParaRPr lang="en-AU" b="1" dirty="0"/>
          </a:p>
        </p:txBody>
      </p:sp>
    </p:spTree>
    <p:extLst>
      <p:ext uri="{BB962C8B-B14F-4D97-AF65-F5344CB8AC3E}">
        <p14:creationId xmlns:p14="http://schemas.microsoft.com/office/powerpoint/2010/main" val="16670802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25000"/>
            <a:lumOff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Milestone 2 – outcome review 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2717488"/>
              </p:ext>
            </p:extLst>
          </p:nvPr>
        </p:nvGraphicFramePr>
        <p:xfrm>
          <a:off x="1206409" y="2276552"/>
          <a:ext cx="9780588" cy="206935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088005">
                  <a:extLst>
                    <a:ext uri="{9D8B030D-6E8A-4147-A177-3AD203B41FA5}">
                      <a16:colId xmlns:a16="http://schemas.microsoft.com/office/drawing/2014/main" val="2770261171"/>
                    </a:ext>
                  </a:extLst>
                </a:gridCol>
                <a:gridCol w="3314700">
                  <a:extLst>
                    <a:ext uri="{9D8B030D-6E8A-4147-A177-3AD203B41FA5}">
                      <a16:colId xmlns:a16="http://schemas.microsoft.com/office/drawing/2014/main" val="4057313378"/>
                    </a:ext>
                  </a:extLst>
                </a:gridCol>
                <a:gridCol w="3377883">
                  <a:extLst>
                    <a:ext uri="{9D8B030D-6E8A-4147-A177-3AD203B41FA5}">
                      <a16:colId xmlns:a16="http://schemas.microsoft.com/office/drawing/2014/main" val="1592639981"/>
                    </a:ext>
                  </a:extLst>
                </a:gridCol>
              </a:tblGrid>
              <a:tr h="4138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Delivered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 Delivered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Client Feedback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1398050"/>
                  </a:ext>
                </a:extLst>
              </a:tr>
              <a:tr h="41387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746727"/>
                  </a:ext>
                </a:extLst>
              </a:tr>
              <a:tr h="41387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9727592"/>
                  </a:ext>
                </a:extLst>
              </a:tr>
              <a:tr h="41387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5349064"/>
                  </a:ext>
                </a:extLst>
              </a:tr>
              <a:tr h="41387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643581"/>
                  </a:ext>
                </a:extLst>
              </a:tr>
            </a:tbl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02919" y="4660849"/>
            <a:ext cx="9784079" cy="808432"/>
          </a:xfrm>
        </p:spPr>
        <p:txBody>
          <a:bodyPr/>
          <a:lstStyle/>
          <a:p>
            <a:r>
              <a:rPr lang="en-AU" b="1" dirty="0"/>
              <a:t>Planned response to feedback for next milestone:</a:t>
            </a:r>
          </a:p>
        </p:txBody>
      </p:sp>
    </p:spTree>
    <p:extLst>
      <p:ext uri="{BB962C8B-B14F-4D97-AF65-F5344CB8AC3E}">
        <p14:creationId xmlns:p14="http://schemas.microsoft.com/office/powerpoint/2010/main" val="29324648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25000"/>
            <a:lumOff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Milestone 3 – intended outcome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02919" y="2461176"/>
            <a:ext cx="9784079" cy="4396824"/>
          </a:xfrm>
        </p:spPr>
        <p:txBody>
          <a:bodyPr>
            <a:normAutofit/>
          </a:bodyPr>
          <a:lstStyle/>
          <a:p>
            <a:r>
              <a:rPr lang="en-AU" b="1" dirty="0"/>
              <a:t>Milestone Date: 30</a:t>
            </a:r>
            <a:r>
              <a:rPr lang="en-AU" b="1" baseline="30000" dirty="0"/>
              <a:t>th</a:t>
            </a:r>
            <a:r>
              <a:rPr lang="en-AU" b="1" dirty="0"/>
              <a:t> November 2018</a:t>
            </a:r>
          </a:p>
          <a:p>
            <a:r>
              <a:rPr lang="en-AU" b="1" dirty="0"/>
              <a:t>List the work that is intended to be delivered for this milestone: </a:t>
            </a:r>
          </a:p>
          <a:p>
            <a:pPr marL="285750" indent="-285750">
              <a:buFontTx/>
              <a:buChar char="-"/>
            </a:pPr>
            <a:r>
              <a:rPr lang="en-AU" b="1" dirty="0"/>
              <a:t>Gameplay balanced</a:t>
            </a:r>
          </a:p>
          <a:p>
            <a:pPr marL="285750" indent="-285750">
              <a:buFontTx/>
              <a:buChar char="-"/>
            </a:pPr>
            <a:r>
              <a:rPr lang="en-AU" b="1" dirty="0"/>
              <a:t>Polished textures</a:t>
            </a:r>
          </a:p>
          <a:p>
            <a:pPr marL="285750" indent="-285750">
              <a:buFontTx/>
              <a:buChar char="-"/>
            </a:pPr>
            <a:r>
              <a:rPr lang="en-AU" b="1" dirty="0"/>
              <a:t>Polished animations</a:t>
            </a:r>
          </a:p>
          <a:p>
            <a:pPr marL="285750" indent="-285750">
              <a:buFontTx/>
              <a:buChar char="-"/>
            </a:pPr>
            <a:r>
              <a:rPr lang="en-AU" b="1" dirty="0"/>
              <a:t>Refined game</a:t>
            </a:r>
          </a:p>
          <a:p>
            <a:pPr marL="285750" indent="-285750">
              <a:buFontTx/>
              <a:buChar char="-"/>
            </a:pPr>
            <a:r>
              <a:rPr lang="en-AU" b="1" dirty="0"/>
              <a:t>BGM and </a:t>
            </a:r>
            <a:r>
              <a:rPr lang="en-AU" b="1"/>
              <a:t>sound effects</a:t>
            </a:r>
            <a:endParaRPr lang="en-AU" b="1" dirty="0"/>
          </a:p>
        </p:txBody>
      </p:sp>
    </p:spTree>
    <p:extLst>
      <p:ext uri="{BB962C8B-B14F-4D97-AF65-F5344CB8AC3E}">
        <p14:creationId xmlns:p14="http://schemas.microsoft.com/office/powerpoint/2010/main" val="10864469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25000"/>
            <a:lumOff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Milestone 3 – outcome review 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954024"/>
              </p:ext>
            </p:extLst>
          </p:nvPr>
        </p:nvGraphicFramePr>
        <p:xfrm>
          <a:off x="1206409" y="2276552"/>
          <a:ext cx="9780588" cy="206935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088005">
                  <a:extLst>
                    <a:ext uri="{9D8B030D-6E8A-4147-A177-3AD203B41FA5}">
                      <a16:colId xmlns:a16="http://schemas.microsoft.com/office/drawing/2014/main" val="2770261171"/>
                    </a:ext>
                  </a:extLst>
                </a:gridCol>
                <a:gridCol w="3314700">
                  <a:extLst>
                    <a:ext uri="{9D8B030D-6E8A-4147-A177-3AD203B41FA5}">
                      <a16:colId xmlns:a16="http://schemas.microsoft.com/office/drawing/2014/main" val="4057313378"/>
                    </a:ext>
                  </a:extLst>
                </a:gridCol>
                <a:gridCol w="3377883">
                  <a:extLst>
                    <a:ext uri="{9D8B030D-6E8A-4147-A177-3AD203B41FA5}">
                      <a16:colId xmlns:a16="http://schemas.microsoft.com/office/drawing/2014/main" val="1592639981"/>
                    </a:ext>
                  </a:extLst>
                </a:gridCol>
              </a:tblGrid>
              <a:tr h="4138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Delivered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 Delivered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Client Feedback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1398050"/>
                  </a:ext>
                </a:extLst>
              </a:tr>
              <a:tr h="41387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746727"/>
                  </a:ext>
                </a:extLst>
              </a:tr>
              <a:tr h="41387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9727592"/>
                  </a:ext>
                </a:extLst>
              </a:tr>
              <a:tr h="41387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5349064"/>
                  </a:ext>
                </a:extLst>
              </a:tr>
              <a:tr h="41387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643581"/>
                  </a:ext>
                </a:extLst>
              </a:tr>
            </a:tbl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02919" y="4660849"/>
            <a:ext cx="9784079" cy="808432"/>
          </a:xfrm>
        </p:spPr>
        <p:txBody>
          <a:bodyPr/>
          <a:lstStyle/>
          <a:p>
            <a:r>
              <a:rPr lang="en-AU" b="1" dirty="0"/>
              <a:t>Planned response to feedback for next milestone:</a:t>
            </a:r>
          </a:p>
        </p:txBody>
      </p:sp>
    </p:spTree>
    <p:extLst>
      <p:ext uri="{BB962C8B-B14F-4D97-AF65-F5344CB8AC3E}">
        <p14:creationId xmlns:p14="http://schemas.microsoft.com/office/powerpoint/2010/main" val="2165514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25000"/>
            <a:lumOff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Client approval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F727F39-D8A8-4666-9A1C-4105778D4B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41306" y="284176"/>
            <a:ext cx="2332151" cy="1481969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02919" y="2461176"/>
            <a:ext cx="9784079" cy="808432"/>
          </a:xfrm>
        </p:spPr>
        <p:txBody>
          <a:bodyPr>
            <a:normAutofit lnSpcReduction="10000"/>
          </a:bodyPr>
          <a:lstStyle/>
          <a:p>
            <a:r>
              <a:rPr lang="en-AU" b="1" dirty="0"/>
              <a:t>Each week you will need to show your client (teacher) the completed work for approval. All work must all be agreed upon by the team as a whole. This is to highlight individual contributions and to have accountability for all team members throughout production.</a:t>
            </a:r>
          </a:p>
        </p:txBody>
      </p:sp>
    </p:spTree>
    <p:extLst>
      <p:ext uri="{BB962C8B-B14F-4D97-AF65-F5344CB8AC3E}">
        <p14:creationId xmlns:p14="http://schemas.microsoft.com/office/powerpoint/2010/main" val="2108797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25000"/>
            <a:lumOff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Week 1 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0833111"/>
              </p:ext>
            </p:extLst>
          </p:nvPr>
        </p:nvGraphicFramePr>
        <p:xfrm>
          <a:off x="1206409" y="2276552"/>
          <a:ext cx="9780588" cy="293564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304234">
                  <a:extLst>
                    <a:ext uri="{9D8B030D-6E8A-4147-A177-3AD203B41FA5}">
                      <a16:colId xmlns:a16="http://schemas.microsoft.com/office/drawing/2014/main" val="2770261171"/>
                    </a:ext>
                  </a:extLst>
                </a:gridCol>
                <a:gridCol w="5061857">
                  <a:extLst>
                    <a:ext uri="{9D8B030D-6E8A-4147-A177-3AD203B41FA5}">
                      <a16:colId xmlns:a16="http://schemas.microsoft.com/office/drawing/2014/main" val="4057313378"/>
                    </a:ext>
                  </a:extLst>
                </a:gridCol>
                <a:gridCol w="2414497">
                  <a:extLst>
                    <a:ext uri="{9D8B030D-6E8A-4147-A177-3AD203B41FA5}">
                      <a16:colId xmlns:a16="http://schemas.microsoft.com/office/drawing/2014/main" val="1592639981"/>
                    </a:ext>
                  </a:extLst>
                </a:gridCol>
              </a:tblGrid>
              <a:tr h="4138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Team Member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Contribution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Incomplete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1398050"/>
                  </a:ext>
                </a:extLst>
              </a:tr>
              <a:tr h="413871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Corbel"/>
                        </a:rPr>
                        <a:t>Wing Him Choi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Dragon Rigging &amp; Skinning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746727"/>
                  </a:ext>
                </a:extLst>
              </a:tr>
              <a:tr h="413871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Corbel"/>
                        </a:rPr>
                        <a:t>Tiarna </a:t>
                      </a:r>
                      <a:r>
                        <a:rPr lang="en-US" sz="1800" b="0" i="0" u="none" strike="noStrike" noProof="0" dirty="0" err="1">
                          <a:solidFill>
                            <a:srgbClr val="000000"/>
                          </a:solidFill>
                          <a:latin typeface="Corbel"/>
                        </a:rPr>
                        <a:t>Kilmister</a:t>
                      </a:r>
                      <a:endParaRPr lang="en-US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Dragon Texturing (4 variants)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9727592"/>
                  </a:ext>
                </a:extLst>
              </a:tr>
              <a:tr h="41387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 err="1">
                          <a:solidFill>
                            <a:srgbClr val="000000"/>
                          </a:solidFill>
                          <a:latin typeface="+mn-lt"/>
                        </a:rPr>
                        <a:t>Glittika</a:t>
                      </a: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+mn-lt"/>
                        </a:rPr>
                        <a:t> (Nancy) </a:t>
                      </a:r>
                      <a:r>
                        <a:rPr lang="en-US" sz="1800" b="0" i="0" u="none" strike="noStrike" noProof="0" dirty="0" err="1">
                          <a:solidFill>
                            <a:srgbClr val="000000"/>
                          </a:solidFill>
                          <a:latin typeface="+mn-lt"/>
                        </a:rPr>
                        <a:t>Gerdmanee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Concepting powerup icons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Powerup icons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5349064"/>
                  </a:ext>
                </a:extLst>
              </a:tr>
              <a:tr h="413871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Corbel"/>
                        </a:rPr>
                        <a:t>Richard (Doug) Tilden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???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643581"/>
                  </a:ext>
                </a:extLst>
              </a:tr>
              <a:tr h="413871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Corbel"/>
                        </a:rPr>
                        <a:t>Finn Perry</a:t>
                      </a:r>
                      <a:endParaRPr lang="en-US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Added cheat console, re-did scripts for dragons, critters and powerups.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0911530"/>
                  </a:ext>
                </a:extLst>
              </a:tr>
            </a:tbl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02918" y="5243394"/>
            <a:ext cx="9784079" cy="1614606"/>
          </a:xfrm>
        </p:spPr>
        <p:txBody>
          <a:bodyPr>
            <a:normAutofit lnSpcReduction="10000"/>
          </a:bodyPr>
          <a:lstStyle/>
          <a:p>
            <a:r>
              <a:rPr lang="en-AU" b="1" dirty="0"/>
              <a:t>Were all deliverables completed for the week? </a:t>
            </a:r>
          </a:p>
          <a:p>
            <a:r>
              <a:rPr lang="en-AU" b="1" dirty="0"/>
              <a:t>Unsure</a:t>
            </a:r>
          </a:p>
          <a:p>
            <a:r>
              <a:rPr lang="en-AU" b="1" dirty="0"/>
              <a:t>If not, how will the team compensate for this moving forward? </a:t>
            </a:r>
          </a:p>
          <a:p>
            <a:r>
              <a:rPr lang="en-AU" b="1" dirty="0"/>
              <a:t>Work over the weekend.</a:t>
            </a:r>
          </a:p>
        </p:txBody>
      </p:sp>
    </p:spTree>
    <p:extLst>
      <p:ext uri="{BB962C8B-B14F-4D97-AF65-F5344CB8AC3E}">
        <p14:creationId xmlns:p14="http://schemas.microsoft.com/office/powerpoint/2010/main" val="1504794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25000"/>
            <a:lumOff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Week 2 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71938177"/>
              </p:ext>
            </p:extLst>
          </p:nvPr>
        </p:nvGraphicFramePr>
        <p:xfrm>
          <a:off x="1206409" y="2276552"/>
          <a:ext cx="9780588" cy="316185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304234">
                  <a:extLst>
                    <a:ext uri="{9D8B030D-6E8A-4147-A177-3AD203B41FA5}">
                      <a16:colId xmlns:a16="http://schemas.microsoft.com/office/drawing/2014/main" val="2770261171"/>
                    </a:ext>
                  </a:extLst>
                </a:gridCol>
                <a:gridCol w="5061857">
                  <a:extLst>
                    <a:ext uri="{9D8B030D-6E8A-4147-A177-3AD203B41FA5}">
                      <a16:colId xmlns:a16="http://schemas.microsoft.com/office/drawing/2014/main" val="4057313378"/>
                    </a:ext>
                  </a:extLst>
                </a:gridCol>
                <a:gridCol w="2414497">
                  <a:extLst>
                    <a:ext uri="{9D8B030D-6E8A-4147-A177-3AD203B41FA5}">
                      <a16:colId xmlns:a16="http://schemas.microsoft.com/office/drawing/2014/main" val="1592639981"/>
                    </a:ext>
                  </a:extLst>
                </a:gridCol>
              </a:tblGrid>
              <a:tr h="4138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Team Member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Contribution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Incomplete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1398050"/>
                  </a:ext>
                </a:extLst>
              </a:tr>
              <a:tr h="41387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Corbel"/>
                        </a:rPr>
                        <a:t>Wing Him Choi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Dragon animations: walk, shoot, idle, stunned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746727"/>
                  </a:ext>
                </a:extLst>
              </a:tr>
              <a:tr h="41387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Corbel"/>
                        </a:rPr>
                        <a:t>Tiarna Kilmister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Finished dragon textures, environment textures, UV unwrapping environment assets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9727592"/>
                  </a:ext>
                </a:extLst>
              </a:tr>
              <a:tr h="41387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 err="1">
                          <a:solidFill>
                            <a:srgbClr val="000000"/>
                          </a:solidFill>
                          <a:latin typeface="Corbel"/>
                        </a:rPr>
                        <a:t>Glittika</a:t>
                      </a: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Corbel"/>
                        </a:rPr>
                        <a:t> (Nancy) </a:t>
                      </a:r>
                      <a:r>
                        <a:rPr lang="en-US" sz="1800" b="0" i="0" u="none" strike="noStrike" noProof="0" dirty="0" err="1">
                          <a:solidFill>
                            <a:srgbClr val="000000"/>
                          </a:solidFill>
                          <a:latin typeface="Corbel"/>
                        </a:rPr>
                        <a:t>Gerdmanee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Drawing out Power Up Icons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5349064"/>
                  </a:ext>
                </a:extLst>
              </a:tr>
              <a:tr h="41387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Corbel"/>
                        </a:rPr>
                        <a:t>Richard (Doug) Tilden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643581"/>
                  </a:ext>
                </a:extLst>
              </a:tr>
              <a:tr h="41387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Corbel"/>
                        </a:rPr>
                        <a:t>Finn Perry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Game balancing, added dashing, finished core gameplay.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0911530"/>
                  </a:ext>
                </a:extLst>
              </a:tr>
            </a:tbl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02918" y="5717397"/>
            <a:ext cx="9784079" cy="808432"/>
          </a:xfrm>
        </p:spPr>
        <p:txBody>
          <a:bodyPr/>
          <a:lstStyle/>
          <a:p>
            <a:r>
              <a:rPr lang="en-AU" b="1" dirty="0"/>
              <a:t>Were all deliverables completed for the week? 		Yes</a:t>
            </a:r>
          </a:p>
        </p:txBody>
      </p:sp>
    </p:spTree>
    <p:extLst>
      <p:ext uri="{BB962C8B-B14F-4D97-AF65-F5344CB8AC3E}">
        <p14:creationId xmlns:p14="http://schemas.microsoft.com/office/powerpoint/2010/main" val="3661891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25000"/>
            <a:lumOff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Week 3 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1383798"/>
              </p:ext>
            </p:extLst>
          </p:nvPr>
        </p:nvGraphicFramePr>
        <p:xfrm>
          <a:off x="1206409" y="2276552"/>
          <a:ext cx="9780588" cy="297419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304234">
                  <a:extLst>
                    <a:ext uri="{9D8B030D-6E8A-4147-A177-3AD203B41FA5}">
                      <a16:colId xmlns:a16="http://schemas.microsoft.com/office/drawing/2014/main" val="2770261171"/>
                    </a:ext>
                  </a:extLst>
                </a:gridCol>
                <a:gridCol w="5061857">
                  <a:extLst>
                    <a:ext uri="{9D8B030D-6E8A-4147-A177-3AD203B41FA5}">
                      <a16:colId xmlns:a16="http://schemas.microsoft.com/office/drawing/2014/main" val="4057313378"/>
                    </a:ext>
                  </a:extLst>
                </a:gridCol>
                <a:gridCol w="2414497">
                  <a:extLst>
                    <a:ext uri="{9D8B030D-6E8A-4147-A177-3AD203B41FA5}">
                      <a16:colId xmlns:a16="http://schemas.microsoft.com/office/drawing/2014/main" val="1592639981"/>
                    </a:ext>
                  </a:extLst>
                </a:gridCol>
              </a:tblGrid>
              <a:tr h="4138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Team Member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Contribution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Incomplete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1398050"/>
                  </a:ext>
                </a:extLst>
              </a:tr>
              <a:tr h="41387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Corbel"/>
                        </a:rPr>
                        <a:t>Wing Him Choi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Bomb prop, Bunny Animations, Special Powerup prop, Pedestal prop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746727"/>
                  </a:ext>
                </a:extLst>
              </a:tr>
              <a:tr h="41387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Corbel"/>
                        </a:rPr>
                        <a:t>Tiarna Kilmister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Retouched dragon textures, added bunny texture, finished environment textures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9727592"/>
                  </a:ext>
                </a:extLst>
              </a:tr>
              <a:tr h="41387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 err="1">
                          <a:solidFill>
                            <a:srgbClr val="000000"/>
                          </a:solidFill>
                          <a:latin typeface="+mn-lt"/>
                        </a:rPr>
                        <a:t>Glittika</a:t>
                      </a: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+mn-lt"/>
                        </a:rPr>
                        <a:t> (Nancy) </a:t>
                      </a:r>
                      <a:r>
                        <a:rPr lang="en-US" sz="1800" b="0" i="0" u="none" strike="noStrike" noProof="0" dirty="0" err="1">
                          <a:solidFill>
                            <a:srgbClr val="000000"/>
                          </a:solidFill>
                          <a:latin typeface="+mn-lt"/>
                        </a:rPr>
                        <a:t>Gerdmanee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Arena layout, UI concepting (Score/Health Display)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5349064"/>
                  </a:ext>
                </a:extLst>
              </a:tr>
              <a:tr h="41387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Corbel"/>
                        </a:rPr>
                        <a:t>Finn Perry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Dragon animation tree/blending. Bunny </a:t>
                      </a:r>
                      <a:r>
                        <a:rPr lang="en-US" dirty="0" err="1"/>
                        <a:t>colours</a:t>
                      </a:r>
                      <a:r>
                        <a:rPr lang="en-US" dirty="0"/>
                        <a:t> and </a:t>
                      </a:r>
                      <a:r>
                        <a:rPr lang="en-US"/>
                        <a:t>death effects.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0911530"/>
                  </a:ext>
                </a:extLst>
              </a:tr>
            </a:tbl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02918" y="5243394"/>
            <a:ext cx="9784079" cy="808432"/>
          </a:xfrm>
        </p:spPr>
        <p:txBody>
          <a:bodyPr/>
          <a:lstStyle/>
          <a:p>
            <a:r>
              <a:rPr lang="en-AU" b="1" dirty="0"/>
              <a:t>Were all deliverables completed for the week?</a:t>
            </a:r>
          </a:p>
          <a:p>
            <a:r>
              <a:rPr lang="en-AU" b="1" dirty="0"/>
              <a:t>If not, how will the team compensate for this moving forward?</a:t>
            </a:r>
          </a:p>
        </p:txBody>
      </p:sp>
    </p:spTree>
    <p:extLst>
      <p:ext uri="{BB962C8B-B14F-4D97-AF65-F5344CB8AC3E}">
        <p14:creationId xmlns:p14="http://schemas.microsoft.com/office/powerpoint/2010/main" val="19470623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25000"/>
            <a:lumOff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Week 4 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38587083"/>
              </p:ext>
            </p:extLst>
          </p:nvPr>
        </p:nvGraphicFramePr>
        <p:xfrm>
          <a:off x="1206409" y="2276552"/>
          <a:ext cx="9780588" cy="270943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304234">
                  <a:extLst>
                    <a:ext uri="{9D8B030D-6E8A-4147-A177-3AD203B41FA5}">
                      <a16:colId xmlns:a16="http://schemas.microsoft.com/office/drawing/2014/main" val="2770261171"/>
                    </a:ext>
                  </a:extLst>
                </a:gridCol>
                <a:gridCol w="5061857">
                  <a:extLst>
                    <a:ext uri="{9D8B030D-6E8A-4147-A177-3AD203B41FA5}">
                      <a16:colId xmlns:a16="http://schemas.microsoft.com/office/drawing/2014/main" val="4057313378"/>
                    </a:ext>
                  </a:extLst>
                </a:gridCol>
                <a:gridCol w="2414497">
                  <a:extLst>
                    <a:ext uri="{9D8B030D-6E8A-4147-A177-3AD203B41FA5}">
                      <a16:colId xmlns:a16="http://schemas.microsoft.com/office/drawing/2014/main" val="1592639981"/>
                    </a:ext>
                  </a:extLst>
                </a:gridCol>
              </a:tblGrid>
              <a:tr h="4138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Team Member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Contribution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Incomplete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1398050"/>
                  </a:ext>
                </a:extLst>
              </a:tr>
              <a:tr h="41387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Corbel"/>
                        </a:rPr>
                        <a:t>Wing Him Choi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746727"/>
                  </a:ext>
                </a:extLst>
              </a:tr>
              <a:tr h="41387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Corbel"/>
                        </a:rPr>
                        <a:t>Tiarna Kilmister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9727592"/>
                  </a:ext>
                </a:extLst>
              </a:tr>
              <a:tr h="41387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 err="1">
                          <a:solidFill>
                            <a:srgbClr val="000000"/>
                          </a:solidFill>
                          <a:latin typeface="+mn-lt"/>
                        </a:rPr>
                        <a:t>Glittika</a:t>
                      </a: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+mn-lt"/>
                        </a:rPr>
                        <a:t> (Nancy) </a:t>
                      </a:r>
                      <a:r>
                        <a:rPr lang="en-US" sz="1800" b="0" i="0" u="none" strike="noStrike" noProof="0" dirty="0" err="1">
                          <a:solidFill>
                            <a:srgbClr val="000000"/>
                          </a:solidFill>
                          <a:latin typeface="+mn-lt"/>
                        </a:rPr>
                        <a:t>Gerdmanee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5349064"/>
                  </a:ext>
                </a:extLst>
              </a:tr>
              <a:tr h="41387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Corbel"/>
                        </a:rPr>
                        <a:t>Richard (Doug) Tilden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643581"/>
                  </a:ext>
                </a:extLst>
              </a:tr>
              <a:tr h="41387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Corbel"/>
                        </a:rPr>
                        <a:t>Finn Perry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0911530"/>
                  </a:ext>
                </a:extLst>
              </a:tr>
            </a:tbl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02918" y="5243394"/>
            <a:ext cx="9784079" cy="808432"/>
          </a:xfrm>
        </p:spPr>
        <p:txBody>
          <a:bodyPr/>
          <a:lstStyle/>
          <a:p>
            <a:r>
              <a:rPr lang="en-AU" b="1" dirty="0"/>
              <a:t>Were all deliverables completed for the week?</a:t>
            </a:r>
          </a:p>
          <a:p>
            <a:r>
              <a:rPr lang="en-AU" b="1" dirty="0"/>
              <a:t>If not, how will the team compensate for this moving forward?</a:t>
            </a:r>
          </a:p>
        </p:txBody>
      </p:sp>
    </p:spTree>
    <p:extLst>
      <p:ext uri="{BB962C8B-B14F-4D97-AF65-F5344CB8AC3E}">
        <p14:creationId xmlns:p14="http://schemas.microsoft.com/office/powerpoint/2010/main" val="21289922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25000"/>
            <a:lumOff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Week 5 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6229425"/>
              </p:ext>
            </p:extLst>
          </p:nvPr>
        </p:nvGraphicFramePr>
        <p:xfrm>
          <a:off x="1206409" y="2276552"/>
          <a:ext cx="9780588" cy="270943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304234">
                  <a:extLst>
                    <a:ext uri="{9D8B030D-6E8A-4147-A177-3AD203B41FA5}">
                      <a16:colId xmlns:a16="http://schemas.microsoft.com/office/drawing/2014/main" val="2770261171"/>
                    </a:ext>
                  </a:extLst>
                </a:gridCol>
                <a:gridCol w="5061857">
                  <a:extLst>
                    <a:ext uri="{9D8B030D-6E8A-4147-A177-3AD203B41FA5}">
                      <a16:colId xmlns:a16="http://schemas.microsoft.com/office/drawing/2014/main" val="4057313378"/>
                    </a:ext>
                  </a:extLst>
                </a:gridCol>
                <a:gridCol w="2414497">
                  <a:extLst>
                    <a:ext uri="{9D8B030D-6E8A-4147-A177-3AD203B41FA5}">
                      <a16:colId xmlns:a16="http://schemas.microsoft.com/office/drawing/2014/main" val="1592639981"/>
                    </a:ext>
                  </a:extLst>
                </a:gridCol>
              </a:tblGrid>
              <a:tr h="4138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Team Member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Contribution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Incomplete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1398050"/>
                  </a:ext>
                </a:extLst>
              </a:tr>
              <a:tr h="41387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Corbel"/>
                        </a:rPr>
                        <a:t>Wing Him Choi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746727"/>
                  </a:ext>
                </a:extLst>
              </a:tr>
              <a:tr h="41387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Corbel"/>
                        </a:rPr>
                        <a:t>Tiarna Kilmister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9727592"/>
                  </a:ext>
                </a:extLst>
              </a:tr>
              <a:tr h="41387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 err="1">
                          <a:solidFill>
                            <a:srgbClr val="000000"/>
                          </a:solidFill>
                          <a:latin typeface="+mn-lt"/>
                        </a:rPr>
                        <a:t>Glittika</a:t>
                      </a: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+mn-lt"/>
                        </a:rPr>
                        <a:t> (Nancy) </a:t>
                      </a:r>
                      <a:r>
                        <a:rPr lang="en-US" sz="1800" b="0" i="0" u="none" strike="noStrike" noProof="0" dirty="0" err="1">
                          <a:solidFill>
                            <a:srgbClr val="000000"/>
                          </a:solidFill>
                          <a:latin typeface="+mn-lt"/>
                        </a:rPr>
                        <a:t>Gerdmanee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5349064"/>
                  </a:ext>
                </a:extLst>
              </a:tr>
              <a:tr h="41387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Corbel"/>
                        </a:rPr>
                        <a:t>Richard (Doug) Tilden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643581"/>
                  </a:ext>
                </a:extLst>
              </a:tr>
              <a:tr h="41387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Corbel"/>
                        </a:rPr>
                        <a:t>Finn Perry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0911530"/>
                  </a:ext>
                </a:extLst>
              </a:tr>
            </a:tbl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02918" y="5243394"/>
            <a:ext cx="9784079" cy="808432"/>
          </a:xfrm>
        </p:spPr>
        <p:txBody>
          <a:bodyPr/>
          <a:lstStyle/>
          <a:p>
            <a:r>
              <a:rPr lang="en-AU" b="1" dirty="0"/>
              <a:t>Were all deliverables completed for the week?</a:t>
            </a:r>
          </a:p>
          <a:p>
            <a:r>
              <a:rPr lang="en-AU" b="1" dirty="0"/>
              <a:t>If not, how will the team compensate for this moving forward?</a:t>
            </a:r>
          </a:p>
        </p:txBody>
      </p:sp>
    </p:spTree>
    <p:extLst>
      <p:ext uri="{BB962C8B-B14F-4D97-AF65-F5344CB8AC3E}">
        <p14:creationId xmlns:p14="http://schemas.microsoft.com/office/powerpoint/2010/main" val="20606137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25000"/>
            <a:lumOff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Week 6 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39852157"/>
              </p:ext>
            </p:extLst>
          </p:nvPr>
        </p:nvGraphicFramePr>
        <p:xfrm>
          <a:off x="1206409" y="2276552"/>
          <a:ext cx="9780588" cy="270943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304234">
                  <a:extLst>
                    <a:ext uri="{9D8B030D-6E8A-4147-A177-3AD203B41FA5}">
                      <a16:colId xmlns:a16="http://schemas.microsoft.com/office/drawing/2014/main" val="2770261171"/>
                    </a:ext>
                  </a:extLst>
                </a:gridCol>
                <a:gridCol w="5061857">
                  <a:extLst>
                    <a:ext uri="{9D8B030D-6E8A-4147-A177-3AD203B41FA5}">
                      <a16:colId xmlns:a16="http://schemas.microsoft.com/office/drawing/2014/main" val="4057313378"/>
                    </a:ext>
                  </a:extLst>
                </a:gridCol>
                <a:gridCol w="2414497">
                  <a:extLst>
                    <a:ext uri="{9D8B030D-6E8A-4147-A177-3AD203B41FA5}">
                      <a16:colId xmlns:a16="http://schemas.microsoft.com/office/drawing/2014/main" val="1592639981"/>
                    </a:ext>
                  </a:extLst>
                </a:gridCol>
              </a:tblGrid>
              <a:tr h="4138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Team Member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Contribution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Incomplete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1398050"/>
                  </a:ext>
                </a:extLst>
              </a:tr>
              <a:tr h="41387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Corbel"/>
                        </a:rPr>
                        <a:t>Wing Him Choi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746727"/>
                  </a:ext>
                </a:extLst>
              </a:tr>
              <a:tr h="41387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Corbel"/>
                        </a:rPr>
                        <a:t>Tiarna Kilmister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9727592"/>
                  </a:ext>
                </a:extLst>
              </a:tr>
              <a:tr h="41387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 err="1">
                          <a:solidFill>
                            <a:srgbClr val="000000"/>
                          </a:solidFill>
                          <a:latin typeface="+mn-lt"/>
                        </a:rPr>
                        <a:t>Glittika</a:t>
                      </a: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+mn-lt"/>
                        </a:rPr>
                        <a:t> (Nancy) </a:t>
                      </a:r>
                      <a:r>
                        <a:rPr lang="en-US" sz="1800" b="0" i="0" u="none" strike="noStrike" noProof="0" dirty="0" err="1">
                          <a:solidFill>
                            <a:srgbClr val="000000"/>
                          </a:solidFill>
                          <a:latin typeface="+mn-lt"/>
                        </a:rPr>
                        <a:t>Gerdmanee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5349064"/>
                  </a:ext>
                </a:extLst>
              </a:tr>
              <a:tr h="41387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Corbel"/>
                        </a:rPr>
                        <a:t>Richard (Doug) Tilden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643581"/>
                  </a:ext>
                </a:extLst>
              </a:tr>
              <a:tr h="41387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Corbel"/>
                        </a:rPr>
                        <a:t>Finn Perry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0911530"/>
                  </a:ext>
                </a:extLst>
              </a:tr>
            </a:tbl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02918" y="5243394"/>
            <a:ext cx="9784079" cy="808432"/>
          </a:xfrm>
        </p:spPr>
        <p:txBody>
          <a:bodyPr/>
          <a:lstStyle/>
          <a:p>
            <a:r>
              <a:rPr lang="en-AU" b="1" dirty="0"/>
              <a:t>Were all deliverables completed for the week?</a:t>
            </a:r>
          </a:p>
          <a:p>
            <a:r>
              <a:rPr lang="en-AU" b="1" dirty="0"/>
              <a:t>If not, how will the team compensate for this moving forward?</a:t>
            </a:r>
          </a:p>
        </p:txBody>
      </p:sp>
    </p:spTree>
    <p:extLst>
      <p:ext uri="{BB962C8B-B14F-4D97-AF65-F5344CB8AC3E}">
        <p14:creationId xmlns:p14="http://schemas.microsoft.com/office/powerpoint/2010/main" val="25612658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Milestone &amp; feedback</a:t>
            </a:r>
            <a:br>
              <a:rPr lang="en-AU" dirty="0"/>
            </a:br>
            <a:r>
              <a:rPr lang="en-AU" dirty="0"/>
              <a:t>log</a:t>
            </a:r>
          </a:p>
        </p:txBody>
      </p:sp>
    </p:spTree>
    <p:extLst>
      <p:ext uri="{BB962C8B-B14F-4D97-AF65-F5344CB8AC3E}">
        <p14:creationId xmlns:p14="http://schemas.microsoft.com/office/powerpoint/2010/main" val="36080092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Banded</Template>
  <TotalTime>739</TotalTime>
  <Words>638</Words>
  <Application>Microsoft Office PowerPoint</Application>
  <PresentationFormat>Widescreen</PresentationFormat>
  <Paragraphs>128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Calibri</vt:lpstr>
      <vt:lpstr>Corbel</vt:lpstr>
      <vt:lpstr>Wingdings</vt:lpstr>
      <vt:lpstr>Banded</vt:lpstr>
      <vt:lpstr>Production log</vt:lpstr>
      <vt:lpstr>Client approval</vt:lpstr>
      <vt:lpstr>Week 1 </vt:lpstr>
      <vt:lpstr>Week 2 </vt:lpstr>
      <vt:lpstr>Week 3 </vt:lpstr>
      <vt:lpstr>Week 4 </vt:lpstr>
      <vt:lpstr>Week 5 </vt:lpstr>
      <vt:lpstr>Week 6 </vt:lpstr>
      <vt:lpstr>Milestone &amp; feedback log</vt:lpstr>
      <vt:lpstr>Client approval</vt:lpstr>
      <vt:lpstr>Milestone 1 – intended outcome</vt:lpstr>
      <vt:lpstr>Milestone 1 – outcome review </vt:lpstr>
      <vt:lpstr>Milestone 2 – intended outcome</vt:lpstr>
      <vt:lpstr>Milestone 2 – outcome review </vt:lpstr>
      <vt:lpstr>Milestone 3 – intended outcome</vt:lpstr>
      <vt:lpstr>Milestone 3 – outcome review </vt:lpstr>
    </vt:vector>
  </TitlesOfParts>
  <Company>AIE.EDU.AU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Cert II – Image Portfolio</dc:title>
  <dc:creator>darren bell</dc:creator>
  <cp:lastModifiedBy>Wing Him Choi</cp:lastModifiedBy>
  <cp:revision>112</cp:revision>
  <dcterms:created xsi:type="dcterms:W3CDTF">2016-12-13T00:24:44Z</dcterms:created>
  <dcterms:modified xsi:type="dcterms:W3CDTF">2018-11-09T05:44:08Z</dcterms:modified>
</cp:coreProperties>
</file>