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3" Type="http://schemas.openxmlformats.org/officeDocument/2006/relationships/viewProps" Target="viewProps.xml" /><Relationship Id="rId12" Type="http://schemas.openxmlformats.org/officeDocument/2006/relationships/presProps" Target="presProps.xml" /><Relationship Id="rId1" Type="http://schemas.openxmlformats.org/officeDocument/2006/relationships/slideMaster" Target="slideMasters/slideMaster1.xml" /><Relationship Id="rId15" Type="http://schemas.openxmlformats.org/officeDocument/2006/relationships/tableStyles" Target="tableStyles.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8.xml" /><Relationship Id="rId7" Type="http://schemas.openxmlformats.org/officeDocument/2006/relationships/slide" Target="slide9.xml" /><Relationship Id="rId8" Type="http://schemas.openxmlformats.org/officeDocument/2006/relationships/slide" Target="slide10.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catalog.data.gov/dataset?tags=crime" TargetMode="External" /><Relationship Id="rId3"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Data analysis using R and Quarto</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Student 296356</a:t>
            </a:r>
          </a:p>
        </p:txBody>
      </p:sp>
      <p:sp>
        <p:nvSpPr>
          <p:cNvPr id="4" name="Date Placeholder 3"/>
          <p:cNvSpPr>
            <a:spLocks noGrp="1"/>
          </p:cNvSpPr>
          <p:nvPr>
            <p:ph idx="10" sz="half" type="dt"/>
          </p:nvPr>
        </p:nvSpPr>
        <p:spPr/>
        <p:txBody>
          <a:bodyPr/>
          <a:lstStyle/>
          <a:p>
            <a:pPr lvl="0" indent="0" marL="0">
              <a:buNone/>
            </a:pPr>
            <a:r>
              <a:rPr/>
              <a:t>2025-06-21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7. Crime types by time of day</a:t>
            </a:r>
          </a:p>
        </p:txBody>
      </p:sp>
      <p:sp>
        <p:nvSpPr>
          <p:cNvPr id="4" name="Text Placeholder 3"/>
          <p:cNvSpPr>
            <a:spLocks noGrp="1"/>
          </p:cNvSpPr>
          <p:nvPr>
            <p:ph idx="2" sz="half" type="body"/>
          </p:nvPr>
        </p:nvSpPr>
        <p:spPr/>
        <p:txBody>
          <a:bodyPr/>
          <a:lstStyle/>
          <a:p>
            <a:pPr lvl="0" indent="0" marL="0">
              <a:buNone/>
            </a:pPr>
            <a:r>
              <a:rPr/>
              <a:t>The chart below shows a heatmap of the likelyhood of specific crimes depending on time of day. Fifteen most common offences are presented.</a:t>
            </a:r>
          </a:p>
          <a:p>
            <a:pPr lvl="0" indent="0" marL="0">
              <a:spcBef>
                <a:spcPts val="3000"/>
              </a:spcBef>
              <a:buNone/>
            </a:pPr>
            <a:r>
              <a:rPr b="1"/>
              <a:t>Conclusion:</a:t>
            </a:r>
          </a:p>
          <a:p>
            <a:pPr lvl="0" indent="0" marL="0">
              <a:buNone/>
            </a:pPr>
            <a:r>
              <a:rPr/>
              <a:t>Vehicle-related crimes (stealing or burglary from vehicle) are committed significantly more often during evening hours, starting around 5:00 PM. Most cases of theft occur in the middle of the day, whereas trespassing is clearly limited to early morning hours. Offences such as burglary are equally distributed throughout the day.</a:t>
            </a:r>
          </a:p>
          <a:p>
            <a:pPr lvl="0" indent="0" marL="0">
              <a:buNone/>
            </a:pPr>
            <a:br/>
          </a:p>
        </p:txBody>
      </p:sp>
      <p:pic>
        <p:nvPicPr>
          <p:cNvPr descr="Project_Quarto_R_files/figure-pptx/plot-heatmap-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Table of contents</a:t>
            </a:r>
          </a:p>
        </p:txBody>
      </p:sp>
      <p:sp>
        <p:nvSpPr>
          <p:cNvPr id="3" name="Content Placeholder 2"/>
          <p:cNvSpPr>
            <a:spLocks noGrp="1"/>
          </p:cNvSpPr>
          <p:nvPr>
            <p:ph idx="1"/>
          </p:nvPr>
        </p:nvSpPr>
        <p:spPr/>
        <p:txBody>
          <a:bodyPr/>
          <a:lstStyle/>
          <a:p>
            <a:pPr lvl="0"/>
            <a:r>
              <a:rPr>
                <a:hlinkClick r:id="rId2" action="ppaction://hlinksldjump"/>
              </a:rPr>
              <a:t>1. Quarto project</a:t>
            </a:r>
          </a:p>
          <a:p>
            <a:pPr lvl="0"/>
            <a:r>
              <a:rPr>
                <a:hlinkClick r:id="rId3" action="ppaction://hlinksldjump"/>
              </a:rPr>
              <a:t>2. Most common crime types</a:t>
            </a:r>
          </a:p>
          <a:p>
            <a:pPr lvl="0"/>
            <a:r>
              <a:rPr>
                <a:hlinkClick r:id="rId4" action="ppaction://hlinksldjump"/>
              </a:rPr>
              <a:t>3. Areas most affected by crime</a:t>
            </a:r>
          </a:p>
          <a:p>
            <a:pPr lvl="0"/>
            <a:r>
              <a:rPr>
                <a:hlinkClick r:id="rId5" action="ppaction://hlinksldjump"/>
              </a:rPr>
              <a:t>4. Victim age analysis</a:t>
            </a:r>
          </a:p>
          <a:p>
            <a:pPr lvl="0"/>
            <a:r>
              <a:rPr>
                <a:hlinkClick r:id="rId6" action="ppaction://hlinksldjump"/>
              </a:rPr>
              <a:t>5. Geographical distribution of crime</a:t>
            </a:r>
          </a:p>
          <a:p>
            <a:pPr lvl="0"/>
            <a:r>
              <a:rPr>
                <a:hlinkClick r:id="rId7" action="ppaction://hlinksldjump"/>
              </a:rPr>
              <a:t>6. Crime distribution by area</a:t>
            </a:r>
          </a:p>
          <a:p>
            <a:pPr lvl="0"/>
            <a:r>
              <a:rPr>
                <a:hlinkClick r:id="rId8" action="ppaction://hlinksldjump"/>
              </a:rPr>
              <a:t>7. Crime types by time of day</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Quarto project</a:t>
            </a:r>
          </a:p>
        </p:txBody>
      </p:sp>
      <p:sp>
        <p:nvSpPr>
          <p:cNvPr id="4" name="Text Placeholder 3"/>
          <p:cNvSpPr>
            <a:spLocks noGrp="1"/>
          </p:cNvSpPr>
          <p:nvPr>
            <p:ph idx="2" sz="half" type="body"/>
          </p:nvPr>
        </p:nvSpPr>
        <p:spPr/>
        <p:txBody>
          <a:bodyPr/>
          <a:lstStyle/>
          <a:p>
            <a:pPr lvl="0" indent="0" marL="0">
              <a:buNone/>
            </a:pPr>
            <a:r>
              <a:rPr b="1"/>
              <a:t>Project title:</a:t>
            </a:r>
            <a:r>
              <a:rPr/>
              <a:t> Data analysis using R and Quarto</a:t>
            </a:r>
          </a:p>
          <a:p>
            <a:pPr lvl="0" indent="0" marL="0">
              <a:buNone/>
            </a:pPr>
            <a:r>
              <a:rPr b="1"/>
              <a:t>Author:</a:t>
            </a:r>
            <a:r>
              <a:rPr/>
              <a:t> Student 296356</a:t>
            </a:r>
          </a:p>
          <a:p>
            <a:pPr lvl="0" indent="0" marL="0">
              <a:buNone/>
            </a:pPr>
            <a:r>
              <a:rPr b="1"/>
              <a:t>Subject:</a:t>
            </a:r>
            <a:r>
              <a:rPr/>
              <a:t> Statistical analysis of Los Angeles crime reports</a:t>
            </a:r>
          </a:p>
          <a:p>
            <a:pPr lvl="0" indent="0" marL="0">
              <a:buNone/>
            </a:pPr>
            <a:r>
              <a:rPr b="1"/>
              <a:t>Data source:</a:t>
            </a:r>
            <a:r>
              <a:rPr/>
              <a:t> Los Angeles crime types (based on 2024 data) (</a:t>
            </a:r>
            <a:r>
              <a:rPr>
                <a:hlinkClick r:id="rId2"/>
              </a:rPr>
              <a:t>https://catalog.data.gov/dataset?tags=crime</a:t>
            </a:r>
            <a:r>
              <a:rPr/>
              <a:t>)</a:t>
            </a:r>
          </a:p>
          <a:p>
            <a:pPr lvl="0" indent="0" marL="0">
              <a:buNone/>
            </a:pPr>
            <a:br/>
          </a:p>
        </p:txBody>
      </p:sp>
      <p:pic>
        <p:nvPicPr>
          <p:cNvPr descr="Source_website.png" id="0" name="Picture 1"/>
          <p:cNvPicPr>
            <a:picLocks noGrp="1" noChangeAspect="1"/>
          </p:cNvPicPr>
          <p:nvPr/>
        </p:nvPicPr>
        <p:blipFill>
          <a:blip r:embed="rId3"/>
          <a:stretch>
            <a:fillRect/>
          </a:stretch>
        </p:blipFill>
        <p:spPr bwMode="auto">
          <a:xfrm>
            <a:off x="3771900" y="203200"/>
            <a:ext cx="4711700" cy="43815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2. Most common crime types</a:t>
            </a:r>
          </a:p>
        </p:txBody>
      </p:sp>
      <p:sp>
        <p:nvSpPr>
          <p:cNvPr id="4" name="Text Placeholder 3"/>
          <p:cNvSpPr>
            <a:spLocks noGrp="1"/>
          </p:cNvSpPr>
          <p:nvPr>
            <p:ph idx="2" sz="half" type="body"/>
          </p:nvPr>
        </p:nvSpPr>
        <p:spPr/>
        <p:txBody>
          <a:bodyPr/>
          <a:lstStyle/>
          <a:p>
            <a:pPr lvl="0" indent="0" marL="0">
              <a:buNone/>
            </a:pPr>
            <a:r>
              <a:rPr/>
              <a:t>The chart below shows an analysis of Los Angeles crime types in 2024 by frequency.</a:t>
            </a:r>
          </a:p>
          <a:p>
            <a:pPr lvl="0" indent="0" marL="0">
              <a:buNone/>
            </a:pPr>
            <a:r>
              <a:rPr/>
              <a:t>Twenty most common offences are presented.</a:t>
            </a:r>
          </a:p>
          <a:p>
            <a:pPr lvl="0" indent="0" marL="0">
              <a:spcBef>
                <a:spcPts val="3000"/>
              </a:spcBef>
              <a:buNone/>
            </a:pPr>
            <a:r>
              <a:rPr b="1"/>
              <a:t>Conclusion:</a:t>
            </a:r>
          </a:p>
          <a:p>
            <a:pPr lvl="0" indent="0" marL="0">
              <a:buNone/>
            </a:pPr>
            <a:r>
              <a:rPr/>
              <a:t>The most common crime type in the LA area in 2004 was vehicle theft (an outstanding number of over 20,000 cases reported). The remaining types of offences are less variable in frequency, and none of them exceeded 10,000.</a:t>
            </a:r>
          </a:p>
          <a:p>
            <a:pPr lvl="0" indent="0" marL="0">
              <a:buNone/>
            </a:pPr>
            <a:br/>
          </a:p>
        </p:txBody>
      </p:sp>
      <p:pic>
        <p:nvPicPr>
          <p:cNvPr descr="Project_Quarto_R_files/figure-pptx/plot-frequency-1.png" id="0" name="Picture 1"/>
          <p:cNvPicPr>
            <a:picLocks noGrp="1" noChangeAspect="1"/>
          </p:cNvPicPr>
          <p:nvPr/>
        </p:nvPicPr>
        <p:blipFill>
          <a:blip r:embed="rId2"/>
          <a:stretch>
            <a:fillRect/>
          </a:stretch>
        </p:blipFill>
        <p:spPr bwMode="auto">
          <a:xfrm>
            <a:off x="3568700" y="203200"/>
            <a:ext cx="5105400" cy="43815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3. Areas most affected by crime</a:t>
            </a:r>
          </a:p>
        </p:txBody>
      </p:sp>
      <p:sp>
        <p:nvSpPr>
          <p:cNvPr id="4" name="Text Placeholder 3"/>
          <p:cNvSpPr>
            <a:spLocks noGrp="1"/>
          </p:cNvSpPr>
          <p:nvPr>
            <p:ph idx="2" sz="half" type="body"/>
          </p:nvPr>
        </p:nvSpPr>
        <p:spPr/>
        <p:txBody>
          <a:bodyPr/>
          <a:lstStyle/>
          <a:p>
            <a:pPr lvl="0" indent="0" marL="0">
              <a:buNone/>
            </a:pPr>
            <a:r>
              <a:rPr/>
              <a:t>The chart below shows 10 areas with the highest crime rate.</a:t>
            </a:r>
          </a:p>
          <a:p>
            <a:pPr lvl="0" indent="0" marL="0">
              <a:spcBef>
                <a:spcPts val="3000"/>
              </a:spcBef>
              <a:buNone/>
            </a:pPr>
            <a:r>
              <a:rPr b="1"/>
              <a:t>Conclusion:</a:t>
            </a:r>
          </a:p>
          <a:p>
            <a:pPr lvl="0" indent="0" marL="0">
              <a:buNone/>
            </a:pPr>
            <a:r>
              <a:rPr/>
              <a:t>The diameters of the circles are approximately proportional to the number of reported crimes in the respective areas. Most reports are from the Central area, followed by Southwest and Pacific.</a:t>
            </a:r>
          </a:p>
          <a:p>
            <a:pPr lvl="0" indent="0" marL="0">
              <a:buNone/>
            </a:pPr>
            <a:br/>
          </a:p>
        </p:txBody>
      </p:sp>
      <p:pic>
        <p:nvPicPr>
          <p:cNvPr descr="Project_Quarto_R_files/figure-pptx/plot-affected-areas-1.png" id="0" name="Picture 1"/>
          <p:cNvPicPr>
            <a:picLocks noGrp="1" noChangeAspect="1"/>
          </p:cNvPicPr>
          <p:nvPr/>
        </p:nvPicPr>
        <p:blipFill>
          <a:blip r:embed="rId2"/>
          <a:stretch>
            <a:fillRect/>
          </a:stretch>
        </p:blipFill>
        <p:spPr bwMode="auto">
          <a:xfrm>
            <a:off x="3937000" y="203200"/>
            <a:ext cx="4381500" cy="43815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4. Victim age analysis</a:t>
            </a:r>
          </a:p>
        </p:txBody>
      </p:sp>
      <p:sp>
        <p:nvSpPr>
          <p:cNvPr id="4" name="Text Placeholder 3"/>
          <p:cNvSpPr>
            <a:spLocks noGrp="1"/>
          </p:cNvSpPr>
          <p:nvPr>
            <p:ph idx="2" sz="half" type="body"/>
          </p:nvPr>
        </p:nvSpPr>
        <p:spPr/>
        <p:txBody>
          <a:bodyPr/>
          <a:lstStyle/>
          <a:p>
            <a:pPr lvl="0" indent="0" marL="0">
              <a:buNone/>
            </a:pPr>
            <a:r>
              <a:rPr/>
              <a:t>This section presents the results of victim age analysis. Only male and female genders are presented (other/unknown categories are omitted due to low sample size).</a:t>
            </a:r>
          </a:p>
          <a:p>
            <a:pPr lvl="0" indent="0" marL="0">
              <a:buNone/>
            </a:pPr>
            <a:r>
              <a:rPr b="1"/>
              <a:t>Histogram plot – total population:</a:t>
            </a:r>
          </a:p>
          <a:p>
            <a:pPr lvl="0" indent="0" marL="0">
              <a:buNone/>
            </a:pPr>
          </a:p>
          <a:p>
            <a:pPr lvl="0" indent="0" marL="0">
              <a:buNone/>
            </a:pPr>
            <a:r>
              <a:rPr b="1"/>
              <a:t>Conclusion:</a:t>
            </a:r>
            <a:r>
              <a:rPr/>
              <a:t> This chart present </a:t>
            </a:r>
            <a:r>
              <a:rPr i="1"/>
              <a:t>the entire population</a:t>
            </a:r>
            <a:r>
              <a:rPr/>
              <a:t>. Most victims are adults aged 20–40 years. The data seems to be distributed normally, as confirmed below in a statistical test.</a:t>
            </a:r>
          </a:p>
          <a:p>
            <a:pPr lvl="0" indent="0" marL="0">
              <a:buNone/>
            </a:pPr>
            <a:r>
              <a:rPr b="1"/>
              <a:t>Histogram plot – victim age distribution by sex:</a:t>
            </a:r>
          </a:p>
          <a:p>
            <a:pPr lvl="0" indent="0" marL="0">
              <a:buNone/>
            </a:pPr>
          </a:p>
          <a:p>
            <a:pPr lvl="0" indent="0" marL="0">
              <a:buNone/>
            </a:pPr>
            <a:r>
              <a:rPr b="1"/>
              <a:t>Conclusion:</a:t>
            </a:r>
            <a:r>
              <a:rPr/>
              <a:t> This chart presents overimposed histograms of the age for </a:t>
            </a:r>
            <a:r>
              <a:rPr i="1"/>
              <a:t>male</a:t>
            </a:r>
            <a:r>
              <a:rPr/>
              <a:t> and </a:t>
            </a:r>
            <a:r>
              <a:rPr i="1"/>
              <a:t>female</a:t>
            </a:r>
            <a:r>
              <a:rPr/>
              <a:t> victims. The sex-specific histograms are very similar and nearly overlap, although </a:t>
            </a:r>
            <a:r>
              <a:rPr i="1"/>
              <a:t>male</a:t>
            </a:r>
            <a:r>
              <a:rPr/>
              <a:t> victims are slightly older.</a:t>
            </a:r>
          </a:p>
          <a:p>
            <a:pPr lvl="0" indent="0" marL="0">
              <a:buNone/>
            </a:pPr>
            <a:r>
              <a:rPr b="1"/>
              <a:t>Summary stastistics:</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558800"/>
                <a:gridCol w="558800"/>
                <a:gridCol w="558800"/>
                <a:gridCol w="558800"/>
                <a:gridCol w="558800"/>
                <a:gridCol w="558800"/>
                <a:gridCol w="558800"/>
                <a:gridCol w="558800"/>
                <a:gridCol w="558800"/>
              </a:tblGrid>
              <a:tr h="0">
                <a:tc>
                  <a:txBody>
                    <a:bodyPr/>
                    <a:lstStyle/>
                    <a:p>
                      <a:pPr lvl="0" indent="0" marL="0" algn="l">
                        <a:buNone/>
                      </a:pPr>
                      <a:r>
                        <a:rPr/>
                        <a:t>Variable</a:t>
                      </a:r>
                    </a:p>
                  </a:txBody>
                  <a:tcPr/>
                </a:tc>
                <a:tc>
                  <a:txBody>
                    <a:bodyPr/>
                    <a:lstStyle/>
                    <a:p>
                      <a:pPr lvl="0" indent="0" marL="0" algn="l">
                        <a:buNone/>
                      </a:pPr>
                      <a:r>
                        <a:rPr/>
                        <a:t>NotNA</a:t>
                      </a:r>
                    </a:p>
                  </a:txBody>
                  <a:tcPr/>
                </a:tc>
                <a:tc>
                  <a:txBody>
                    <a:bodyPr/>
                    <a:lstStyle/>
                    <a:p>
                      <a:pPr lvl="0" indent="0" marL="0" algn="l">
                        <a:buNone/>
                      </a:pPr>
                      <a:r>
                        <a:rPr/>
                        <a:t>Mean</a:t>
                      </a:r>
                    </a:p>
                  </a:txBody>
                  <a:tcPr/>
                </a:tc>
                <a:tc>
                  <a:txBody>
                    <a:bodyPr/>
                    <a:lstStyle/>
                    <a:p>
                      <a:pPr lvl="0" indent="0" marL="0" algn="l">
                        <a:buNone/>
                      </a:pPr>
                      <a:r>
                        <a:rPr/>
                        <a:t>Median</a:t>
                      </a:r>
                    </a:p>
                  </a:txBody>
                  <a:tcPr/>
                </a:tc>
                <a:tc>
                  <a:txBody>
                    <a:bodyPr/>
                    <a:lstStyle/>
                    <a:p>
                      <a:pPr lvl="0" indent="0" marL="0" algn="l">
                        <a:buNone/>
                      </a:pPr>
                      <a:r>
                        <a:rPr/>
                        <a:t>Sd</a:t>
                      </a:r>
                    </a:p>
                  </a:txBody>
                  <a:tcPr/>
                </a:tc>
                <a:tc>
                  <a:txBody>
                    <a:bodyPr/>
                    <a:lstStyle/>
                    <a:p>
                      <a:pPr lvl="0" indent="0" marL="0" algn="l">
                        <a:buNone/>
                      </a:pPr>
                      <a:r>
                        <a:rPr/>
                        <a:t>Min</a:t>
                      </a:r>
                    </a:p>
                  </a:txBody>
                  <a:tcPr/>
                </a:tc>
                <a:tc>
                  <a:txBody>
                    <a:bodyPr/>
                    <a:lstStyle/>
                    <a:p>
                      <a:pPr lvl="0" indent="0" marL="0" algn="l">
                        <a:buNone/>
                      </a:pPr>
                      <a:r>
                        <a:rPr/>
                        <a:t>Pctile[25]</a:t>
                      </a:r>
                    </a:p>
                  </a:txBody>
                  <a:tcPr/>
                </a:tc>
                <a:tc>
                  <a:txBody>
                    <a:bodyPr/>
                    <a:lstStyle/>
                    <a:p>
                      <a:pPr lvl="0" indent="0" marL="0" algn="l">
                        <a:buNone/>
                      </a:pPr>
                      <a:r>
                        <a:rPr/>
                        <a:t>Pctile[75]</a:t>
                      </a:r>
                    </a:p>
                  </a:txBody>
                  <a:tcPr/>
                </a:tc>
                <a:tc>
                  <a:txBody>
                    <a:bodyPr/>
                    <a:lstStyle/>
                    <a:p>
                      <a:pPr lvl="0" indent="0" marL="0" algn="l">
                        <a:buNone/>
                      </a:pPr>
                      <a:r>
                        <a:rPr/>
                        <a:t>Max</a:t>
                      </a:r>
                    </a:p>
                  </a:txBody>
                  <a:tcPr/>
                </a:tc>
              </a:tr>
              <a:tr h="0">
                <a:tc>
                  <a:txBody>
                    <a:bodyPr/>
                    <a:lstStyle/>
                    <a:p>
                      <a:pPr lvl="0" indent="0" marL="0" algn="l">
                        <a:buNone/>
                      </a:pPr>
                      <a:r>
                        <a:rPr/>
                        <a:t>Victim age</a:t>
                      </a:r>
                    </a:p>
                  </a:txBody>
                </a:tc>
                <a:tc>
                  <a:txBody>
                    <a:bodyPr/>
                    <a:lstStyle/>
                    <a:p>
                      <a:pPr lvl="0" indent="0" marL="0" algn="l">
                        <a:buNone/>
                      </a:pPr>
                      <a:r>
                        <a:rPr/>
                        <a:t>76839</a:t>
                      </a:r>
                    </a:p>
                  </a:txBody>
                </a:tc>
                <a:tc>
                  <a:txBody>
                    <a:bodyPr/>
                    <a:lstStyle/>
                    <a:p>
                      <a:pPr lvl="0" indent="0" marL="0" algn="l">
                        <a:buNone/>
                      </a:pPr>
                      <a:r>
                        <a:rPr/>
                        <a:t>39</a:t>
                      </a:r>
                    </a:p>
                  </a:txBody>
                </a:tc>
                <a:tc>
                  <a:txBody>
                    <a:bodyPr/>
                    <a:lstStyle/>
                    <a:p>
                      <a:pPr lvl="0" indent="0" marL="0" algn="l">
                        <a:buNone/>
                      </a:pPr>
                      <a:r>
                        <a:rPr/>
                        <a:t>36</a:t>
                      </a:r>
                    </a:p>
                  </a:txBody>
                </a:tc>
                <a:tc>
                  <a:txBody>
                    <a:bodyPr/>
                    <a:lstStyle/>
                    <a:p>
                      <a:pPr lvl="0" indent="0" marL="0" algn="l">
                        <a:buNone/>
                      </a:pPr>
                      <a:r>
                        <a:rPr/>
                        <a:t>15</a:t>
                      </a:r>
                    </a:p>
                  </a:txBody>
                </a:tc>
                <a:tc>
                  <a:txBody>
                    <a:bodyPr/>
                    <a:lstStyle/>
                    <a:p>
                      <a:pPr lvl="0" indent="0" marL="0" algn="l">
                        <a:buNone/>
                      </a:pPr>
                      <a:r>
                        <a:rPr/>
                        <a:t>2</a:t>
                      </a:r>
                    </a:p>
                  </a:txBody>
                </a:tc>
                <a:tc>
                  <a:txBody>
                    <a:bodyPr/>
                    <a:lstStyle/>
                    <a:p>
                      <a:pPr lvl="0" indent="0" marL="0" algn="l">
                        <a:buNone/>
                      </a:pPr>
                      <a:r>
                        <a:rPr/>
                        <a:t>27</a:t>
                      </a:r>
                    </a:p>
                  </a:txBody>
                </a:tc>
                <a:tc>
                  <a:txBody>
                    <a:bodyPr/>
                    <a:lstStyle/>
                    <a:p>
                      <a:pPr lvl="0" indent="0" marL="0" algn="l">
                        <a:buNone/>
                      </a:pPr>
                      <a:r>
                        <a:rPr/>
                        <a:t>49</a:t>
                      </a:r>
                    </a:p>
                  </a:txBody>
                </a:tc>
                <a:tc>
                  <a:txBody>
                    <a:bodyPr/>
                    <a:lstStyle/>
                    <a:p>
                      <a:pPr lvl="0" indent="0" marL="0" algn="l">
                        <a:buNone/>
                      </a:pPr>
                      <a:r>
                        <a:rPr/>
                        <a:t>99</a:t>
                      </a:r>
                    </a:p>
                  </a:txBody>
                </a:tc>
              </a:tr>
            </a:tbl>
          </a:graphicData>
        </a:graphic>
      </p:graphicFrame>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Conclusion:</a:t>
            </a:r>
            <a:r>
              <a:rPr/>
              <a:t> The yougest victim was 2 years old, and the oldest 99 years old. Median victim age was 36 years.</a:t>
            </a:r>
          </a:p>
          <a:p>
            <a:pPr lvl="0" indent="0" marL="0">
              <a:buNone/>
            </a:pPr>
            <a:br/>
          </a:p>
          <a:p>
            <a:pPr lvl="0" indent="0" marL="0">
              <a:buNone/>
            </a:pPr>
            <a:r>
              <a:rPr b="1"/>
              <a:t>Test for normal distribution:</a:t>
            </a:r>
          </a:p>
          <a:p>
            <a:pPr lvl="0" indent="0">
              <a:buNone/>
            </a:pPr>
            <a:r>
              <a:rPr>
                <a:latin typeface="Courier"/>
              </a:rPr>
              <a:t>
    Shapiro-Wilk normality test
data:  head(data_prep$Vict.Age, n = 5000)
W = 0.95593, p-value &lt; 2.2e-16</a:t>
            </a:r>
          </a:p>
          <a:p>
            <a:pPr lvl="0" indent="0" marL="0">
              <a:buNone/>
            </a:pPr>
            <a:r>
              <a:rPr b="1"/>
              <a:t>Conclusion:</a:t>
            </a:r>
            <a:r>
              <a:rPr/>
              <a:t> The </a:t>
            </a:r>
            <a:r>
              <a:rPr i="1"/>
              <a:t>p</a:t>
            </a:r>
            <a:r>
              <a:rPr/>
              <a:t> value in Shapiro-Wilk test is very low, confirming normal distribution of the data.</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5. Geographical distribution of crime</a:t>
            </a:r>
          </a:p>
        </p:txBody>
      </p:sp>
      <p:sp>
        <p:nvSpPr>
          <p:cNvPr id="4" name="Text Placeholder 3"/>
          <p:cNvSpPr>
            <a:spLocks noGrp="1"/>
          </p:cNvSpPr>
          <p:nvPr>
            <p:ph idx="2" sz="half" type="body"/>
          </p:nvPr>
        </p:nvSpPr>
        <p:spPr/>
        <p:txBody>
          <a:bodyPr/>
          <a:lstStyle/>
          <a:p>
            <a:pPr lvl="0" indent="0" marL="0">
              <a:buNone/>
            </a:pPr>
            <a:r>
              <a:rPr/>
              <a:t>Certain offences usually exhibit a heterogeneous geographical distribution. To illustrate this, the map below displays the locations of reported cases of physical assault involving minors in 2024. Colors indicate victim sex.</a:t>
            </a:r>
          </a:p>
          <a:p>
            <a:pPr lvl="0" indent="0" marL="0">
              <a:spcBef>
                <a:spcPts val="3000"/>
              </a:spcBef>
              <a:buNone/>
            </a:pPr>
            <a:r>
              <a:rPr b="1"/>
              <a:t>Conclusion:</a:t>
            </a:r>
          </a:p>
          <a:p>
            <a:pPr lvl="0" indent="0" marL="0">
              <a:buNone/>
            </a:pPr>
            <a:r>
              <a:rPr/>
              <a:t>The map clearly shows two large and two smaller clusters corresponding to areas where the majority of these offences (assaults on minors) occur, indicating where preventive measures in this regard should be intensified.</a:t>
            </a:r>
          </a:p>
          <a:p>
            <a:pPr lvl="0" indent="0" marL="0">
              <a:buNone/>
            </a:pPr>
            <a:r>
              <a:rPr/>
              <a:t>No clear pattern is evident regarding the victims’ sex.</a:t>
            </a:r>
          </a:p>
          <a:p>
            <a:pPr lvl="0" indent="0" marL="0">
              <a:buNone/>
            </a:pPr>
            <a:br/>
          </a:p>
        </p:txBody>
      </p:sp>
      <p:pic>
        <p:nvPicPr>
          <p:cNvPr descr="Project_Quarto_R_files/figure-pptx/plot-map-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6. Crime distribution by area</a:t>
            </a:r>
          </a:p>
        </p:txBody>
      </p:sp>
      <p:sp>
        <p:nvSpPr>
          <p:cNvPr id="4" name="Text Placeholder 3"/>
          <p:cNvSpPr>
            <a:spLocks noGrp="1"/>
          </p:cNvSpPr>
          <p:nvPr>
            <p:ph idx="2" sz="half" type="body"/>
          </p:nvPr>
        </p:nvSpPr>
        <p:spPr/>
        <p:txBody>
          <a:bodyPr/>
          <a:lstStyle/>
          <a:p>
            <a:pPr lvl="0" indent="0" marL="0">
              <a:buNone/>
            </a:pPr>
            <a:r>
              <a:rPr/>
              <a:t>The chart below shows crime distribution in the LA region by area. Five most common offences are presented.</a:t>
            </a:r>
          </a:p>
          <a:p>
            <a:pPr lvl="0" indent="0" marL="0">
              <a:spcBef>
                <a:spcPts val="3000"/>
              </a:spcBef>
              <a:buNone/>
            </a:pPr>
            <a:r>
              <a:rPr b="1"/>
              <a:t>Conclusion:</a:t>
            </a:r>
          </a:p>
          <a:p>
            <a:pPr lvl="0" indent="0" marL="0">
              <a:buNone/>
            </a:pPr>
            <a:r>
              <a:rPr/>
              <a:t>For certain crimes there are marked differences in the number of reports depending on area. For instance, “BURGLARY FROM VEHICLE” occurred overwhelmingly in the “Central” area (with more than twice as many reports as in any other area). Other offences show more homogeneous distribution (e.g. “VANDALISM”).</a:t>
            </a:r>
          </a:p>
        </p:txBody>
      </p:sp>
      <p:pic>
        <p:nvPicPr>
          <p:cNvPr descr="Project_Quarto_R_files/figure-pptx/plot-area-1.png" id="0" name="Picture 1"/>
          <p:cNvPicPr>
            <a:picLocks noGrp="1" noChangeAspect="1"/>
          </p:cNvPicPr>
          <p:nvPr/>
        </p:nvPicPr>
        <p:blipFill>
          <a:blip r:embed="rId2"/>
          <a:stretch>
            <a:fillRect/>
          </a:stretch>
        </p:blipFill>
        <p:spPr bwMode="auto">
          <a:xfrm>
            <a:off x="3937000" y="203200"/>
            <a:ext cx="4381500" cy="43815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using R and Quarto</dc:title>
  <dc:creator>Student 296356</dc:creator>
  <cp:keywords/>
  <dcterms:created xsi:type="dcterms:W3CDTF">2025-06-21T11:20:12Z</dcterms:created>
  <dcterms:modified xsi:type="dcterms:W3CDTF">2025-06-21T11:20:12Z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date">
    <vt:lpwstr>2025-06-21</vt:lpwstr>
  </property>
  <property fmtid="{D5CDD505-2E9C-101B-9397-08002B2CF9AE}" pid="6" name="editor">
    <vt:lpwstr>source</vt:lpwstr>
  </property>
  <property fmtid="{D5CDD505-2E9C-101B-9397-08002B2CF9AE}" pid="7" name="execute">
    <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labels">
    <vt:lpwstr/>
  </property>
  <property fmtid="{D5CDD505-2E9C-101B-9397-08002B2CF9AE}" pid="12" name="toc-title">
    <vt:lpwstr>Table of contents</vt:lpwstr>
  </property>
</Properties>
</file>