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2025-06-20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Quarto project</a:t>
            </a:r>
          </a:p>
          <a:p>
            <a:pPr lvl="0"/>
            <a:r>
              <a:rPr>
                <a:hlinkClick r:id="rId3" action="ppaction://hlinksldjump"/>
              </a:rPr>
              <a:t>2. Most common crime types</a:t>
            </a:r>
          </a:p>
          <a:p>
            <a:pPr lvl="0"/>
            <a:r>
              <a:rPr>
                <a:hlinkClick r:id="rId4" action="ppaction://hlinksldjump"/>
              </a:rPr>
              <a:t>3. Geographical distribution of crime</a:t>
            </a:r>
          </a:p>
          <a:p>
            <a:pPr lvl="0"/>
            <a:r>
              <a:rPr>
                <a:hlinkClick r:id="rId5" action="ppaction://hlinksldjump"/>
              </a:rPr>
              <a:t>4. Crime distribution by area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Quarto project</a:t>
            </a:r>
          </a:p>
        </p:txBody>
      </p:sp>
      <p:sp>
        <p:nvSpPr>
          <p:cNvPr id="4" name="Text Placeholder 3"/>
          <p:cNvSpPr>
            <a:spLocks noGrp="1"/>
          </p:cNvSpPr>
          <p:nvPr>
            <p:ph idx="2" sz="half" type="body"/>
          </p:nvPr>
        </p:nvSpPr>
        <p:spPr/>
        <p:txBody>
          <a:bodyPr/>
          <a:lstStyle/>
          <a:p>
            <a:pPr lvl="0" indent="0" marL="0">
              <a:buNone/>
            </a:pPr>
            <a:r>
              <a:rPr/>
              <a:t>Project title: Data analysis using R and Quarto</a:t>
            </a:r>
          </a:p>
          <a:p>
            <a:pPr lvl="0" indent="0" marL="0">
              <a:buNone/>
            </a:pPr>
            <a:r>
              <a:rPr/>
              <a:t>Author: Student 296356</a:t>
            </a:r>
          </a:p>
          <a:p>
            <a:pPr lvl="0" indent="0" marL="0">
              <a:buNone/>
            </a:pPr>
            <a:r>
              <a:rPr/>
              <a:t>Subject: Statistical analysis of Los Angeles crime reports</a:t>
            </a:r>
          </a:p>
          <a:p>
            <a:pPr lvl="0" indent="0" marL="0">
              <a:buNone/>
            </a:pPr>
            <a:r>
              <a:rPr/>
              <a:t>Data source: Los Angeles crime types (based on 2024 data) (</a:t>
            </a:r>
            <a:r>
              <a:rPr>
                <a:hlinkClick r:id="rId2"/>
              </a:rPr>
              <a:t>https://catalog.data.gov/dataset?tags=crime</a:t>
            </a:r>
            <a:r>
              <a:rPr/>
              <a:t>)</a:t>
            </a:r>
          </a:p>
        </p:txBody>
      </p:sp>
      <p:pic>
        <p:nvPicPr>
          <p:cNvPr descr="Source_website.png" id="0" name="Picture 1"/>
          <p:cNvPicPr>
            <a:picLocks noGrp="1" noChangeAspect="1"/>
          </p:cNvPicPr>
          <p:nvPr/>
        </p:nvPicPr>
        <p:blipFill>
          <a:blip r:embed="rId3"/>
          <a:stretch>
            <a:fillRect/>
          </a:stretch>
        </p:blipFill>
        <p:spPr bwMode="auto">
          <a:xfrm>
            <a:off x="3568700" y="203200"/>
            <a:ext cx="50927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The chart below shows an analysis of Los Angeles crime types in 2024 by frequency.</a:t>
            </a:r>
          </a:p>
          <a:p>
            <a:pPr lvl="0" indent="0" marL="0">
              <a:buNone/>
            </a:pPr>
            <a:r>
              <a:rPr/>
              <a:t>Twenty most common offences are presented.</a:t>
            </a:r>
          </a:p>
          <a:p>
            <a:pPr lvl="0" indent="0" marL="0">
              <a:spcBef>
                <a:spcPts val="3000"/>
              </a:spcBef>
              <a:buNone/>
            </a:pPr>
            <a:r>
              <a:rPr b="1"/>
              <a:t>Conclusion:</a:t>
            </a:r>
          </a:p>
          <a:p>
            <a:pPr lvl="0" indent="0" marL="0">
              <a:buNone/>
            </a:pPr>
            <a:r>
              <a:rPr/>
              <a:t>The most common crime type in the LA area in 2004 was vehicle theft (an outstanding number of over 200,000 cases reported). The remaining types of offences are less variable in frequency, and none of them exceeded 100,000.</a:t>
            </a:r>
          </a:p>
          <a:p>
            <a:pPr lvl="0" indent="0" marL="0">
              <a:buNone/>
            </a:pPr>
            <a:br/>
          </a:p>
        </p:txBody>
      </p:sp>
      <p:pic>
        <p:nvPicPr>
          <p:cNvPr descr="Project_Quarto_R_files/figure-pptx/plot-frequency-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usually exhibit a heterogeneous geographical distribution. To illustrate this, the map below displays the locations of reported cases of physical assault involving minors in 2024. Colors indicate victim sex.</a:t>
            </a:r>
          </a:p>
          <a:p>
            <a:pPr lvl="0" indent="0" marL="0">
              <a:spcBef>
                <a:spcPts val="3000"/>
              </a:spcBef>
              <a:buNone/>
            </a:pPr>
            <a:r>
              <a:rPr b="1"/>
              <a:t>Conclusion:</a:t>
            </a:r>
          </a:p>
          <a:p>
            <a:pPr lvl="0" indent="0" marL="0">
              <a:buNone/>
            </a:pPr>
            <a:r>
              <a:rPr/>
              <a:t>The map clearly shows two clusters corresponding to areas where the majority of these offences (assaults on minors) occur, indicating where preventive measures in this regard should be intensified.</a:t>
            </a:r>
          </a:p>
          <a:p>
            <a:pPr lvl="0" indent="0" marL="0">
              <a:buNone/>
            </a:pPr>
            <a:r>
              <a:rPr/>
              <a:t>No clear pattern is evident regarding the victims’ sex.</a:t>
            </a:r>
          </a:p>
          <a:p>
            <a:pPr lvl="0" indent="0" marL="0">
              <a:buNone/>
            </a:pPr>
            <a:br/>
          </a:p>
        </p:txBody>
      </p:sp>
      <p:pic>
        <p:nvPicPr>
          <p:cNvPr descr="Project_Quarto_R_files/figure-pptx/plot-map-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 Five most common offences are presented.</a:t>
            </a:r>
          </a:p>
          <a:p>
            <a:pPr lvl="0" indent="0" marL="0">
              <a:spcBef>
                <a:spcPts val="3000"/>
              </a:spcBef>
              <a:buNone/>
            </a:pPr>
            <a:r>
              <a:rPr b="1"/>
              <a:t>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no area-related variation (e.g. “THEFT OF IDENTITY”).</a:t>
            </a:r>
          </a:p>
        </p:txBody>
      </p:sp>
      <p:pic>
        <p:nvPicPr>
          <p:cNvPr descr="Project_Quarto_R_files/figure-pptx/plot-are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2025-06-19T22:07:15Z</dcterms:created>
  <dcterms:modified xsi:type="dcterms:W3CDTF">2025-06-19T22:07:15Z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2025-06-20</vt:lpwstr>
  </property>
  <property fmtid="{D5CDD505-2E9C-101B-9397-08002B2CF9AE}" pid="6" name="editor">
    <vt:lpwstr>source</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