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85"/>
          <a:sy d="100" n="185"/>
        </p:scale>
        <p:origin x="2525" y="115"/>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10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457200" y="1151335"/>
            <a:ext cx="4040188" cy="479822"/>
          </a:xfrm>
        </p:spPr>
        <p:txBody>
          <a:bodyPr anchor="t">
            <a:normAutofit/>
          </a:bodyPr>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184521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6" y="1151335"/>
            <a:ext cx="4041775" cy="479822"/>
          </a:xfrm>
        </p:spPr>
        <p:txBody>
          <a:bodyPr anchor="t">
            <a:normAutofit/>
          </a:bodyPr>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184521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0" name="Text Placeholder 2">
            <a:extLst>
              <a:ext uri="{FF2B5EF4-FFF2-40B4-BE49-F238E27FC236}">
                <a16:creationId xmlns:a16="http://schemas.microsoft.com/office/drawing/2014/main" id="{B9875CDC-15BE-7E1E-A387-15BE6F031D1C}"/>
              </a:ext>
            </a:extLst>
          </p:cNvPr>
          <p:cNvSpPr>
            <a:spLocks noGrp="1"/>
          </p:cNvSpPr>
          <p:nvPr>
            <p:ph type="body" idx="13" hasCustomPrompt="1"/>
          </p:nvPr>
        </p:nvSpPr>
        <p:spPr>
          <a:xfrm>
            <a:off x="457199" y="3518618"/>
            <a:ext cx="4040188" cy="1098689"/>
          </a:xfrm>
        </p:spPr>
        <p:txBody>
          <a:bodyPr anchor="t">
            <a:normAutofit/>
          </a:bodyPr>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Text Placeholder 4">
            <a:extLst>
              <a:ext uri="{FF2B5EF4-FFF2-40B4-BE49-F238E27FC236}">
                <a16:creationId xmlns:a16="http://schemas.microsoft.com/office/drawing/2014/main" id="{04AFDF04-24A0-CDD5-85F7-FAEFB6BBEC67}"/>
              </a:ext>
            </a:extLst>
          </p:cNvPr>
          <p:cNvSpPr>
            <a:spLocks noGrp="1"/>
          </p:cNvSpPr>
          <p:nvPr>
            <p:ph type="body" sz="quarter" idx="14" hasCustomPrompt="1"/>
          </p:nvPr>
        </p:nvSpPr>
        <p:spPr>
          <a:xfrm>
            <a:off x="4645025" y="3518618"/>
            <a:ext cx="4041775" cy="1098689"/>
          </a:xfrm>
        </p:spPr>
        <p:txBody>
          <a:bodyPr anchor="t">
            <a:normAutofit/>
          </a:bodyPr>
          <a:lstStyle>
            <a:lvl1pPr marL="0" indent="0">
              <a:buNone/>
              <a:defRPr sz="1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nchor="b">
            <a:noAutofit/>
          </a:bodyPr>
          <a:lstStyle>
            <a:lvl1pPr algn="l">
              <a:defRPr sz="2400" b="1"/>
            </a:lvl1pPr>
          </a:lstStyle>
          <a:p>
            <a:r>
              <a:rPr lang="en-US" dirty="0"/>
              <a:t>Click to edit Master title style</a:t>
            </a:r>
          </a:p>
        </p:txBody>
      </p:sp>
      <p:sp>
        <p:nvSpPr>
          <p:cNvPr id="4" name="Text Placeholder 3"/>
          <p:cNvSpPr>
            <a:spLocks noGrp="1"/>
          </p:cNvSpPr>
          <p:nvPr>
            <p:ph type="body" sz="half" idx="2"/>
          </p:nvPr>
        </p:nvSpPr>
        <p:spPr>
          <a:xfrm>
            <a:off x="468056" y="816960"/>
            <a:ext cx="3008313" cy="37776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3" name="Content Placeholder 2"/>
          <p:cNvSpPr>
            <a:spLocks noGrp="1"/>
          </p:cNvSpPr>
          <p:nvPr>
            <p:ph idx="1"/>
          </p:nvPr>
        </p:nvSpPr>
        <p:spPr>
          <a:xfrm>
            <a:off x="3580842" y="794597"/>
            <a:ext cx="5095102" cy="3800026"/>
          </a:xfrm>
        </p:spPr>
        <p:txBody>
          <a:bodyPr>
            <a:normAutofit/>
          </a:bodyPr>
          <a:lstStyle>
            <a:lvl1pPr>
              <a:defRPr sz="1600"/>
            </a:lvl1pPr>
            <a:lvl2pPr>
              <a:defRPr sz="1600"/>
            </a:lvl2pPr>
            <a:lvl3pPr>
              <a:defRPr sz="1200"/>
            </a:lvl3pPr>
            <a:lvl4pPr>
              <a:defRPr sz="1100"/>
            </a:lvl4pPr>
            <a:lvl5pPr>
              <a:defRPr sz="11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6/21/2025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11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1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0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9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9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8.xml" /><Relationship Id="rId6" Type="http://schemas.openxmlformats.org/officeDocument/2006/relationships/slide" Target="slide9.xml" /><Relationship Id="rId7" Type="http://schemas.openxmlformats.org/officeDocument/2006/relationships/slide" Target="slide10.xml" /><Relationship Id="rId8" Type="http://schemas.openxmlformats.org/officeDocument/2006/relationships/slide" Target="slide1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atalog.data.gov/dataset?tags=crime" TargetMode="External" /><Relationship Id="rId3"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analysis using R and Quarto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Student 296356</a:t>
            </a:r>
          </a:p>
        </p:txBody>
      </p:sp>
      <p:sp>
        <p:nvSpPr>
          <p:cNvPr id="4" name="Date Placeholder 3"/>
          <p:cNvSpPr>
            <a:spLocks noGrp="1"/>
          </p:cNvSpPr>
          <p:nvPr>
            <p:ph idx="10" sz="half" type="dt"/>
          </p:nvPr>
        </p:nvSpPr>
        <p:spPr/>
        <p:txBody>
          <a:bodyPr/>
          <a:lstStyle/>
          <a:p>
            <a:pPr lvl="0" indent="0" marL="0">
              <a:buNone/>
            </a:pPr>
            <a:r>
              <a:rPr/>
              <a:t>June 21,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6. Crime distribution by area</a:t>
            </a:r>
          </a:p>
        </p:txBody>
      </p:sp>
      <p:sp>
        <p:nvSpPr>
          <p:cNvPr id="4" name="Text Placeholder 3"/>
          <p:cNvSpPr>
            <a:spLocks noGrp="1"/>
          </p:cNvSpPr>
          <p:nvPr>
            <p:ph idx="2" sz="half" type="body"/>
          </p:nvPr>
        </p:nvSpPr>
        <p:spPr/>
        <p:txBody>
          <a:bodyPr/>
          <a:lstStyle/>
          <a:p>
            <a:pPr lvl="0" indent="0" marL="0">
              <a:buNone/>
            </a:pPr>
            <a:r>
              <a:rPr/>
              <a:t>The chart below shows crime distribution in the LA region by area. Five most common offences are presented.</a:t>
            </a:r>
          </a:p>
          <a:p>
            <a:pPr lvl="0" indent="0" marL="0">
              <a:buNone/>
            </a:pPr>
            <a:br/>
            <a:r>
              <a:rPr b="1"/>
              <a:t>Conclusion:</a:t>
            </a:r>
          </a:p>
          <a:p>
            <a:pPr lvl="0" indent="0" marL="0">
              <a:buNone/>
            </a:pPr>
            <a:r>
              <a:rPr/>
              <a:t>For certain crimes there are marked differences in the number of reports depending on area. For instance, “BURGLARY FROM VEHICLE” occurred overwhelmingly in the “Central” area (with more than twice as many reports as in any other area). Other offences show more homogeneous distribution (e.g. “VANDALISM”).</a:t>
            </a:r>
          </a:p>
        </p:txBody>
      </p:sp>
      <p:pic>
        <p:nvPicPr>
          <p:cNvPr descr="Project_Quarto_R_files/figure-pptx/plot-area-1.png" id="0" name="Picture 1"/>
          <p:cNvPicPr>
            <a:picLocks noGrp="1" noChangeAspect="1"/>
          </p:cNvPicPr>
          <p:nvPr/>
        </p:nvPicPr>
        <p:blipFill>
          <a:blip r:embed="rId2"/>
          <a:stretch>
            <a:fillRect/>
          </a:stretch>
        </p:blipFill>
        <p:spPr bwMode="auto">
          <a:xfrm>
            <a:off x="4216400" y="787400"/>
            <a:ext cx="3797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7. Crime types by time of day</a:t>
            </a:r>
          </a:p>
        </p:txBody>
      </p:sp>
      <p:sp>
        <p:nvSpPr>
          <p:cNvPr id="4" name="Text Placeholder 3"/>
          <p:cNvSpPr>
            <a:spLocks noGrp="1"/>
          </p:cNvSpPr>
          <p:nvPr>
            <p:ph idx="2" sz="half" type="body"/>
          </p:nvPr>
        </p:nvSpPr>
        <p:spPr/>
        <p:txBody>
          <a:bodyPr/>
          <a:lstStyle/>
          <a:p>
            <a:pPr lvl="0" indent="0" marL="0">
              <a:buNone/>
            </a:pPr>
            <a:r>
              <a:rPr/>
              <a:t>The chart below shows a heatmap of the probability of specific crimes depending on time of day. Fifteen most common offences are presented.</a:t>
            </a:r>
          </a:p>
          <a:p>
            <a:pPr lvl="0" indent="0" marL="0">
              <a:buNone/>
            </a:pPr>
            <a:br/>
            <a:r>
              <a:rPr b="1"/>
              <a:t>Conclusion:</a:t>
            </a:r>
            <a:br/>
            <a:r>
              <a:rPr/>
              <a:t>• Vehicle-related crimes (stealing or burglary from vehicle) are committed significantly more often during evening hours, starting around 5:00 PM.</a:t>
            </a:r>
            <a:br/>
            <a:r>
              <a:rPr/>
              <a:t>• Most cases of theft occur in the middle of the day.</a:t>
            </a:r>
            <a:br/>
            <a:r>
              <a:rPr/>
              <a:t>• Trespassing is clearly limited to early morning hours.</a:t>
            </a:r>
            <a:br/>
            <a:r>
              <a:rPr/>
              <a:t>• Offences such as burglary are equally distributed throughout the day.</a:t>
            </a:r>
          </a:p>
          <a:p>
            <a:pPr lvl="0" indent="0" marL="0">
              <a:buNone/>
            </a:pPr>
            <a:br/>
          </a:p>
        </p:txBody>
      </p:sp>
      <p:pic>
        <p:nvPicPr>
          <p:cNvPr descr="Project_Quarto_R_files/figure-pptx/plot-heatmap-1.png" id="0" name="Picture 1"/>
          <p:cNvPicPr>
            <a:picLocks noGrp="1" noChangeAspect="1"/>
          </p:cNvPicPr>
          <p:nvPr/>
        </p:nvPicPr>
        <p:blipFill>
          <a:blip r:embed="rId2"/>
          <a:stretch>
            <a:fillRect/>
          </a:stretch>
        </p:blipFill>
        <p:spPr bwMode="auto">
          <a:xfrm>
            <a:off x="3568700" y="1409700"/>
            <a:ext cx="5092700" cy="25400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1. Information on the Quarto project</a:t>
            </a:r>
          </a:p>
          <a:p>
            <a:pPr lvl="0"/>
            <a:r>
              <a:rPr>
                <a:hlinkClick r:id="rId3" action="ppaction://hlinksldjump"/>
              </a:rPr>
              <a:t>2. Most common crime types</a:t>
            </a:r>
          </a:p>
          <a:p>
            <a:pPr lvl="0"/>
            <a:r>
              <a:rPr>
                <a:hlinkClick r:id="rId4" action="ppaction://hlinksldjump"/>
              </a:rPr>
              <a:t>3. Victim age analysis</a:t>
            </a:r>
          </a:p>
          <a:p>
            <a:pPr lvl="0"/>
            <a:r>
              <a:rPr>
                <a:hlinkClick r:id="rId5" action="ppaction://hlinksldjump"/>
              </a:rPr>
              <a:t>4. Geographical distribution of crime</a:t>
            </a:r>
          </a:p>
          <a:p>
            <a:pPr lvl="0"/>
            <a:r>
              <a:rPr>
                <a:hlinkClick r:id="rId6" action="ppaction://hlinksldjump"/>
              </a:rPr>
              <a:t>5. Areas most affected by crime</a:t>
            </a:r>
          </a:p>
          <a:p>
            <a:pPr lvl="0"/>
            <a:r>
              <a:rPr>
                <a:hlinkClick r:id="rId7" action="ppaction://hlinksldjump"/>
              </a:rPr>
              <a:t>6. Crime distribution by area</a:t>
            </a:r>
          </a:p>
          <a:p>
            <a:pPr lvl="0"/>
            <a:r>
              <a:rPr>
                <a:hlinkClick r:id="rId8" action="ppaction://hlinksldjump"/>
              </a:rPr>
              <a:t>7. Crime types by time of day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1. Information on the Quarto project</a:t>
            </a:r>
          </a:p>
        </p:txBody>
      </p:sp>
      <p:sp>
        <p:nvSpPr>
          <p:cNvPr id="4" name="Text Placeholder 3"/>
          <p:cNvSpPr>
            <a:spLocks noGrp="1"/>
          </p:cNvSpPr>
          <p:nvPr>
            <p:ph idx="2" sz="half" type="body"/>
          </p:nvPr>
        </p:nvSpPr>
        <p:spPr/>
        <p:txBody>
          <a:bodyPr/>
          <a:lstStyle/>
          <a:p>
            <a:pPr lvl="0" indent="0" marL="0">
              <a:buNone/>
            </a:pPr>
            <a:r>
              <a:rPr b="1"/>
              <a:t>Project title:</a:t>
            </a:r>
            <a:r>
              <a:rPr/>
              <a:t> Data analysis using R and Quarto</a:t>
            </a:r>
          </a:p>
          <a:p>
            <a:pPr lvl="0" indent="0" marL="0">
              <a:buNone/>
            </a:pPr>
            <a:r>
              <a:rPr b="1"/>
              <a:t>Author:</a:t>
            </a:r>
            <a:r>
              <a:rPr/>
              <a:t> Student 296356</a:t>
            </a:r>
          </a:p>
          <a:p>
            <a:pPr lvl="0" indent="0" marL="0">
              <a:buNone/>
            </a:pPr>
            <a:r>
              <a:rPr b="1"/>
              <a:t>Subject:</a:t>
            </a:r>
            <a:r>
              <a:rPr/>
              <a:t> Statistical analysis of Los Angeles crime reports</a:t>
            </a:r>
          </a:p>
          <a:p>
            <a:pPr lvl="0" indent="0" marL="0">
              <a:buNone/>
            </a:pPr>
            <a:r>
              <a:rPr b="1"/>
              <a:t>Data source:</a:t>
            </a:r>
            <a:r>
              <a:rPr/>
              <a:t> Los Angeles crime types (based on 2024 data) (</a:t>
            </a:r>
            <a:r>
              <a:rPr>
                <a:hlinkClick r:id="rId2"/>
              </a:rPr>
              <a:t>https://catalog.data.gov/dataset?tags=crime</a:t>
            </a:r>
            <a:r>
              <a:rPr/>
              <a:t>)</a:t>
            </a:r>
          </a:p>
          <a:p>
            <a:pPr lvl="0" indent="0" marL="0">
              <a:buNone/>
            </a:pPr>
            <a:br/>
          </a:p>
        </p:txBody>
      </p:sp>
      <p:pic>
        <p:nvPicPr>
          <p:cNvPr descr="Source_website.png" id="0" name="Picture 1"/>
          <p:cNvPicPr>
            <a:picLocks noGrp="1" noChangeAspect="1"/>
          </p:cNvPicPr>
          <p:nvPr/>
        </p:nvPicPr>
        <p:blipFill>
          <a:blip r:embed="rId3"/>
          <a:stretch>
            <a:fillRect/>
          </a:stretch>
        </p:blipFill>
        <p:spPr bwMode="auto">
          <a:xfrm>
            <a:off x="4076700" y="787400"/>
            <a:ext cx="4076700" cy="3797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2. Most common crime types</a:t>
            </a:r>
          </a:p>
        </p:txBody>
      </p:sp>
      <p:sp>
        <p:nvSpPr>
          <p:cNvPr id="4" name="Text Placeholder 3"/>
          <p:cNvSpPr>
            <a:spLocks noGrp="1"/>
          </p:cNvSpPr>
          <p:nvPr>
            <p:ph idx="2" sz="half" type="body"/>
          </p:nvPr>
        </p:nvSpPr>
        <p:spPr/>
        <p:txBody>
          <a:bodyPr/>
          <a:lstStyle/>
          <a:p>
            <a:pPr lvl="0" indent="0" marL="0">
              <a:buNone/>
            </a:pPr>
            <a:r>
              <a:rPr/>
              <a:t>This chart shows an analysis of Los Angeles crime types in 2024 by frequency.</a:t>
            </a:r>
          </a:p>
          <a:p>
            <a:pPr lvl="0" indent="0" marL="0">
              <a:buNone/>
            </a:pPr>
            <a:r>
              <a:rPr/>
              <a:t>Twenty most common offences are presented.</a:t>
            </a:r>
          </a:p>
          <a:p>
            <a:pPr lvl="0" indent="0" marL="0">
              <a:buNone/>
            </a:pPr>
            <a:br/>
            <a:r>
              <a:rPr b="1"/>
              <a:t>Conclusion:</a:t>
            </a:r>
          </a:p>
          <a:p>
            <a:pPr lvl="0" indent="0" marL="0">
              <a:buNone/>
            </a:pPr>
            <a:r>
              <a:rPr/>
              <a:t>The most common crime type in the LA area in 2004 was vehicle theft (an outstanding number of over 20,000 cases reported). The remaining types of offences are less variable in frequency, and none of them exceeded 10,000.</a:t>
            </a:r>
          </a:p>
        </p:txBody>
      </p:sp>
      <p:pic>
        <p:nvPicPr>
          <p:cNvPr descr="Project_Quarto_R_files/figure-pptx/plot-frequency-1.png" id="0" name="Picture 1"/>
          <p:cNvPicPr>
            <a:picLocks noGrp="1" noChangeAspect="1"/>
          </p:cNvPicPr>
          <p:nvPr/>
        </p:nvPicPr>
        <p:blipFill>
          <a:blip r:embed="rId2"/>
          <a:stretch>
            <a:fillRect/>
          </a:stretch>
        </p:blipFill>
        <p:spPr bwMode="auto">
          <a:xfrm>
            <a:off x="3898900" y="787400"/>
            <a:ext cx="4432300" cy="3797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3. Victim age analysis</a:t>
            </a:r>
          </a:p>
        </p:txBody>
      </p:sp>
      <p:sp>
        <p:nvSpPr>
          <p:cNvPr id="4" name="Text Placeholder 3"/>
          <p:cNvSpPr>
            <a:spLocks noGrp="1"/>
          </p:cNvSpPr>
          <p:nvPr>
            <p:ph idx="2" sz="half" type="body"/>
          </p:nvPr>
        </p:nvSpPr>
        <p:spPr/>
        <p:txBody>
          <a:bodyPr/>
          <a:lstStyle/>
          <a:p>
            <a:pPr lvl="0" indent="0" marL="0">
              <a:spcBef>
                <a:spcPts val="3000"/>
              </a:spcBef>
              <a:buNone/>
            </a:pPr>
            <a:r>
              <a:rPr b="1"/>
              <a:t>Victim age structure: entire sample</a:t>
            </a:r>
          </a:p>
          <a:p>
            <a:pPr lvl="0" indent="0" marL="0">
              <a:buNone/>
            </a:pPr>
            <a:br/>
            <a:r>
              <a:rPr b="1"/>
              <a:t>Conclusion:</a:t>
            </a:r>
            <a:r>
              <a:rPr/>
              <a:t> This chart presents age distribution in </a:t>
            </a:r>
            <a:r>
              <a:rPr i="1"/>
              <a:t>the entire population</a:t>
            </a:r>
            <a:r>
              <a:rPr/>
              <a:t>. Most victims are adults aged 20–40 years. The data seems to be distributed normally, as confirmed below in a statistical test.</a:t>
            </a:r>
          </a:p>
        </p:txBody>
      </p:sp>
      <p:pic>
        <p:nvPicPr>
          <p:cNvPr descr="Project_Quarto_R_files/figure-pptx/age-histogram1_new-1.png" id="0" name="Picture 1"/>
          <p:cNvPicPr>
            <a:picLocks noGrp="1" noChangeAspect="1"/>
          </p:cNvPicPr>
          <p:nvPr/>
        </p:nvPicPr>
        <p:blipFill>
          <a:blip r:embed="rId2"/>
          <a:stretch>
            <a:fillRect/>
          </a:stretch>
        </p:blipFill>
        <p:spPr bwMode="auto">
          <a:xfrm>
            <a:off x="3568700" y="1409700"/>
            <a:ext cx="5092700" cy="25400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Victim age structure: by age</a:t>
            </a:r>
          </a:p>
          <a:p>
            <a:pPr lvl="0" indent="0" marL="0">
              <a:buNone/>
            </a:pPr>
            <a:br/>
            <a:r>
              <a:rPr b="1"/>
              <a:t>Conclusion:</a:t>
            </a:r>
            <a:r>
              <a:rPr/>
              <a:t> This chart presents overimposed histograms of the age for </a:t>
            </a:r>
            <a:r>
              <a:rPr i="1"/>
              <a:t>male</a:t>
            </a:r>
            <a:r>
              <a:rPr/>
              <a:t> and </a:t>
            </a:r>
            <a:r>
              <a:rPr i="1"/>
              <a:t>female</a:t>
            </a:r>
            <a:r>
              <a:rPr/>
              <a:t> victims. The sex-specific histograms are very similar and nearly overlap, although </a:t>
            </a:r>
            <a:r>
              <a:rPr i="1"/>
              <a:t>male</a:t>
            </a:r>
            <a:r>
              <a:rPr/>
              <a:t> victims are slightly older.</a:t>
            </a:r>
            <a:br/>
            <a:br/>
            <a:r>
              <a:rPr/>
              <a:t>Only </a:t>
            </a:r>
            <a:r>
              <a:rPr i="1"/>
              <a:t>male</a:t>
            </a:r>
            <a:r>
              <a:rPr/>
              <a:t> and </a:t>
            </a:r>
            <a:r>
              <a:rPr i="1"/>
              <a:t>female</a:t>
            </a:r>
            <a:r>
              <a:rPr/>
              <a:t> genders are included (categories </a:t>
            </a:r>
            <a:r>
              <a:rPr i="1"/>
              <a:t>other</a:t>
            </a:r>
            <a:r>
              <a:rPr/>
              <a:t>/</a:t>
            </a:r>
            <a:r>
              <a:rPr i="1"/>
              <a:t>unknown</a:t>
            </a:r>
            <a:r>
              <a:rPr/>
              <a:t> were omitted due to low sample size).</a:t>
            </a:r>
          </a:p>
        </p:txBody>
      </p:sp>
      <p:pic>
        <p:nvPicPr>
          <p:cNvPr descr="Project_Quarto_R_files/figure-pptx/age-histogram2-1.png" id="0" name="Picture 1"/>
          <p:cNvPicPr>
            <a:picLocks noGrp="1" noChangeAspect="1"/>
          </p:cNvPicPr>
          <p:nvPr/>
        </p:nvPicPr>
        <p:blipFill>
          <a:blip r:embed="rId2"/>
          <a:stretch>
            <a:fillRect/>
          </a:stretch>
        </p:blipFill>
        <p:spPr bwMode="auto">
          <a:xfrm>
            <a:off x="3568700" y="1409700"/>
            <a:ext cx="5092700" cy="25400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stastistics</a:t>
            </a:r>
          </a:p>
        </p:txBody>
      </p:sp>
      <p:sp>
        <p:nvSpPr>
          <p:cNvPr id="3" name="Content Placeholder 2"/>
          <p:cNvSpPr>
            <a:spLocks noGrp="1"/>
          </p:cNvSpPr>
          <p:nvPr>
            <p:ph idx="1"/>
          </p:nvPr>
        </p:nvSpPr>
        <p:spPr/>
        <p:txBody>
          <a:bodyPr/>
          <a:lstStyle/>
          <a:p>
            <a:pPr lvl="0" indent="0">
              <a:buNone/>
            </a:pPr>
            <a:r>
              <a:rPr>
                <a:latin typeface="Courier"/>
              </a:rPr>
              <a:t>N: 76839</a:t>
            </a:r>
          </a:p>
          <a:p>
            <a:pPr lvl="0" indent="0">
              <a:buNone/>
            </a:pPr>
            <a:r>
              <a:rPr>
                <a:latin typeface="Courier"/>
              </a:rPr>
              <a:t>Min: 2</a:t>
            </a:r>
          </a:p>
          <a:p>
            <a:pPr lvl="0" indent="0">
              <a:buNone/>
            </a:pPr>
            <a:r>
              <a:rPr>
                <a:latin typeface="Courier"/>
              </a:rPr>
              <a:t>25th perc.: 27</a:t>
            </a:r>
          </a:p>
          <a:p>
            <a:pPr lvl="0" indent="0">
              <a:buNone/>
            </a:pPr>
            <a:r>
              <a:rPr>
                <a:latin typeface="Courier"/>
              </a:rPr>
              <a:t>Mean: 39</a:t>
            </a:r>
          </a:p>
          <a:p>
            <a:pPr lvl="0" indent="0">
              <a:buNone/>
            </a:pPr>
            <a:r>
              <a:rPr>
                <a:latin typeface="Courier"/>
              </a:rPr>
              <a:t>Median: 36</a:t>
            </a:r>
          </a:p>
          <a:p>
            <a:pPr lvl="0" indent="0">
              <a:buNone/>
            </a:pPr>
            <a:r>
              <a:rPr>
                <a:latin typeface="Courier"/>
              </a:rPr>
              <a:t>SD: 15</a:t>
            </a:r>
          </a:p>
          <a:p>
            <a:pPr lvl="0" indent="0">
              <a:buNone/>
            </a:pPr>
            <a:r>
              <a:rPr>
                <a:latin typeface="Courier"/>
              </a:rPr>
              <a:t>75th perc.: 49</a:t>
            </a:r>
          </a:p>
          <a:p>
            <a:pPr lvl="0" indent="0">
              <a:buNone/>
            </a:pPr>
            <a:r>
              <a:rPr>
                <a:latin typeface="Courier"/>
              </a:rPr>
              <a:t>Max: 99</a:t>
            </a:r>
          </a:p>
          <a:p>
            <a:pPr lvl="0" indent="0" marL="0">
              <a:buNone/>
            </a:pPr>
            <a:r>
              <a:rPr b="1"/>
              <a:t>Conclusion:</a:t>
            </a:r>
            <a:r>
              <a:rPr/>
              <a:t> The youngest victim was 2 years old, and the oldest 99 years old. Median victim age was 36 years.</a:t>
            </a:r>
          </a:p>
          <a:p>
            <a:pPr lvl="0" indent="0" marL="0">
              <a:spcBef>
                <a:spcPts val="3000"/>
              </a:spcBef>
              <a:buNone/>
            </a:pPr>
            <a:r>
              <a:rPr b="1"/>
              <a:t>Test for normal distribution:</a:t>
            </a:r>
          </a:p>
          <a:p>
            <a:pPr lvl="0" indent="0">
              <a:buNone/>
            </a:pPr>
            <a:r>
              <a:rPr>
                <a:latin typeface="Courier"/>
              </a:rPr>
              <a:t>
    Shapiro-Wilk normality test
data:  head(data_prep$Vict.Age, n = 5000)
W = 0.95593, p-value &lt; 2.2e-16</a:t>
            </a:r>
          </a:p>
          <a:p>
            <a:pPr lvl="0" indent="0" marL="0">
              <a:buNone/>
            </a:pPr>
            <a:r>
              <a:rPr b="1"/>
              <a:t>Conclusion:</a:t>
            </a:r>
            <a:r>
              <a:rPr/>
              <a:t> The </a:t>
            </a:r>
            <a:r>
              <a:rPr i="1"/>
              <a:t>p</a:t>
            </a:r>
            <a:r>
              <a:rPr/>
              <a:t> value in Shapiro-Wilk test is very low, confirming normal statistical distribution of the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4. Geographical distribution of crime</a:t>
            </a:r>
          </a:p>
        </p:txBody>
      </p:sp>
      <p:sp>
        <p:nvSpPr>
          <p:cNvPr id="4" name="Text Placeholder 3"/>
          <p:cNvSpPr>
            <a:spLocks noGrp="1"/>
          </p:cNvSpPr>
          <p:nvPr>
            <p:ph idx="2" sz="half" type="body"/>
          </p:nvPr>
        </p:nvSpPr>
        <p:spPr/>
        <p:txBody>
          <a:bodyPr/>
          <a:lstStyle/>
          <a:p>
            <a:pPr lvl="0" indent="0" marL="0">
              <a:buNone/>
            </a:pPr>
            <a:r>
              <a:rPr/>
              <a:t>Certain offences may exhibit a heterogeneous geographical distribution. To illustrate this, information on the geographical location of assaults on minors was extracted from the dataset, thereby yielding a smaller subset of data that can be clearly displayed on a map. Colors indicate victim sex.</a:t>
            </a:r>
          </a:p>
          <a:p>
            <a:pPr lvl="0" indent="0" marL="0">
              <a:buNone/>
            </a:pPr>
            <a:br/>
            <a:r>
              <a:rPr b="1"/>
              <a:t>Conclusion:</a:t>
            </a:r>
          </a:p>
          <a:p>
            <a:pPr lvl="0" indent="0" marL="0">
              <a:buNone/>
            </a:pPr>
            <a:r>
              <a:rPr/>
              <a:t>The map clearly shows two large and two smaller clusters corresponding to areas where the majority of these offences (assaults on minors) occur, indicating where preventive measures in this regard should be intensified.</a:t>
            </a:r>
            <a:br/>
            <a:br/>
            <a:r>
              <a:rPr/>
              <a:t>No clear pattern is evident regarding the victims’ sex.</a:t>
            </a:r>
          </a:p>
        </p:txBody>
      </p:sp>
      <p:pic>
        <p:nvPicPr>
          <p:cNvPr descr="Project_Quarto_R_files/figure-pptx/plot-map-1.png" id="0" name="Picture 1"/>
          <p:cNvPicPr>
            <a:picLocks noGrp="1" noChangeAspect="1"/>
          </p:cNvPicPr>
          <p:nvPr/>
        </p:nvPicPr>
        <p:blipFill>
          <a:blip r:embed="rId2"/>
          <a:stretch>
            <a:fillRect/>
          </a:stretch>
        </p:blipFill>
        <p:spPr bwMode="auto">
          <a:xfrm>
            <a:off x="3568700" y="1409700"/>
            <a:ext cx="5092700" cy="25400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7"/>
            <a:ext cx="8229599" cy="417170"/>
          </a:xfrm>
        </p:spPr>
        <p:txBody>
          <a:bodyPr/>
          <a:lstStyle/>
          <a:p>
            <a:pPr lvl="0" indent="0" marL="0">
              <a:buNone/>
            </a:pPr>
            <a:r>
              <a:rPr/>
              <a:t>5. Areas most affected by crime</a:t>
            </a:r>
          </a:p>
        </p:txBody>
      </p:sp>
      <p:sp>
        <p:nvSpPr>
          <p:cNvPr id="4" name="Text Placeholder 3"/>
          <p:cNvSpPr>
            <a:spLocks noGrp="1"/>
          </p:cNvSpPr>
          <p:nvPr>
            <p:ph idx="2" sz="half" type="body"/>
          </p:nvPr>
        </p:nvSpPr>
        <p:spPr/>
        <p:txBody>
          <a:bodyPr/>
          <a:lstStyle/>
          <a:p>
            <a:pPr lvl="0" indent="0" marL="0">
              <a:buNone/>
            </a:pPr>
            <a:r>
              <a:rPr/>
              <a:t>This chart shows 10 areas with the highest crime rate. The diameters of the circles are proportional to the number of reported crimes in the respective areas. Exponential transformation was applied to better highlight the differences.</a:t>
            </a:r>
          </a:p>
          <a:p>
            <a:pPr lvl="0" indent="0" marL="0">
              <a:buNone/>
            </a:pPr>
            <a:br/>
            <a:r>
              <a:rPr b="1"/>
              <a:t>Conclusion:</a:t>
            </a:r>
          </a:p>
          <a:p>
            <a:pPr lvl="0" indent="0" marL="0">
              <a:buNone/>
            </a:pPr>
            <a:r>
              <a:rPr/>
              <a:t>Most reports are from the Central area, followed by Southwest and Pacific.</a:t>
            </a:r>
          </a:p>
          <a:p>
            <a:pPr lvl="0" indent="0" marL="0">
              <a:buNone/>
            </a:pPr>
            <a:br/>
          </a:p>
        </p:txBody>
      </p:sp>
      <p:pic>
        <p:nvPicPr>
          <p:cNvPr descr="Project_Quarto_R_files/figure-pptx/plot-affected-areas-1.png" id="0" name="Picture 1"/>
          <p:cNvPicPr>
            <a:picLocks noGrp="1" noChangeAspect="1"/>
          </p:cNvPicPr>
          <p:nvPr/>
        </p:nvPicPr>
        <p:blipFill>
          <a:blip r:embed="rId2"/>
          <a:stretch>
            <a:fillRect/>
          </a:stretch>
        </p:blipFill>
        <p:spPr bwMode="auto">
          <a:xfrm>
            <a:off x="4216400" y="787400"/>
            <a:ext cx="3797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Office PowerPoint</Application>
  <PresentationFormat>Pokaz na ekranie (16:9)</PresentationFormat>
  <Paragraphs>14</Paragraphs>
  <Slides>4</Slides>
  <Notes>2</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R and Quarto</dc:title>
  <dc:creator>Student 296356</dc:creator>
  <cp:keywords/>
  <dcterms:created xsi:type="dcterms:W3CDTF">2025-06-21T21:13:20Z</dcterms:created>
  <dcterms:modified xsi:type="dcterms:W3CDTF">2025-06-21T21:13:20Z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June 21, 2025</vt:lpwstr>
  </property>
  <property fmtid="{D5CDD505-2E9C-101B-9397-08002B2CF9AE}" pid="6" name="date-format">
    <vt:lpwstr>long</vt:lpwstr>
  </property>
  <property fmtid="{D5CDD505-2E9C-101B-9397-08002B2CF9AE}" pid="7" name="editor">
    <vt:lpwstr>source</vt:lpwstr>
  </property>
  <property fmtid="{D5CDD505-2E9C-101B-9397-08002B2CF9AE}" pid="8" name="execute">
    <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toc-title">
    <vt:lpwstr>Table of contents</vt:lpwstr>
  </property>
</Properties>
</file>