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4.xml" /><Relationship Id="rId5" Type="http://schemas.openxmlformats.org/officeDocument/2006/relationships/slide" Target="slide5.xml" /><Relationship Id="rId6" Type="http://schemas.openxmlformats.org/officeDocument/2006/relationships/slide" Target="slide5.xml" /><Relationship Id="rId7" Type="http://schemas.openxmlformats.org/officeDocument/2006/relationships/slide" Target="slide6.xml" /><Relationship Id="rId8" Type="http://schemas.openxmlformats.org/officeDocument/2006/relationships/slide" Target="slide6.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atalog.data.gov/dataset?tags=crime" TargetMode="External" /><Relationship Id="rId3"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analysis using R and Quarto</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Student 296356</a:t>
            </a:r>
          </a:p>
        </p:txBody>
      </p:sp>
      <p:sp>
        <p:nvSpPr>
          <p:cNvPr id="4" name="Date Placeholder 3"/>
          <p:cNvSpPr>
            <a:spLocks noGrp="1"/>
          </p:cNvSpPr>
          <p:nvPr>
            <p:ph idx="10" sz="half" type="dt"/>
          </p:nvPr>
        </p:nvSpPr>
        <p:spPr/>
        <p:txBody>
          <a:bodyPr/>
          <a:lstStyle/>
          <a:p>
            <a:pPr lvl="0" indent="0" marL="0">
              <a:buNone/>
            </a:pPr>
            <a:r>
              <a:rPr/>
              <a:t>2025-06-19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 of contents</a:t>
            </a:r>
          </a:p>
        </p:txBody>
      </p:sp>
      <p:sp>
        <p:nvSpPr>
          <p:cNvPr id="3" name="Content Placeholder 2"/>
          <p:cNvSpPr>
            <a:spLocks noGrp="1"/>
          </p:cNvSpPr>
          <p:nvPr>
            <p:ph idx="1"/>
          </p:nvPr>
        </p:nvSpPr>
        <p:spPr/>
        <p:txBody>
          <a:bodyPr/>
          <a:lstStyle/>
          <a:p>
            <a:pPr lvl="0"/>
            <a:r>
              <a:rPr>
                <a:hlinkClick r:id="rId2" action="ppaction://hlinksldjump"/>
              </a:rPr>
              <a:t>1. Quarto project</a:t>
            </a:r>
          </a:p>
          <a:p>
            <a:pPr lvl="0"/>
            <a:r>
              <a:rPr>
                <a:hlinkClick r:id="rId3" action="ppaction://hlinksldjump"/>
              </a:rPr>
              <a:t>2. Most common crime types</a:t>
            </a:r>
          </a:p>
          <a:p>
            <a:pPr lvl="1"/>
            <a:r>
              <a:rPr>
                <a:hlinkClick r:id="rId4" action="ppaction://hlinksldjump"/>
              </a:rPr>
              <a:t>2.1 Conclusion:</a:t>
            </a:r>
          </a:p>
          <a:p>
            <a:pPr lvl="0"/>
            <a:r>
              <a:rPr>
                <a:hlinkClick r:id="rId5" action="ppaction://hlinksldjump"/>
              </a:rPr>
              <a:t>3. Geographical distribution of crime</a:t>
            </a:r>
          </a:p>
          <a:p>
            <a:pPr lvl="1"/>
            <a:r>
              <a:rPr>
                <a:hlinkClick r:id="rId6" action="ppaction://hlinksldjump"/>
              </a:rPr>
              <a:t>3.1 Conclusion:</a:t>
            </a:r>
          </a:p>
          <a:p>
            <a:pPr lvl="0"/>
            <a:r>
              <a:rPr>
                <a:hlinkClick r:id="rId7" action="ppaction://hlinksldjump"/>
              </a:rPr>
              <a:t>4. Crime distribution by area</a:t>
            </a:r>
          </a:p>
          <a:p>
            <a:pPr lvl="1"/>
            <a:r>
              <a:rPr>
                <a:hlinkClick r:id="rId8" action="ppaction://hlinksldjump"/>
              </a:rPr>
              <a:t>4.1 Conclusion: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Quarto project</a:t>
            </a:r>
          </a:p>
        </p:txBody>
      </p:sp>
      <p:sp>
        <p:nvSpPr>
          <p:cNvPr id="4" name="Text Placeholder 3"/>
          <p:cNvSpPr>
            <a:spLocks noGrp="1"/>
          </p:cNvSpPr>
          <p:nvPr>
            <p:ph idx="2" sz="half" type="body"/>
          </p:nvPr>
        </p:nvSpPr>
        <p:spPr/>
        <p:txBody>
          <a:bodyPr/>
          <a:lstStyle/>
          <a:p>
            <a:pPr lvl="0" indent="0" marL="0">
              <a:buNone/>
            </a:pPr>
            <a:r>
              <a:rPr/>
              <a:t>Project title: Data analysis using R and Quarto</a:t>
            </a:r>
          </a:p>
          <a:p>
            <a:pPr lvl="0" indent="0" marL="0">
              <a:buNone/>
            </a:pPr>
            <a:r>
              <a:rPr/>
              <a:t>Author: Student 296356</a:t>
            </a:r>
          </a:p>
          <a:p>
            <a:pPr lvl="0" indent="0" marL="0">
              <a:buNone/>
            </a:pPr>
            <a:r>
              <a:rPr/>
              <a:t>Subject: Statistical analysis of Los Angeles crime reports</a:t>
            </a:r>
          </a:p>
          <a:p>
            <a:pPr lvl="0" indent="0" marL="0">
              <a:buNone/>
            </a:pPr>
            <a:r>
              <a:rPr/>
              <a:t>Data source: Los Angeles crime types (based on 2024 data) (</a:t>
            </a:r>
            <a:r>
              <a:rPr>
                <a:hlinkClick r:id="rId2"/>
              </a:rPr>
              <a:t>https://catalog.data.gov/dataset?tags=crime</a:t>
            </a:r>
            <a:r>
              <a:rPr/>
              <a:t>)</a:t>
            </a:r>
          </a:p>
        </p:txBody>
      </p:sp>
      <p:pic>
        <p:nvPicPr>
          <p:cNvPr descr="Source_website.png" id="0" name="Picture 1"/>
          <p:cNvPicPr>
            <a:picLocks noGrp="1" noChangeAspect="1"/>
          </p:cNvPicPr>
          <p:nvPr/>
        </p:nvPicPr>
        <p:blipFill>
          <a:blip r:embed="rId3"/>
          <a:stretch>
            <a:fillRect/>
          </a:stretch>
        </p:blipFill>
        <p:spPr bwMode="auto">
          <a:xfrm>
            <a:off x="3568700" y="203200"/>
            <a:ext cx="5092700" cy="43815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2. Most common crime types</a:t>
            </a:r>
          </a:p>
        </p:txBody>
      </p:sp>
      <p:sp>
        <p:nvSpPr>
          <p:cNvPr id="4" name="Text Placeholder 3"/>
          <p:cNvSpPr>
            <a:spLocks noGrp="1"/>
          </p:cNvSpPr>
          <p:nvPr>
            <p:ph idx="2" sz="half" type="body"/>
          </p:nvPr>
        </p:nvSpPr>
        <p:spPr/>
        <p:txBody>
          <a:bodyPr/>
          <a:lstStyle/>
          <a:p>
            <a:pPr lvl="0" indent="0" marL="0">
              <a:buNone/>
            </a:pPr>
            <a:r>
              <a:rPr/>
              <a:t>The chart below shows an analysis of Los Angeles crime types in 2024 by frequency.</a:t>
            </a:r>
          </a:p>
          <a:p>
            <a:pPr lvl="0" indent="0" marL="0">
              <a:buNone/>
            </a:pPr>
            <a:r>
              <a:rPr/>
              <a:t>Twenty most common offences are presented.</a:t>
            </a:r>
          </a:p>
          <a:p>
            <a:pPr lvl="0" indent="0" marL="0">
              <a:spcBef>
                <a:spcPts val="3000"/>
              </a:spcBef>
              <a:buNone/>
            </a:pPr>
            <a:r>
              <a:rPr b="1"/>
              <a:t>2.1 Conclusion:</a:t>
            </a:r>
          </a:p>
          <a:p>
            <a:pPr lvl="0" indent="0" marL="0">
              <a:buNone/>
            </a:pPr>
            <a:r>
              <a:rPr/>
              <a:t>The most common crime type in the LA area in 2004 was vehicle theft (an outstanding number of over 200,000 cases reported). The remaining types of offences are less variable in frequency, and none of them exceeded 100,000.</a:t>
            </a:r>
          </a:p>
        </p:txBody>
      </p:sp>
      <p:pic>
        <p:nvPicPr>
          <p:cNvPr descr="Project_Quarto_R_files/figure-pptx/plot-frequency-1.png" id="0" name="Picture 1"/>
          <p:cNvPicPr>
            <a:picLocks noGrp="1" noChangeAspect="1"/>
          </p:cNvPicPr>
          <p:nvPr/>
        </p:nvPicPr>
        <p:blipFill>
          <a:blip r:embed="rId2"/>
          <a:stretch>
            <a:fillRect/>
          </a:stretch>
        </p:blipFill>
        <p:spPr bwMode="auto">
          <a:xfrm>
            <a:off x="3568700" y="203200"/>
            <a:ext cx="5105400" cy="43815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 Geographical distribution of crime</a:t>
            </a:r>
          </a:p>
        </p:txBody>
      </p:sp>
      <p:sp>
        <p:nvSpPr>
          <p:cNvPr id="4" name="Text Placeholder 3"/>
          <p:cNvSpPr>
            <a:spLocks noGrp="1"/>
          </p:cNvSpPr>
          <p:nvPr>
            <p:ph idx="2" sz="half" type="body"/>
          </p:nvPr>
        </p:nvSpPr>
        <p:spPr/>
        <p:txBody>
          <a:bodyPr/>
          <a:lstStyle/>
          <a:p>
            <a:pPr lvl="0" indent="0" marL="0">
              <a:buNone/>
            </a:pPr>
            <a:r>
              <a:rPr/>
              <a:t>Certain offences usually exhibit a heterogeneous geographical distribution. To illustrate this, the map below displays the locations of reported cases of physical assault involving minors in 2024. Colors indicate victim sex.</a:t>
            </a:r>
          </a:p>
          <a:p>
            <a:pPr lvl="0" indent="0" marL="0">
              <a:spcBef>
                <a:spcPts val="3000"/>
              </a:spcBef>
              <a:buNone/>
            </a:pPr>
            <a:r>
              <a:rPr b="1"/>
              <a:t>3.1 Conclusion:</a:t>
            </a:r>
          </a:p>
          <a:p>
            <a:pPr lvl="0" indent="0" marL="0">
              <a:buNone/>
            </a:pPr>
            <a:r>
              <a:rPr/>
              <a:t>The map clearly shows two clusters corresponding to areas where the majority of these offences (assaults on minors) occur, indicating where preventive measures in this regard should be intensified. No clear pattern is evident regarding the victims’ sex.</a:t>
            </a:r>
          </a:p>
        </p:txBody>
      </p:sp>
      <p:pic>
        <p:nvPicPr>
          <p:cNvPr descr="Project_Quarto_R_files/figure-pptx/plot-map-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4. Crime distribution by area</a:t>
            </a:r>
          </a:p>
        </p:txBody>
      </p:sp>
      <p:sp>
        <p:nvSpPr>
          <p:cNvPr id="4" name="Text Placeholder 3"/>
          <p:cNvSpPr>
            <a:spLocks noGrp="1"/>
          </p:cNvSpPr>
          <p:nvPr>
            <p:ph idx="2" sz="half" type="body"/>
          </p:nvPr>
        </p:nvSpPr>
        <p:spPr/>
        <p:txBody>
          <a:bodyPr/>
          <a:lstStyle/>
          <a:p>
            <a:pPr lvl="0" indent="0" marL="0">
              <a:buNone/>
            </a:pPr>
            <a:r>
              <a:rPr/>
              <a:t>The chart below shows crime distribution in the LA region by area.</a:t>
            </a:r>
          </a:p>
          <a:p>
            <a:pPr lvl="0" indent="0" marL="0">
              <a:buNone/>
            </a:pPr>
            <a:r>
              <a:rPr/>
              <a:t>Five most common offences are presented.</a:t>
            </a:r>
          </a:p>
          <a:p>
            <a:pPr lvl="0" indent="0" marL="0">
              <a:spcBef>
                <a:spcPts val="3000"/>
              </a:spcBef>
              <a:buNone/>
            </a:pPr>
            <a:r>
              <a:rPr b="1"/>
              <a:t>4.1 Conclusion:</a:t>
            </a:r>
          </a:p>
          <a:p>
            <a:pPr lvl="0" indent="0" marL="0">
              <a:buNone/>
            </a:pPr>
            <a:r>
              <a:rPr/>
              <a:t>For certain crimes there are marked differences in the number of reports depending on area. For instance, “BURGLARY FROM VEHICLE” occurred overwhelmingly in the “Central” area (with more than twice as many reports as in any other area). Other offences show no area-related variation (e.g. “THEFT OF IDENTITY”).</a:t>
            </a:r>
          </a:p>
        </p:txBody>
      </p:sp>
      <p:pic>
        <p:nvPicPr>
          <p:cNvPr descr="Project_Quarto_R_files/figure-pptx/plot-area-1.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using R and Quarto</dc:title>
  <dc:creator>Student 296356</dc:creator>
  <cp:keywords/>
  <dcterms:created xsi:type="dcterms:W3CDTF">2025-06-19T18:27:47Z</dcterms:created>
  <dcterms:modified xsi:type="dcterms:W3CDTF">2025-06-19T18:27:47Z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2025-06-19</vt:lpwstr>
  </property>
  <property fmtid="{D5CDD505-2E9C-101B-9397-08002B2CF9AE}" pid="6" name="editor">
    <vt:lpwstr>source</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