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0" r:id="rId2"/>
    <p:sldId id="2848" r:id="rId3"/>
    <p:sldId id="2851" r:id="rId4"/>
    <p:sldId id="2858" r:id="rId5"/>
    <p:sldId id="2884" r:id="rId6"/>
    <p:sldId id="2883" r:id="rId7"/>
    <p:sldId id="2881" r:id="rId8"/>
    <p:sldId id="2882" r:id="rId9"/>
    <p:sldId id="287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92FF9-9ACC-422A-B3B0-8FF286BCD43D}" v="1" dt="2022-09-12T20:03:59.244"/>
    <p1510:client id="{5E8D0DD3-6953-48C3-8BF5-E644F8695FEF}" v="1" dt="2022-09-12T20:21:58.997"/>
    <p1510:client id="{BB0F71E6-F6EE-4C33-AB1B-410E07D32629}" v="1" dt="2022-09-12T20:08:31.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5E8D0DD3-6953-48C3-8BF5-E644F8695FEF}"/>
    <pc:docChg chg="custSel addSld delSld modSld">
      <pc:chgData name="Thomas O Fredericks" userId="9a40f032a9b16fc7" providerId="LiveId" clId="{5E8D0DD3-6953-48C3-8BF5-E644F8695FEF}" dt="2022-09-12T20:21:59.035" v="2" actId="27636"/>
      <pc:docMkLst>
        <pc:docMk/>
      </pc:docMkLst>
      <pc:sldChg chg="add">
        <pc:chgData name="Thomas O Fredericks" userId="9a40f032a9b16fc7" providerId="LiveId" clId="{5E8D0DD3-6953-48C3-8BF5-E644F8695FEF}" dt="2022-09-12T20:21:58.995" v="1"/>
        <pc:sldMkLst>
          <pc:docMk/>
          <pc:sldMk cId="3426381601" sldId="2874"/>
        </pc:sldMkLst>
      </pc:sldChg>
      <pc:sldChg chg="add">
        <pc:chgData name="Thomas O Fredericks" userId="9a40f032a9b16fc7" providerId="LiveId" clId="{5E8D0DD3-6953-48C3-8BF5-E644F8695FEF}" dt="2022-09-12T20:21:58.995" v="1"/>
        <pc:sldMkLst>
          <pc:docMk/>
          <pc:sldMk cId="1171333212" sldId="2881"/>
        </pc:sldMkLst>
      </pc:sldChg>
      <pc:sldChg chg="add">
        <pc:chgData name="Thomas O Fredericks" userId="9a40f032a9b16fc7" providerId="LiveId" clId="{5E8D0DD3-6953-48C3-8BF5-E644F8695FEF}" dt="2022-09-12T20:21:58.995" v="1"/>
        <pc:sldMkLst>
          <pc:docMk/>
          <pc:sldMk cId="2081354887" sldId="2882"/>
        </pc:sldMkLst>
      </pc:sldChg>
      <pc:sldChg chg="modSp add">
        <pc:chgData name="Thomas O Fredericks" userId="9a40f032a9b16fc7" providerId="LiveId" clId="{5E8D0DD3-6953-48C3-8BF5-E644F8695FEF}" dt="2022-09-12T20:21:59.035" v="2" actId="27636"/>
        <pc:sldMkLst>
          <pc:docMk/>
          <pc:sldMk cId="3772362846" sldId="2883"/>
        </pc:sldMkLst>
        <pc:spChg chg="mod">
          <ac:chgData name="Thomas O Fredericks" userId="9a40f032a9b16fc7" providerId="LiveId" clId="{5E8D0DD3-6953-48C3-8BF5-E644F8695FEF}" dt="2022-09-12T20:21:59.035" v="2" actId="27636"/>
          <ac:spMkLst>
            <pc:docMk/>
            <pc:sldMk cId="3772362846" sldId="2883"/>
            <ac:spMk id="2" creationId="{B784258F-304B-4D41-A282-52BFE8133CA1}"/>
          </ac:spMkLst>
        </pc:spChg>
      </pc:sldChg>
      <pc:sldChg chg="del">
        <pc:chgData name="Thomas O Fredericks" userId="9a40f032a9b16fc7" providerId="LiveId" clId="{5E8D0DD3-6953-48C3-8BF5-E644F8695FEF}" dt="2022-09-12T20:21:52.665" v="0" actId="2696"/>
        <pc:sldMkLst>
          <pc:docMk/>
          <pc:sldMk cId="3839448070" sldId="3072"/>
        </pc:sldMkLst>
      </pc:sldChg>
    </pc:docChg>
  </pc:docChgLst>
  <pc:docChgLst>
    <pc:chgData name="Thomas O Fredericks" userId="9a40f032a9b16fc7" providerId="LiveId" clId="{BB0F71E6-F6EE-4C33-AB1B-410E07D32629}"/>
    <pc:docChg chg="addSld delSld modSld">
      <pc:chgData name="Thomas O Fredericks" userId="9a40f032a9b16fc7" providerId="LiveId" clId="{BB0F71E6-F6EE-4C33-AB1B-410E07D32629}" dt="2022-09-12T20:08:31.061" v="1"/>
      <pc:docMkLst>
        <pc:docMk/>
      </pc:docMkLst>
      <pc:sldChg chg="del">
        <pc:chgData name="Thomas O Fredericks" userId="9a40f032a9b16fc7" providerId="LiveId" clId="{BB0F71E6-F6EE-4C33-AB1B-410E07D32629}" dt="2022-09-12T20:08:28.759" v="0" actId="2696"/>
        <pc:sldMkLst>
          <pc:docMk/>
          <pc:sldMk cId="2253050449" sldId="2940"/>
        </pc:sldMkLst>
      </pc:sldChg>
      <pc:sldChg chg="add">
        <pc:chgData name="Thomas O Fredericks" userId="9a40f032a9b16fc7" providerId="LiveId" clId="{BB0F71E6-F6EE-4C33-AB1B-410E07D32629}" dt="2022-09-12T20:08:31.061" v="1"/>
        <pc:sldMkLst>
          <pc:docMk/>
          <pc:sldMk cId="3839448070" sldId="3072"/>
        </pc:sldMkLst>
      </pc:sldChg>
    </pc:docChg>
  </pc:docChgLst>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03:59.242" v="1"/>
      <pc:docMkLst>
        <pc:docMk/>
      </pc:docMkLst>
      <pc:sldChg chg="add">
        <pc:chgData name="Thomas O Fredericks" userId="9a40f032a9b16fc7" providerId="LiveId" clId="{0070C532-8D39-4810-9AFC-FBE77E81F1D7}" dt="2022-09-12T20:03:59.242" v="1"/>
        <pc:sldMkLst>
          <pc:docMk/>
          <pc:sldMk cId="2253050449" sldId="2940"/>
        </pc:sldMkLst>
      </pc:sldChg>
      <pc:sldChg chg="del">
        <pc:chgData name="Thomas O Fredericks" userId="9a40f032a9b16fc7" providerId="LiveId" clId="{0070C532-8D39-4810-9AFC-FBE77E81F1D7}" dt="2022-09-12T20:03:56.492" v="0" actId="2696"/>
        <pc:sldMkLst>
          <pc:docMk/>
          <pc:sldMk cId="3148165328" sldId="30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97695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‹N°›</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video" Target="https://www.youtube.com/embed/0tjwU51ysKI?feature=oembed" TargetMode="Externa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video" Target="https://www.youtube.com/embed/8A5pA4ukU-8?feature=oembed" TargetMode="External"/><Relationship Id="rId5" Type="http://schemas.openxmlformats.org/officeDocument/2006/relationships/image" Target="../media/image8.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B919554-68F8-456A-BCC6-001F81133488}"/>
              </a:ext>
            </a:extLst>
          </p:cNvPr>
          <p:cNvPicPr>
            <a:picLocks noChangeAspect="1"/>
          </p:cNvPicPr>
          <p:nvPr/>
        </p:nvPicPr>
        <p:blipFill>
          <a:blip r:embed="rId2"/>
          <a:stretch>
            <a:fillRect/>
          </a:stretch>
        </p:blipFill>
        <p:spPr>
          <a:xfrm>
            <a:off x="1098765" y="1318288"/>
            <a:ext cx="3452798" cy="4749226"/>
          </a:xfrm>
          <a:prstGeom prst="rect">
            <a:avLst/>
          </a:prstGeom>
        </p:spPr>
      </p:pic>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a:bodyPr>
          <a:lstStyle/>
          <a:p>
            <a:r>
              <a:rPr lang="fr-CA" dirty="0"/>
              <a:t>Le cheminement électrique de l’exercice 1</a:t>
            </a:r>
          </a:p>
        </p:txBody>
      </p:sp>
      <p:pic>
        <p:nvPicPr>
          <p:cNvPr id="6" name="Image 5">
            <a:extLst>
              <a:ext uri="{FF2B5EF4-FFF2-40B4-BE49-F238E27FC236}">
                <a16:creationId xmlns:a16="http://schemas.microsoft.com/office/drawing/2014/main" id="{CF2F5AE7-360E-45F5-AF9C-1FBB4B423F32}"/>
              </a:ext>
            </a:extLst>
          </p:cNvPr>
          <p:cNvPicPr>
            <a:picLocks noChangeAspect="1"/>
          </p:cNvPicPr>
          <p:nvPr/>
        </p:nvPicPr>
        <p:blipFill>
          <a:blip r:embed="rId3"/>
          <a:stretch>
            <a:fillRect/>
          </a:stretch>
        </p:blipFill>
        <p:spPr>
          <a:xfrm>
            <a:off x="6829046" y="1160463"/>
            <a:ext cx="4420217" cy="5277587"/>
          </a:xfrm>
          <a:prstGeom prst="rect">
            <a:avLst/>
          </a:prstGeom>
        </p:spPr>
      </p:pic>
      <p:sp>
        <p:nvSpPr>
          <p:cNvPr id="7" name="ZoneTexte 6">
            <a:extLst>
              <a:ext uri="{FF2B5EF4-FFF2-40B4-BE49-F238E27FC236}">
                <a16:creationId xmlns:a16="http://schemas.microsoft.com/office/drawing/2014/main" id="{E48129C5-F586-4FB5-BE49-BA811D8D9F47}"/>
              </a:ext>
            </a:extLst>
          </p:cNvPr>
          <p:cNvSpPr txBox="1"/>
          <p:nvPr/>
        </p:nvSpPr>
        <p:spPr>
          <a:xfrm>
            <a:off x="4463846" y="3405330"/>
            <a:ext cx="2289293" cy="95410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Les flèches rouges représentent le cheminement du </a:t>
            </a:r>
            <a:r>
              <a:rPr lang="fr-CA" sz="1400" dirty="0">
                <a:solidFill>
                  <a:schemeClr val="bg1"/>
                </a:solidFill>
                <a:highlight>
                  <a:srgbClr val="000000"/>
                </a:highlight>
              </a:rPr>
              <a:t>positif (+)</a:t>
            </a:r>
            <a:r>
              <a:rPr lang="fr-CA" sz="1400" dirty="0">
                <a:solidFill>
                  <a:schemeClr val="tx2"/>
                </a:solidFill>
              </a:rPr>
              <a:t> et les flèches noires celui du </a:t>
            </a:r>
            <a:r>
              <a:rPr lang="fr-CA" sz="1400" dirty="0">
                <a:solidFill>
                  <a:schemeClr val="bg1"/>
                </a:solidFill>
                <a:highlight>
                  <a:srgbClr val="000000"/>
                </a:highlight>
              </a:rPr>
              <a:t>négatif (-)</a:t>
            </a:r>
            <a:r>
              <a:rPr lang="fr-CA" sz="1400" dirty="0">
                <a:solidFill>
                  <a:schemeClr val="tx2"/>
                </a:solidFill>
              </a:rPr>
              <a:t> </a:t>
            </a:r>
          </a:p>
        </p:txBody>
      </p:sp>
      <p:cxnSp>
        <p:nvCxnSpPr>
          <p:cNvPr id="10" name="Connecteur droit avec flèche 9">
            <a:extLst>
              <a:ext uri="{FF2B5EF4-FFF2-40B4-BE49-F238E27FC236}">
                <a16:creationId xmlns:a16="http://schemas.microsoft.com/office/drawing/2014/main" id="{90421C84-0F9E-4490-A264-C78EFED5BE81}"/>
              </a:ext>
            </a:extLst>
          </p:cNvPr>
          <p:cNvCxnSpPr>
            <a:cxnSpLocks/>
          </p:cNvCxnSpPr>
          <p:nvPr/>
        </p:nvCxnSpPr>
        <p:spPr>
          <a:xfrm flipH="1">
            <a:off x="1876434" y="3186233"/>
            <a:ext cx="348682" cy="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72DC6445-541F-434F-93A0-845C322048AD}"/>
              </a:ext>
            </a:extLst>
          </p:cNvPr>
          <p:cNvCxnSpPr>
            <a:cxnSpLocks/>
          </p:cNvCxnSpPr>
          <p:nvPr/>
        </p:nvCxnSpPr>
        <p:spPr>
          <a:xfrm>
            <a:off x="1362262" y="1925039"/>
            <a:ext cx="0" cy="2324457"/>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247BDFB2-222E-4DD1-88D7-ADF37ED994BC}"/>
              </a:ext>
            </a:extLst>
          </p:cNvPr>
          <p:cNvCxnSpPr>
            <a:cxnSpLocks/>
          </p:cNvCxnSpPr>
          <p:nvPr/>
        </p:nvCxnSpPr>
        <p:spPr>
          <a:xfrm>
            <a:off x="1362262" y="4367395"/>
            <a:ext cx="0" cy="1189607"/>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B143549-343E-43BD-B94E-CB56FDC1467A}"/>
              </a:ext>
            </a:extLst>
          </p:cNvPr>
          <p:cNvCxnSpPr>
            <a:cxnSpLocks/>
          </p:cNvCxnSpPr>
          <p:nvPr/>
        </p:nvCxnSpPr>
        <p:spPr>
          <a:xfrm>
            <a:off x="2942962" y="4249496"/>
            <a:ext cx="367469" cy="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46389124-0CF2-409B-BCFB-0B1AB46C5082}"/>
              </a:ext>
            </a:extLst>
          </p:cNvPr>
          <p:cNvCxnSpPr>
            <a:cxnSpLocks/>
          </p:cNvCxnSpPr>
          <p:nvPr/>
        </p:nvCxnSpPr>
        <p:spPr>
          <a:xfrm flipH="1">
            <a:off x="1943104" y="4762244"/>
            <a:ext cx="376015" cy="0"/>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F6802432-06ED-4322-832A-3D7E070957F8}"/>
              </a:ext>
            </a:extLst>
          </p:cNvPr>
          <p:cNvCxnSpPr>
            <a:cxnSpLocks/>
          </p:cNvCxnSpPr>
          <p:nvPr/>
        </p:nvCxnSpPr>
        <p:spPr>
          <a:xfrm>
            <a:off x="1498723" y="4676785"/>
            <a:ext cx="0" cy="880217"/>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E018EE94-F2CA-45C9-A7A6-5DA426F93237}"/>
              </a:ext>
            </a:extLst>
          </p:cNvPr>
          <p:cNvCxnSpPr>
            <a:cxnSpLocks/>
          </p:cNvCxnSpPr>
          <p:nvPr/>
        </p:nvCxnSpPr>
        <p:spPr>
          <a:xfrm flipH="1" flipV="1">
            <a:off x="1498723" y="1925039"/>
            <a:ext cx="1" cy="2503918"/>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34352584-12BB-4E10-8E86-5CF1BD1A11F0}"/>
              </a:ext>
            </a:extLst>
          </p:cNvPr>
          <p:cNvCxnSpPr>
            <a:cxnSpLocks/>
          </p:cNvCxnSpPr>
          <p:nvPr/>
        </p:nvCxnSpPr>
        <p:spPr>
          <a:xfrm>
            <a:off x="1898682" y="3456975"/>
            <a:ext cx="287681" cy="0"/>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3E8A9D6B-46D3-4240-B742-05B47B344FE6}"/>
              </a:ext>
            </a:extLst>
          </p:cNvPr>
          <p:cNvCxnSpPr>
            <a:cxnSpLocks/>
          </p:cNvCxnSpPr>
          <p:nvPr/>
        </p:nvCxnSpPr>
        <p:spPr>
          <a:xfrm flipH="1">
            <a:off x="2825164" y="4787883"/>
            <a:ext cx="510905" cy="0"/>
          </a:xfrm>
          <a:prstGeom prst="straightConnector1">
            <a:avLst/>
          </a:prstGeom>
          <a:ln w="571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2AAA49A0-8FF4-4882-90E8-6E133ED34A0A}"/>
              </a:ext>
            </a:extLst>
          </p:cNvPr>
          <p:cNvCxnSpPr>
            <a:cxnSpLocks/>
          </p:cNvCxnSpPr>
          <p:nvPr/>
        </p:nvCxnSpPr>
        <p:spPr>
          <a:xfrm flipV="1">
            <a:off x="8117500" y="1728923"/>
            <a:ext cx="0" cy="68366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9DDE0AEE-6115-4E9E-AE1D-13B39A8DA3C6}"/>
              </a:ext>
            </a:extLst>
          </p:cNvPr>
          <p:cNvCxnSpPr>
            <a:cxnSpLocks/>
          </p:cNvCxnSpPr>
          <p:nvPr/>
        </p:nvCxnSpPr>
        <p:spPr>
          <a:xfrm>
            <a:off x="10194127" y="1728923"/>
            <a:ext cx="0" cy="2367184"/>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8505C67F-B2DA-4E61-807D-E7E64A910642}"/>
              </a:ext>
            </a:extLst>
          </p:cNvPr>
          <p:cNvCxnSpPr>
            <a:cxnSpLocks/>
          </p:cNvCxnSpPr>
          <p:nvPr/>
        </p:nvCxnSpPr>
        <p:spPr>
          <a:xfrm>
            <a:off x="10194127" y="4335389"/>
            <a:ext cx="0" cy="401653"/>
          </a:xfrm>
          <a:prstGeom prst="straightConnector1">
            <a:avLst/>
          </a:prstGeom>
          <a:ln w="5715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9F1E6A66-1954-47A6-B4FE-149423A2DD67}"/>
              </a:ext>
            </a:extLst>
          </p:cNvPr>
          <p:cNvCxnSpPr>
            <a:cxnSpLocks/>
          </p:cNvCxnSpPr>
          <p:nvPr/>
        </p:nvCxnSpPr>
        <p:spPr>
          <a:xfrm flipH="1">
            <a:off x="10194127" y="5164331"/>
            <a:ext cx="1" cy="717847"/>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E1222C05-CEA9-4FEC-88A5-F9C57DD2AFA7}"/>
              </a:ext>
            </a:extLst>
          </p:cNvPr>
          <p:cNvCxnSpPr>
            <a:cxnSpLocks/>
          </p:cNvCxnSpPr>
          <p:nvPr/>
        </p:nvCxnSpPr>
        <p:spPr>
          <a:xfrm flipV="1">
            <a:off x="8117500" y="5275430"/>
            <a:ext cx="0" cy="606748"/>
          </a:xfrm>
          <a:prstGeom prst="straightConnector1">
            <a:avLst/>
          </a:prstGeom>
          <a:ln w="5715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66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480ADD6-F6EF-4F9A-93EE-1FA69E3E6E99}"/>
              </a:ext>
            </a:extLst>
          </p:cNvPr>
          <p:cNvPicPr>
            <a:picLocks noChangeAspect="1"/>
          </p:cNvPicPr>
          <p:nvPr/>
        </p:nvPicPr>
        <p:blipFill>
          <a:blip r:embed="rId3"/>
          <a:stretch>
            <a:fillRect/>
          </a:stretch>
        </p:blipFill>
        <p:spPr>
          <a:xfrm>
            <a:off x="1111666" y="2115240"/>
            <a:ext cx="3178463" cy="4298148"/>
          </a:xfrm>
          <a:prstGeom prst="rect">
            <a:avLst/>
          </a:prstGeom>
        </p:spPr>
      </p:pic>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fontScale="90000"/>
          </a:bodyPr>
          <a:lstStyle/>
          <a:p>
            <a:r>
              <a:rPr lang="fr-CA" dirty="0"/>
              <a:t>Exercice 2 (formatif) : allumer une lumière DEL avec un interrupteur</a:t>
            </a:r>
          </a:p>
        </p:txBody>
      </p:sp>
      <p:sp>
        <p:nvSpPr>
          <p:cNvPr id="8" name="ZoneTexte 7">
            <a:extLst>
              <a:ext uri="{FF2B5EF4-FFF2-40B4-BE49-F238E27FC236}">
                <a16:creationId xmlns:a16="http://schemas.microsoft.com/office/drawing/2014/main" id="{27992A98-66A0-4B4B-892F-D53494B87B50}"/>
              </a:ext>
            </a:extLst>
          </p:cNvPr>
          <p:cNvSpPr txBox="1"/>
          <p:nvPr/>
        </p:nvSpPr>
        <p:spPr>
          <a:xfrm>
            <a:off x="1595438" y="1345799"/>
            <a:ext cx="1926806" cy="769441"/>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100" dirty="0">
                <a:solidFill>
                  <a:schemeClr val="accent3"/>
                </a:solidFill>
              </a:rPr>
              <a:t>Branchez la prise USB après vous être assuré que vous n’avez pas commis d’erreur fatale</a:t>
            </a:r>
            <a:endParaRPr lang="fr-CA" sz="1100" b="1" dirty="0">
              <a:solidFill>
                <a:schemeClr val="accent3"/>
              </a:solidFill>
            </a:endParaRPr>
          </a:p>
        </p:txBody>
      </p:sp>
      <p:pic>
        <p:nvPicPr>
          <p:cNvPr id="9" name="Image 8">
            <a:extLst>
              <a:ext uri="{FF2B5EF4-FFF2-40B4-BE49-F238E27FC236}">
                <a16:creationId xmlns:a16="http://schemas.microsoft.com/office/drawing/2014/main" id="{4FA2700E-74B7-49A8-9076-3245E642A949}"/>
              </a:ext>
            </a:extLst>
          </p:cNvPr>
          <p:cNvPicPr>
            <a:picLocks noChangeAspect="1"/>
          </p:cNvPicPr>
          <p:nvPr/>
        </p:nvPicPr>
        <p:blipFill>
          <a:blip r:embed="rId4"/>
          <a:stretch>
            <a:fillRect/>
          </a:stretch>
        </p:blipFill>
        <p:spPr>
          <a:xfrm>
            <a:off x="3375873" y="1307506"/>
            <a:ext cx="567497" cy="781553"/>
          </a:xfrm>
          <a:prstGeom prst="rect">
            <a:avLst/>
          </a:prstGeom>
        </p:spPr>
      </p:pic>
      <p:pic>
        <p:nvPicPr>
          <p:cNvPr id="11" name="Image 10">
            <a:extLst>
              <a:ext uri="{FF2B5EF4-FFF2-40B4-BE49-F238E27FC236}">
                <a16:creationId xmlns:a16="http://schemas.microsoft.com/office/drawing/2014/main" id="{5DC7CFD9-9DA5-464F-9177-4022849389A2}"/>
              </a:ext>
            </a:extLst>
          </p:cNvPr>
          <p:cNvPicPr>
            <a:picLocks noChangeAspect="1"/>
          </p:cNvPicPr>
          <p:nvPr/>
        </p:nvPicPr>
        <p:blipFill>
          <a:blip r:embed="rId5"/>
          <a:stretch>
            <a:fillRect/>
          </a:stretch>
        </p:blipFill>
        <p:spPr>
          <a:xfrm>
            <a:off x="7088332" y="1474265"/>
            <a:ext cx="4113553" cy="4857782"/>
          </a:xfrm>
          <a:prstGeom prst="rect">
            <a:avLst/>
          </a:prstGeom>
        </p:spPr>
      </p:pic>
      <p:sp>
        <p:nvSpPr>
          <p:cNvPr id="13" name="Légende : double flèche horizontale 12">
            <a:extLst>
              <a:ext uri="{FF2B5EF4-FFF2-40B4-BE49-F238E27FC236}">
                <a16:creationId xmlns:a16="http://schemas.microsoft.com/office/drawing/2014/main" id="{0D530CC0-B5D1-41A1-9E9E-8A12B42A723E}"/>
              </a:ext>
            </a:extLst>
          </p:cNvPr>
          <p:cNvSpPr/>
          <p:nvPr/>
        </p:nvSpPr>
        <p:spPr>
          <a:xfrm>
            <a:off x="4071900" y="2786900"/>
            <a:ext cx="3031672" cy="1284200"/>
          </a:xfrm>
          <a:prstGeom prst="leftRightArrowCallout">
            <a:avLst>
              <a:gd name="adj1" fmla="val 25000"/>
              <a:gd name="adj2" fmla="val 29031"/>
              <a:gd name="adj3" fmla="val 23450"/>
              <a:gd name="adj4" fmla="val 695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a:solidFill>
                  <a:schemeClr val="tx2"/>
                </a:solidFill>
              </a:rPr>
              <a:t>Le dessin à gauche et le schéma à droite représentent le même branchement. Pour commencer, le dessin à gauche est plus facile, mais le schéma à droite est plus efficace.</a:t>
            </a:r>
          </a:p>
        </p:txBody>
      </p:sp>
      <p:pic>
        <p:nvPicPr>
          <p:cNvPr id="14" name="Média en ligne 13" title="Exercice 2 : allumer une DEL avec un interrupteur">
            <a:hlinkClick r:id="" action="ppaction://media"/>
            <a:extLst>
              <a:ext uri="{FF2B5EF4-FFF2-40B4-BE49-F238E27FC236}">
                <a16:creationId xmlns:a16="http://schemas.microsoft.com/office/drawing/2014/main" id="{4CF8855E-C23E-4884-B71D-69F1D7061135}"/>
              </a:ext>
            </a:extLst>
          </p:cNvPr>
          <p:cNvPicPr>
            <a:picLocks noRot="1" noChangeAspect="1"/>
          </p:cNvPicPr>
          <p:nvPr>
            <a:videoFile r:link="rId1"/>
          </p:nvPr>
        </p:nvPicPr>
        <p:blipFill>
          <a:blip r:embed="rId6"/>
          <a:stretch>
            <a:fillRect/>
          </a:stretch>
        </p:blipFill>
        <p:spPr>
          <a:xfrm>
            <a:off x="4418898" y="4527682"/>
            <a:ext cx="2540665" cy="1429124"/>
          </a:xfrm>
          <a:prstGeom prst="rect">
            <a:avLst/>
          </a:prstGeom>
        </p:spPr>
      </p:pic>
    </p:spTree>
    <p:extLst>
      <p:ext uri="{BB962C8B-B14F-4D97-AF65-F5344CB8AC3E}">
        <p14:creationId xmlns:p14="http://schemas.microsoft.com/office/powerpoint/2010/main" val="53744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DFD9DC0-BCF7-451A-AA96-21B57168DF0B}"/>
              </a:ext>
            </a:extLst>
          </p:cNvPr>
          <p:cNvPicPr>
            <a:picLocks noChangeAspect="1"/>
          </p:cNvPicPr>
          <p:nvPr/>
        </p:nvPicPr>
        <p:blipFill>
          <a:blip r:embed="rId3"/>
          <a:stretch>
            <a:fillRect/>
          </a:stretch>
        </p:blipFill>
        <p:spPr>
          <a:xfrm>
            <a:off x="5979047" y="1384419"/>
            <a:ext cx="5597328" cy="5062290"/>
          </a:xfrm>
          <a:prstGeom prst="rect">
            <a:avLst/>
          </a:prstGeom>
        </p:spPr>
      </p:pic>
      <p:sp>
        <p:nvSpPr>
          <p:cNvPr id="2" name="Titre 1">
            <a:extLst>
              <a:ext uri="{FF2B5EF4-FFF2-40B4-BE49-F238E27FC236}">
                <a16:creationId xmlns:a16="http://schemas.microsoft.com/office/drawing/2014/main" id="{AC700E58-93C8-47B7-AEBA-3C9EFCD99859}"/>
              </a:ext>
            </a:extLst>
          </p:cNvPr>
          <p:cNvSpPr>
            <a:spLocks noGrp="1"/>
          </p:cNvSpPr>
          <p:nvPr>
            <p:ph type="title"/>
          </p:nvPr>
        </p:nvSpPr>
        <p:spPr>
          <a:xfrm>
            <a:off x="836612" y="525953"/>
            <a:ext cx="10739763" cy="781553"/>
          </a:xfrm>
        </p:spPr>
        <p:txBody>
          <a:bodyPr>
            <a:normAutofit fontScale="90000"/>
          </a:bodyPr>
          <a:lstStyle/>
          <a:p>
            <a:r>
              <a:rPr lang="fr-CA" dirty="0"/>
              <a:t>Exercice 3 (sommatif) : allumer deux lumières DEL à partir de deux interrupteurs</a:t>
            </a:r>
          </a:p>
        </p:txBody>
      </p:sp>
      <p:sp>
        <p:nvSpPr>
          <p:cNvPr id="8" name="ZoneTexte 7">
            <a:extLst>
              <a:ext uri="{FF2B5EF4-FFF2-40B4-BE49-F238E27FC236}">
                <a16:creationId xmlns:a16="http://schemas.microsoft.com/office/drawing/2014/main" id="{27992A98-66A0-4B4B-892F-D53494B87B50}"/>
              </a:ext>
            </a:extLst>
          </p:cNvPr>
          <p:cNvSpPr txBox="1"/>
          <p:nvPr/>
        </p:nvSpPr>
        <p:spPr>
          <a:xfrm>
            <a:off x="4615343" y="1319618"/>
            <a:ext cx="1926806" cy="769441"/>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100" dirty="0">
                <a:solidFill>
                  <a:schemeClr val="accent3"/>
                </a:solidFill>
              </a:rPr>
              <a:t>Branchez la prise USB après vous être assuré que vous n’avez pas commis d’erreur fatale</a:t>
            </a:r>
            <a:endParaRPr lang="fr-CA" sz="1100" b="1" dirty="0">
              <a:solidFill>
                <a:schemeClr val="accent3"/>
              </a:solidFill>
            </a:endParaRPr>
          </a:p>
        </p:txBody>
      </p:sp>
      <p:pic>
        <p:nvPicPr>
          <p:cNvPr id="9" name="Image 8">
            <a:extLst>
              <a:ext uri="{FF2B5EF4-FFF2-40B4-BE49-F238E27FC236}">
                <a16:creationId xmlns:a16="http://schemas.microsoft.com/office/drawing/2014/main" id="{4FA2700E-74B7-49A8-9076-3245E642A949}"/>
              </a:ext>
            </a:extLst>
          </p:cNvPr>
          <p:cNvPicPr>
            <a:picLocks noChangeAspect="1"/>
          </p:cNvPicPr>
          <p:nvPr/>
        </p:nvPicPr>
        <p:blipFill>
          <a:blip r:embed="rId4"/>
          <a:stretch>
            <a:fillRect/>
          </a:stretch>
        </p:blipFill>
        <p:spPr>
          <a:xfrm>
            <a:off x="6395778" y="1281325"/>
            <a:ext cx="567497" cy="781553"/>
          </a:xfrm>
          <a:prstGeom prst="rect">
            <a:avLst/>
          </a:prstGeom>
        </p:spPr>
      </p:pic>
      <p:pic>
        <p:nvPicPr>
          <p:cNvPr id="6" name="Média en ligne 5" title="Exercice 3 : allumer deux DEL avec des interrupteurs">
            <a:hlinkClick r:id="" action="ppaction://media"/>
            <a:extLst>
              <a:ext uri="{FF2B5EF4-FFF2-40B4-BE49-F238E27FC236}">
                <a16:creationId xmlns:a16="http://schemas.microsoft.com/office/drawing/2014/main" id="{8DA005AB-EDAE-40A4-85B0-E2FFF6573162}"/>
              </a:ext>
            </a:extLst>
          </p:cNvPr>
          <p:cNvPicPr>
            <a:picLocks noRot="1" noChangeAspect="1"/>
          </p:cNvPicPr>
          <p:nvPr>
            <a:videoFile r:link="rId1"/>
          </p:nvPr>
        </p:nvPicPr>
        <p:blipFill>
          <a:blip r:embed="rId5"/>
          <a:stretch>
            <a:fillRect/>
          </a:stretch>
        </p:blipFill>
        <p:spPr>
          <a:xfrm>
            <a:off x="1595438" y="3741017"/>
            <a:ext cx="3912075" cy="2200542"/>
          </a:xfrm>
          <a:prstGeom prst="rect">
            <a:avLst/>
          </a:prstGeom>
        </p:spPr>
      </p:pic>
      <p:sp>
        <p:nvSpPr>
          <p:cNvPr id="7" name="ZoneTexte 6">
            <a:extLst>
              <a:ext uri="{FF2B5EF4-FFF2-40B4-BE49-F238E27FC236}">
                <a16:creationId xmlns:a16="http://schemas.microsoft.com/office/drawing/2014/main" id="{47FB0EE6-BBB9-4E65-A25A-5AB776B92838}"/>
              </a:ext>
            </a:extLst>
          </p:cNvPr>
          <p:cNvSpPr txBox="1"/>
          <p:nvPr/>
        </p:nvSpPr>
        <p:spPr>
          <a:xfrm>
            <a:off x="1503378" y="2505670"/>
            <a:ext cx="4096193" cy="923330"/>
          </a:xfrm>
          <a:prstGeom prst="rect">
            <a:avLst/>
          </a:prstGeom>
          <a:noFill/>
        </p:spPr>
        <p:txBody>
          <a:bodyPr wrap="square" rtlCol="0">
            <a:spAutoFit/>
          </a:bodyPr>
          <a:lstStyle/>
          <a:p>
            <a:r>
              <a:rPr lang="fr-CA" dirty="0"/>
              <a:t>Réalisez le circuit de droite qui est simplement l’ajout d’un interrupteur et d’une DEL à l’exercice 2.</a:t>
            </a:r>
          </a:p>
        </p:txBody>
      </p:sp>
    </p:spTree>
    <p:extLst>
      <p:ext uri="{BB962C8B-B14F-4D97-AF65-F5344CB8AC3E}">
        <p14:creationId xmlns:p14="http://schemas.microsoft.com/office/powerpoint/2010/main" val="41178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498FF-CD89-44C4-8F30-5207A500442A}"/>
              </a:ext>
            </a:extLst>
          </p:cNvPr>
          <p:cNvSpPr>
            <a:spLocks noGrp="1"/>
          </p:cNvSpPr>
          <p:nvPr>
            <p:ph type="title"/>
          </p:nvPr>
        </p:nvSpPr>
        <p:spPr>
          <a:xfrm>
            <a:off x="839788" y="365125"/>
            <a:ext cx="10515600" cy="1325563"/>
          </a:xfrm>
        </p:spPr>
        <p:txBody>
          <a:bodyPr anchor="ctr">
            <a:normAutofit/>
          </a:bodyPr>
          <a:lstStyle/>
          <a:p>
            <a:r>
              <a:rPr lang="en-CA" dirty="0"/>
              <a:t>LA LOI D’OHM : U = I • R</a:t>
            </a:r>
            <a:endParaRPr lang="fr-CA" dirty="0"/>
          </a:p>
        </p:txBody>
      </p:sp>
      <p:sp>
        <p:nvSpPr>
          <p:cNvPr id="3" name="Espace réservé du contenu 2">
            <a:extLst>
              <a:ext uri="{FF2B5EF4-FFF2-40B4-BE49-F238E27FC236}">
                <a16:creationId xmlns:a16="http://schemas.microsoft.com/office/drawing/2014/main" id="{1590C506-123B-455B-A605-0AE8FEED38EE}"/>
              </a:ext>
            </a:extLst>
          </p:cNvPr>
          <p:cNvSpPr>
            <a:spLocks noGrp="1"/>
          </p:cNvSpPr>
          <p:nvPr>
            <p:ph sz="half" idx="2"/>
          </p:nvPr>
        </p:nvSpPr>
        <p:spPr>
          <a:xfrm>
            <a:off x="839788" y="1523145"/>
            <a:ext cx="5157787" cy="4304302"/>
          </a:xfrm>
        </p:spPr>
        <p:txBody>
          <a:bodyPr>
            <a:normAutofit fontScale="85000" lnSpcReduction="10000"/>
          </a:bodyPr>
          <a:lstStyle/>
          <a:p>
            <a:r>
              <a:rPr lang="fr-CA" dirty="0"/>
              <a:t>On peut comparer l’électricité à l’écoulement de l’eau dans un tuyau : </a:t>
            </a:r>
          </a:p>
          <a:p>
            <a:pPr lvl="1"/>
            <a:r>
              <a:rPr lang="fr-CA" sz="2000" dirty="0"/>
              <a:t>le débit d’eau correspond au courant électrique </a:t>
            </a:r>
            <a:r>
              <a:rPr lang="fr-CA" sz="2000" b="1" dirty="0"/>
              <a:t>I </a:t>
            </a:r>
            <a:r>
              <a:rPr lang="fr-CA" sz="2000" dirty="0"/>
              <a:t>(qui est d’ailleurs le débit d’électrons), </a:t>
            </a:r>
          </a:p>
          <a:p>
            <a:pPr lvl="1"/>
            <a:r>
              <a:rPr lang="fr-CA" sz="2000" dirty="0"/>
              <a:t>la différence de pression à la différence de potentiel électrique (qui est la tension </a:t>
            </a:r>
            <a:r>
              <a:rPr lang="fr-CA" sz="2000" b="1" dirty="0"/>
              <a:t>U</a:t>
            </a:r>
            <a:r>
              <a:rPr lang="fr-CA" sz="2000" dirty="0"/>
              <a:t>) </a:t>
            </a:r>
          </a:p>
          <a:p>
            <a:pPr lvl="1"/>
            <a:r>
              <a:rPr lang="fr-CA" sz="2000" dirty="0"/>
              <a:t>et, enfin, le rétrécissement à la résistance </a:t>
            </a:r>
            <a:r>
              <a:rPr lang="fr-CA" sz="2000" b="1" dirty="0"/>
              <a:t>R</a:t>
            </a:r>
            <a:r>
              <a:rPr lang="fr-CA" sz="2000" dirty="0"/>
              <a:t>.</a:t>
            </a:r>
          </a:p>
          <a:p>
            <a:r>
              <a:rPr lang="fr-CA" dirty="0"/>
              <a:t>Pour une tension fixe, plus la résistance est faible, plus le courant la traversant est fort. Cette proportion est vérifiée par la loi d’Ohm:</a:t>
            </a:r>
          </a:p>
          <a:p>
            <a:pPr marL="0" indent="0" algn="ctr">
              <a:buNone/>
            </a:pPr>
            <a:r>
              <a:rPr lang="en-CA" sz="4000" b="1" dirty="0"/>
              <a:t>U = I • R</a:t>
            </a:r>
            <a:endParaRPr lang="fr-CA" sz="4000" b="1" dirty="0"/>
          </a:p>
        </p:txBody>
      </p:sp>
      <p:pic>
        <p:nvPicPr>
          <p:cNvPr id="4" name="Image 3">
            <a:extLst>
              <a:ext uri="{FF2B5EF4-FFF2-40B4-BE49-F238E27FC236}">
                <a16:creationId xmlns:a16="http://schemas.microsoft.com/office/drawing/2014/main" id="{08B21A5F-E65A-4C0D-A163-B15C44D55476}"/>
              </a:ext>
            </a:extLst>
          </p:cNvPr>
          <p:cNvPicPr>
            <a:picLocks noChangeAspect="1"/>
          </p:cNvPicPr>
          <p:nvPr/>
        </p:nvPicPr>
        <p:blipFill>
          <a:blip r:embed="rId2"/>
          <a:stretch>
            <a:fillRect/>
          </a:stretch>
        </p:blipFill>
        <p:spPr>
          <a:xfrm>
            <a:off x="6194427" y="1690688"/>
            <a:ext cx="5183188" cy="3939222"/>
          </a:xfrm>
          <a:prstGeom prst="rect">
            <a:avLst/>
          </a:prstGeom>
          <a:noFill/>
        </p:spPr>
      </p:pic>
    </p:spTree>
    <p:extLst>
      <p:ext uri="{BB962C8B-B14F-4D97-AF65-F5344CB8AC3E}">
        <p14:creationId xmlns:p14="http://schemas.microsoft.com/office/powerpoint/2010/main" val="178784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498FF-CD89-44C4-8F30-5207A500442A}"/>
              </a:ext>
            </a:extLst>
          </p:cNvPr>
          <p:cNvSpPr>
            <a:spLocks noGrp="1"/>
          </p:cNvSpPr>
          <p:nvPr>
            <p:ph type="title"/>
          </p:nvPr>
        </p:nvSpPr>
        <p:spPr>
          <a:xfrm>
            <a:off x="839788" y="365125"/>
            <a:ext cx="10515600" cy="1325563"/>
          </a:xfrm>
        </p:spPr>
        <p:txBody>
          <a:bodyPr anchor="ctr">
            <a:normAutofit/>
          </a:bodyPr>
          <a:lstStyle/>
          <a:p>
            <a:r>
              <a:rPr lang="en-CA" sz="3200" dirty="0"/>
              <a:t>EXERCICE : CALCULER LE COURANT AVEC U = I • R</a:t>
            </a:r>
            <a:endParaRPr lang="fr-CA" sz="3200" dirty="0"/>
          </a:p>
        </p:txBody>
      </p:sp>
      <p:pic>
        <p:nvPicPr>
          <p:cNvPr id="7" name="Image 6">
            <a:extLst>
              <a:ext uri="{FF2B5EF4-FFF2-40B4-BE49-F238E27FC236}">
                <a16:creationId xmlns:a16="http://schemas.microsoft.com/office/drawing/2014/main" id="{719CB5B1-53F3-46CB-9523-9B9D29370DAE}"/>
              </a:ext>
            </a:extLst>
          </p:cNvPr>
          <p:cNvPicPr>
            <a:picLocks noChangeAspect="1"/>
          </p:cNvPicPr>
          <p:nvPr/>
        </p:nvPicPr>
        <p:blipFill>
          <a:blip r:embed="rId2"/>
          <a:stretch>
            <a:fillRect/>
          </a:stretch>
        </p:blipFill>
        <p:spPr>
          <a:xfrm>
            <a:off x="1076661" y="1515035"/>
            <a:ext cx="3125945" cy="4668260"/>
          </a:xfrm>
          <a:prstGeom prst="rect">
            <a:avLst/>
          </a:prstGeom>
        </p:spPr>
      </p:pic>
      <p:pic>
        <p:nvPicPr>
          <p:cNvPr id="8" name="Image 7">
            <a:extLst>
              <a:ext uri="{FF2B5EF4-FFF2-40B4-BE49-F238E27FC236}">
                <a16:creationId xmlns:a16="http://schemas.microsoft.com/office/drawing/2014/main" id="{BEE8E9D7-F554-4F81-8B83-AC2C2C817003}"/>
              </a:ext>
            </a:extLst>
          </p:cNvPr>
          <p:cNvPicPr>
            <a:picLocks noChangeAspect="1"/>
          </p:cNvPicPr>
          <p:nvPr/>
        </p:nvPicPr>
        <p:blipFill>
          <a:blip r:embed="rId3"/>
          <a:stretch>
            <a:fillRect/>
          </a:stretch>
        </p:blipFill>
        <p:spPr>
          <a:xfrm>
            <a:off x="4371334" y="1690688"/>
            <a:ext cx="3449331" cy="4110847"/>
          </a:xfrm>
          <a:prstGeom prst="rect">
            <a:avLst/>
          </a:prstGeom>
        </p:spPr>
      </p:pic>
      <p:sp>
        <p:nvSpPr>
          <p:cNvPr id="9" name="Explosion : 14 points 8">
            <a:extLst>
              <a:ext uri="{FF2B5EF4-FFF2-40B4-BE49-F238E27FC236}">
                <a16:creationId xmlns:a16="http://schemas.microsoft.com/office/drawing/2014/main" id="{D36188A5-EC1E-4262-A6C7-2F9E8624DB7E}"/>
              </a:ext>
            </a:extLst>
          </p:cNvPr>
          <p:cNvSpPr/>
          <p:nvPr/>
        </p:nvSpPr>
        <p:spPr>
          <a:xfrm>
            <a:off x="7989393" y="1963271"/>
            <a:ext cx="3449331" cy="3500944"/>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dirty="0">
                <a:solidFill>
                  <a:schemeClr val="bg1"/>
                </a:solidFill>
              </a:rPr>
              <a:t>Calculez le courant qui traverse la résistance!</a:t>
            </a:r>
          </a:p>
        </p:txBody>
      </p:sp>
    </p:spTree>
    <p:extLst>
      <p:ext uri="{BB962C8B-B14F-4D97-AF65-F5344CB8AC3E}">
        <p14:creationId xmlns:p14="http://schemas.microsoft.com/office/powerpoint/2010/main" val="55585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1D7DA0D-1100-473A-ABB6-F91B615AA9A7}"/>
              </a:ext>
            </a:extLst>
          </p:cNvPr>
          <p:cNvPicPr>
            <a:picLocks noChangeAspect="1"/>
          </p:cNvPicPr>
          <p:nvPr/>
        </p:nvPicPr>
        <p:blipFill>
          <a:blip r:embed="rId2"/>
          <a:stretch>
            <a:fillRect/>
          </a:stretch>
        </p:blipFill>
        <p:spPr>
          <a:xfrm>
            <a:off x="673844" y="1692880"/>
            <a:ext cx="1400370" cy="4534533"/>
          </a:xfrm>
          <a:prstGeom prst="rect">
            <a:avLst/>
          </a:prstGeom>
        </p:spPr>
      </p:pic>
      <p:pic>
        <p:nvPicPr>
          <p:cNvPr id="6" name="Image 5">
            <a:extLst>
              <a:ext uri="{FF2B5EF4-FFF2-40B4-BE49-F238E27FC236}">
                <a16:creationId xmlns:a16="http://schemas.microsoft.com/office/drawing/2014/main" id="{FE7ED290-E86B-48C9-A66F-E1C79E2BAFCC}"/>
              </a:ext>
            </a:extLst>
          </p:cNvPr>
          <p:cNvPicPr>
            <a:picLocks noChangeAspect="1"/>
          </p:cNvPicPr>
          <p:nvPr/>
        </p:nvPicPr>
        <p:blipFill>
          <a:blip r:embed="rId3"/>
          <a:stretch>
            <a:fillRect/>
          </a:stretch>
        </p:blipFill>
        <p:spPr>
          <a:xfrm rot="16200000">
            <a:off x="173531" y="3276710"/>
            <a:ext cx="5204276" cy="1443074"/>
          </a:xfrm>
          <a:prstGeom prst="rect">
            <a:avLst/>
          </a:prstGeom>
        </p:spPr>
      </p:pic>
      <p:sp>
        <p:nvSpPr>
          <p:cNvPr id="2" name="Titre 1">
            <a:extLst>
              <a:ext uri="{FF2B5EF4-FFF2-40B4-BE49-F238E27FC236}">
                <a16:creationId xmlns:a16="http://schemas.microsoft.com/office/drawing/2014/main" id="{B784258F-304B-4D41-A282-52BFE8133CA1}"/>
              </a:ext>
            </a:extLst>
          </p:cNvPr>
          <p:cNvSpPr>
            <a:spLocks noGrp="1"/>
          </p:cNvSpPr>
          <p:nvPr>
            <p:ph type="title"/>
          </p:nvPr>
        </p:nvSpPr>
        <p:spPr/>
        <p:txBody>
          <a:bodyPr>
            <a:normAutofit/>
          </a:bodyPr>
          <a:lstStyle/>
          <a:p>
            <a:r>
              <a:rPr lang="en-CA" dirty="0"/>
              <a:t>MÊME COURANT / SOMME DE COURANT</a:t>
            </a:r>
            <a:endParaRPr lang="fr-CA" dirty="0"/>
          </a:p>
        </p:txBody>
      </p:sp>
      <p:pic>
        <p:nvPicPr>
          <p:cNvPr id="4" name="Image 3">
            <a:extLst>
              <a:ext uri="{FF2B5EF4-FFF2-40B4-BE49-F238E27FC236}">
                <a16:creationId xmlns:a16="http://schemas.microsoft.com/office/drawing/2014/main" id="{D2E2C0AF-ECEF-45DA-BDF9-565295D4FEA8}"/>
              </a:ext>
            </a:extLst>
          </p:cNvPr>
          <p:cNvPicPr>
            <a:picLocks noChangeAspect="1"/>
          </p:cNvPicPr>
          <p:nvPr/>
        </p:nvPicPr>
        <p:blipFill>
          <a:blip r:embed="rId4"/>
          <a:stretch>
            <a:fillRect/>
          </a:stretch>
        </p:blipFill>
        <p:spPr>
          <a:xfrm>
            <a:off x="7284799" y="1839916"/>
            <a:ext cx="2362530" cy="4563112"/>
          </a:xfrm>
          <a:prstGeom prst="rect">
            <a:avLst/>
          </a:prstGeom>
        </p:spPr>
      </p:pic>
      <p:pic>
        <p:nvPicPr>
          <p:cNvPr id="7" name="Image 6">
            <a:extLst>
              <a:ext uri="{FF2B5EF4-FFF2-40B4-BE49-F238E27FC236}">
                <a16:creationId xmlns:a16="http://schemas.microsoft.com/office/drawing/2014/main" id="{EB6F5A06-3EEE-4071-8827-BB9145CDF38D}"/>
              </a:ext>
            </a:extLst>
          </p:cNvPr>
          <p:cNvPicPr>
            <a:picLocks noChangeAspect="1"/>
          </p:cNvPicPr>
          <p:nvPr/>
        </p:nvPicPr>
        <p:blipFill>
          <a:blip r:embed="rId5"/>
          <a:stretch>
            <a:fillRect/>
          </a:stretch>
        </p:blipFill>
        <p:spPr>
          <a:xfrm rot="16200000">
            <a:off x="4069697" y="3184555"/>
            <a:ext cx="5296365" cy="1320275"/>
          </a:xfrm>
          <a:prstGeom prst="rect">
            <a:avLst/>
          </a:prstGeom>
        </p:spPr>
      </p:pic>
      <p:sp>
        <p:nvSpPr>
          <p:cNvPr id="8" name="Espace réservé du contenu 2">
            <a:extLst>
              <a:ext uri="{FF2B5EF4-FFF2-40B4-BE49-F238E27FC236}">
                <a16:creationId xmlns:a16="http://schemas.microsoft.com/office/drawing/2014/main" id="{FFC7EB5C-5752-4B05-A769-25B703B7F34C}"/>
              </a:ext>
            </a:extLst>
          </p:cNvPr>
          <p:cNvSpPr txBox="1">
            <a:spLocks/>
          </p:cNvSpPr>
          <p:nvPr/>
        </p:nvSpPr>
        <p:spPr>
          <a:xfrm>
            <a:off x="9773869" y="2004792"/>
            <a:ext cx="1962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CA" dirty="0"/>
          </a:p>
        </p:txBody>
      </p:sp>
      <p:sp>
        <p:nvSpPr>
          <p:cNvPr id="9" name="Espace réservé du contenu 2">
            <a:extLst>
              <a:ext uri="{FF2B5EF4-FFF2-40B4-BE49-F238E27FC236}">
                <a16:creationId xmlns:a16="http://schemas.microsoft.com/office/drawing/2014/main" id="{2889C51F-3052-4AB3-8C53-D2E4D9DE14E9}"/>
              </a:ext>
            </a:extLst>
          </p:cNvPr>
          <p:cNvSpPr txBox="1">
            <a:spLocks/>
          </p:cNvSpPr>
          <p:nvPr/>
        </p:nvSpPr>
        <p:spPr>
          <a:xfrm>
            <a:off x="9589749" y="2004792"/>
            <a:ext cx="1962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CA" dirty="0"/>
          </a:p>
        </p:txBody>
      </p:sp>
      <p:sp>
        <p:nvSpPr>
          <p:cNvPr id="10" name="Espace réservé du contenu 2">
            <a:extLst>
              <a:ext uri="{FF2B5EF4-FFF2-40B4-BE49-F238E27FC236}">
                <a16:creationId xmlns:a16="http://schemas.microsoft.com/office/drawing/2014/main" id="{5011B073-D048-4C3A-AEC9-6437F4CECAB4}"/>
              </a:ext>
            </a:extLst>
          </p:cNvPr>
          <p:cNvSpPr txBox="1">
            <a:spLocks/>
          </p:cNvSpPr>
          <p:nvPr/>
        </p:nvSpPr>
        <p:spPr>
          <a:xfrm>
            <a:off x="9597224" y="1969867"/>
            <a:ext cx="1962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CA" dirty="0"/>
          </a:p>
        </p:txBody>
      </p:sp>
      <p:sp>
        <p:nvSpPr>
          <p:cNvPr id="11" name="ZoneTexte 10">
            <a:extLst>
              <a:ext uri="{FF2B5EF4-FFF2-40B4-BE49-F238E27FC236}">
                <a16:creationId xmlns:a16="http://schemas.microsoft.com/office/drawing/2014/main" id="{7C9F6C46-7327-4848-9C4E-BBE8210C116E}"/>
              </a:ext>
            </a:extLst>
          </p:cNvPr>
          <p:cNvSpPr txBox="1"/>
          <p:nvPr/>
        </p:nvSpPr>
        <p:spPr>
          <a:xfrm>
            <a:off x="1883283" y="1249866"/>
            <a:ext cx="1962150" cy="369332"/>
          </a:xfrm>
          <a:prstGeom prst="rect">
            <a:avLst/>
          </a:prstGeom>
          <a:noFill/>
        </p:spPr>
        <p:txBody>
          <a:bodyPr wrap="square" rtlCol="0">
            <a:spAutoFit/>
          </a:bodyPr>
          <a:lstStyle/>
          <a:p>
            <a:r>
              <a:rPr lang="en-CA" dirty="0"/>
              <a:t>CIRCUIT EN SÉRIE</a:t>
            </a:r>
            <a:endParaRPr lang="fr-CA" dirty="0"/>
          </a:p>
        </p:txBody>
      </p:sp>
      <p:sp>
        <p:nvSpPr>
          <p:cNvPr id="12" name="ZoneTexte 11">
            <a:extLst>
              <a:ext uri="{FF2B5EF4-FFF2-40B4-BE49-F238E27FC236}">
                <a16:creationId xmlns:a16="http://schemas.microsoft.com/office/drawing/2014/main" id="{89A61818-4031-4D3B-A663-1104831838ED}"/>
              </a:ext>
            </a:extLst>
          </p:cNvPr>
          <p:cNvSpPr txBox="1"/>
          <p:nvPr/>
        </p:nvSpPr>
        <p:spPr>
          <a:xfrm>
            <a:off x="6102886" y="1032998"/>
            <a:ext cx="2785412" cy="369332"/>
          </a:xfrm>
          <a:prstGeom prst="rect">
            <a:avLst/>
          </a:prstGeom>
          <a:noFill/>
        </p:spPr>
        <p:txBody>
          <a:bodyPr wrap="square" rtlCol="0">
            <a:spAutoFit/>
          </a:bodyPr>
          <a:lstStyle/>
          <a:p>
            <a:r>
              <a:rPr lang="en-CA" dirty="0"/>
              <a:t>CIRCUIT EN PARALLÈLE</a:t>
            </a:r>
            <a:endParaRPr lang="fr-CA" dirty="0"/>
          </a:p>
        </p:txBody>
      </p:sp>
      <p:sp>
        <p:nvSpPr>
          <p:cNvPr id="3" name="Rectangle 2">
            <a:extLst>
              <a:ext uri="{FF2B5EF4-FFF2-40B4-BE49-F238E27FC236}">
                <a16:creationId xmlns:a16="http://schemas.microsoft.com/office/drawing/2014/main" id="{DAF74D10-9D2E-4489-9D91-ABF2F7635A73}"/>
              </a:ext>
            </a:extLst>
          </p:cNvPr>
          <p:cNvSpPr/>
          <p:nvPr/>
        </p:nvSpPr>
        <p:spPr>
          <a:xfrm>
            <a:off x="4889291" y="3244334"/>
            <a:ext cx="2413418" cy="369332"/>
          </a:xfrm>
          <a:prstGeom prst="rect">
            <a:avLst/>
          </a:prstGeom>
        </p:spPr>
        <p:txBody>
          <a:bodyPr wrap="none">
            <a:spAutoFit/>
          </a:bodyPr>
          <a:lstStyle/>
          <a:p>
            <a:r>
              <a:rPr lang="fr-CA" dirty="0" err="1"/>
              <a:t>del_anode_cathode.svg</a:t>
            </a:r>
            <a:endParaRPr lang="fr-CA" dirty="0"/>
          </a:p>
        </p:txBody>
      </p:sp>
    </p:spTree>
    <p:extLst>
      <p:ext uri="{BB962C8B-B14F-4D97-AF65-F5344CB8AC3E}">
        <p14:creationId xmlns:p14="http://schemas.microsoft.com/office/powerpoint/2010/main" val="377236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D630698-DE8C-48D6-98D2-52E6FA588002}"/>
              </a:ext>
            </a:extLst>
          </p:cNvPr>
          <p:cNvPicPr>
            <a:picLocks noChangeAspect="1"/>
          </p:cNvPicPr>
          <p:nvPr/>
        </p:nvPicPr>
        <p:blipFill>
          <a:blip r:embed="rId2"/>
          <a:stretch>
            <a:fillRect/>
          </a:stretch>
        </p:blipFill>
        <p:spPr>
          <a:xfrm>
            <a:off x="1197690" y="2510578"/>
            <a:ext cx="5212977" cy="3982297"/>
          </a:xfrm>
          <a:prstGeom prst="rect">
            <a:avLst/>
          </a:prstGeom>
        </p:spPr>
      </p:pic>
      <p:sp>
        <p:nvSpPr>
          <p:cNvPr id="2" name="Titre 1">
            <a:extLst>
              <a:ext uri="{FF2B5EF4-FFF2-40B4-BE49-F238E27FC236}">
                <a16:creationId xmlns:a16="http://schemas.microsoft.com/office/drawing/2014/main" id="{A68B0123-9DD4-4DCE-A5C0-939FC2701AAC}"/>
              </a:ext>
            </a:extLst>
          </p:cNvPr>
          <p:cNvSpPr>
            <a:spLocks noGrp="1"/>
          </p:cNvSpPr>
          <p:nvPr>
            <p:ph type="title"/>
          </p:nvPr>
        </p:nvSpPr>
        <p:spPr/>
        <p:txBody>
          <a:bodyPr/>
          <a:lstStyle/>
          <a:p>
            <a:r>
              <a:rPr lang="en-CA" dirty="0"/>
              <a:t>CIRCUIT EN SÉRIE</a:t>
            </a:r>
            <a:endParaRPr lang="fr-CA" dirty="0"/>
          </a:p>
        </p:txBody>
      </p:sp>
      <p:sp>
        <p:nvSpPr>
          <p:cNvPr id="3" name="Espace réservé du contenu 2">
            <a:extLst>
              <a:ext uri="{FF2B5EF4-FFF2-40B4-BE49-F238E27FC236}">
                <a16:creationId xmlns:a16="http://schemas.microsoft.com/office/drawing/2014/main" id="{B9E7C579-0967-4CB0-89D1-63F7C1A3069E}"/>
              </a:ext>
            </a:extLst>
          </p:cNvPr>
          <p:cNvSpPr>
            <a:spLocks noGrp="1"/>
          </p:cNvSpPr>
          <p:nvPr>
            <p:ph idx="1"/>
          </p:nvPr>
        </p:nvSpPr>
        <p:spPr>
          <a:xfrm>
            <a:off x="838200" y="1391622"/>
            <a:ext cx="10515600" cy="4351338"/>
          </a:xfrm>
        </p:spPr>
        <p:txBody>
          <a:bodyPr>
            <a:normAutofit/>
          </a:bodyPr>
          <a:lstStyle/>
          <a:p>
            <a:pPr marL="0" indent="0">
              <a:buNone/>
            </a:pPr>
            <a:r>
              <a:rPr lang="fr-CA" sz="1600" dirty="0"/>
              <a:t>Les composants dans un circuit en série se suivent l’un après l’autre. </a:t>
            </a:r>
            <a:r>
              <a:rPr lang="fr-CA" sz="1600" b="1" dirty="0"/>
              <a:t>Ils s’influencent mutuellement.</a:t>
            </a:r>
          </a:p>
          <a:p>
            <a:pPr marL="0" indent="0">
              <a:buNone/>
            </a:pPr>
            <a:r>
              <a:rPr lang="fr-CA" sz="1600" dirty="0"/>
              <a:t>Dans le circuit suivant, vous avez besoin d’appuyer sur les deux interrupteurs pour allumer la DEL. Comme ils sont en série, ils ont tous deux besoin d’être fermés pour que le circuit soit complété. </a:t>
            </a:r>
            <a:r>
              <a:rPr lang="fr-CA" sz="1600" b="1" dirty="0"/>
              <a:t>Cela signifie que le même courant électrique (la même quantité d’Ampères et les mêmes électrons) circule à travers les deux.</a:t>
            </a:r>
          </a:p>
        </p:txBody>
      </p:sp>
      <p:pic>
        <p:nvPicPr>
          <p:cNvPr id="5" name="Image 4">
            <a:extLst>
              <a:ext uri="{FF2B5EF4-FFF2-40B4-BE49-F238E27FC236}">
                <a16:creationId xmlns:a16="http://schemas.microsoft.com/office/drawing/2014/main" id="{D24E79F3-7C41-4D7B-A2DD-A704EBEB9E70}"/>
              </a:ext>
            </a:extLst>
          </p:cNvPr>
          <p:cNvPicPr>
            <a:picLocks noChangeAspect="1"/>
          </p:cNvPicPr>
          <p:nvPr/>
        </p:nvPicPr>
        <p:blipFill>
          <a:blip r:embed="rId3"/>
          <a:stretch>
            <a:fillRect/>
          </a:stretch>
        </p:blipFill>
        <p:spPr>
          <a:xfrm>
            <a:off x="7718775" y="2915402"/>
            <a:ext cx="3275535" cy="3456432"/>
          </a:xfrm>
          <a:prstGeom prst="rect">
            <a:avLst/>
          </a:prstGeom>
        </p:spPr>
      </p:pic>
      <p:sp>
        <p:nvSpPr>
          <p:cNvPr id="6" name="ZoneTexte 5">
            <a:extLst>
              <a:ext uri="{FF2B5EF4-FFF2-40B4-BE49-F238E27FC236}">
                <a16:creationId xmlns:a16="http://schemas.microsoft.com/office/drawing/2014/main" id="{485AA2DE-4792-4A8F-BECA-191F38B3FD0E}"/>
              </a:ext>
            </a:extLst>
          </p:cNvPr>
          <p:cNvSpPr txBox="1"/>
          <p:nvPr/>
        </p:nvSpPr>
        <p:spPr>
          <a:xfrm>
            <a:off x="4900176" y="2663846"/>
            <a:ext cx="1845043" cy="60016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100" dirty="0">
                <a:solidFill>
                  <a:schemeClr val="tx2"/>
                </a:solidFill>
              </a:rPr>
              <a:t>Vous pouvez utiliser une résistance 100 Ω plutôt que celle illustrée</a:t>
            </a:r>
          </a:p>
        </p:txBody>
      </p:sp>
      <p:sp>
        <p:nvSpPr>
          <p:cNvPr id="11" name="Forme libre : forme 10">
            <a:extLst>
              <a:ext uri="{FF2B5EF4-FFF2-40B4-BE49-F238E27FC236}">
                <a16:creationId xmlns:a16="http://schemas.microsoft.com/office/drawing/2014/main" id="{475733A1-C39D-48A1-85CD-55E9F9CC74CB}"/>
              </a:ext>
            </a:extLst>
          </p:cNvPr>
          <p:cNvSpPr/>
          <p:nvPr/>
        </p:nvSpPr>
        <p:spPr>
          <a:xfrm>
            <a:off x="6745219" y="2545488"/>
            <a:ext cx="3699164" cy="963863"/>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Lst>
            <a:ahLst/>
            <a:cxnLst>
              <a:cxn ang="0">
                <a:pos x="connsiteX0" y="connsiteY0"/>
              </a:cxn>
              <a:cxn ang="0">
                <a:pos x="connsiteX1" y="connsiteY1"/>
              </a:cxn>
              <a:cxn ang="0">
                <a:pos x="connsiteX2" y="connsiteY2"/>
              </a:cxn>
            </a:cxnLst>
            <a:rect l="l" t="t" r="r" b="b"/>
            <a:pathLst>
              <a:path w="3699164" h="963863">
                <a:moveTo>
                  <a:pt x="0" y="257280"/>
                </a:moveTo>
                <a:cubicBezTo>
                  <a:pt x="834736" y="251045"/>
                  <a:pt x="1619597" y="-93240"/>
                  <a:pt x="2236124" y="24524"/>
                </a:cubicBezTo>
                <a:cubicBezTo>
                  <a:pt x="2852651" y="142288"/>
                  <a:pt x="3325784" y="874501"/>
                  <a:pt x="3699164" y="963863"/>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Forme libre : forme 11">
            <a:extLst>
              <a:ext uri="{FF2B5EF4-FFF2-40B4-BE49-F238E27FC236}">
                <a16:creationId xmlns:a16="http://schemas.microsoft.com/office/drawing/2014/main" id="{858E71B8-47EA-4B80-BB47-44C30EF67D79}"/>
              </a:ext>
            </a:extLst>
          </p:cNvPr>
          <p:cNvSpPr/>
          <p:nvPr/>
        </p:nvSpPr>
        <p:spPr>
          <a:xfrm>
            <a:off x="4325256" y="2802164"/>
            <a:ext cx="606961" cy="923693"/>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0 w 4862946"/>
              <a:gd name="connsiteY0" fmla="*/ 43 h 1920284"/>
              <a:gd name="connsiteX1" fmla="*/ 3399906 w 4862946"/>
              <a:gd name="connsiteY1" fmla="*/ 980945 h 1920284"/>
              <a:gd name="connsiteX2" fmla="*/ 4862946 w 4862946"/>
              <a:gd name="connsiteY2" fmla="*/ 1920284 h 1920284"/>
              <a:gd name="connsiteX0" fmla="*/ 654482 w 5517428"/>
              <a:gd name="connsiteY0" fmla="*/ 52 h 1920293"/>
              <a:gd name="connsiteX1" fmla="*/ 188970 w 5517428"/>
              <a:gd name="connsiteY1" fmla="*/ 864576 h 1920293"/>
              <a:gd name="connsiteX2" fmla="*/ 5517428 w 5517428"/>
              <a:gd name="connsiteY2" fmla="*/ 1920293 h 1920293"/>
              <a:gd name="connsiteX0" fmla="*/ 760639 w 5623585"/>
              <a:gd name="connsiteY0" fmla="*/ 52 h 1920293"/>
              <a:gd name="connsiteX1" fmla="*/ 295127 w 5623585"/>
              <a:gd name="connsiteY1" fmla="*/ 864576 h 1920293"/>
              <a:gd name="connsiteX2" fmla="*/ 5623585 w 5623585"/>
              <a:gd name="connsiteY2" fmla="*/ 1920293 h 1920293"/>
              <a:gd name="connsiteX0" fmla="*/ 529668 w 5392614"/>
              <a:gd name="connsiteY0" fmla="*/ 117 h 1920358"/>
              <a:gd name="connsiteX1" fmla="*/ 355101 w 5392614"/>
              <a:gd name="connsiteY1" fmla="*/ 557070 h 1920358"/>
              <a:gd name="connsiteX2" fmla="*/ 5392614 w 5392614"/>
              <a:gd name="connsiteY2" fmla="*/ 1920358 h 1920358"/>
              <a:gd name="connsiteX0" fmla="*/ 588758 w 588758"/>
              <a:gd name="connsiteY0" fmla="*/ 71 h 922785"/>
              <a:gd name="connsiteX1" fmla="*/ 414191 w 588758"/>
              <a:gd name="connsiteY1" fmla="*/ 557024 h 922785"/>
              <a:gd name="connsiteX2" fmla="*/ 123246 w 588758"/>
              <a:gd name="connsiteY2" fmla="*/ 922785 h 922785"/>
              <a:gd name="connsiteX0" fmla="*/ 465512 w 465512"/>
              <a:gd name="connsiteY0" fmla="*/ 71 h 922785"/>
              <a:gd name="connsiteX1" fmla="*/ 290945 w 465512"/>
              <a:gd name="connsiteY1" fmla="*/ 557024 h 922785"/>
              <a:gd name="connsiteX2" fmla="*/ 0 w 465512"/>
              <a:gd name="connsiteY2" fmla="*/ 922785 h 922785"/>
              <a:gd name="connsiteX0" fmla="*/ 529986 w 529986"/>
              <a:gd name="connsiteY0" fmla="*/ 130 h 922844"/>
              <a:gd name="connsiteX1" fmla="*/ 6284 w 529986"/>
              <a:gd name="connsiteY1" fmla="*/ 365891 h 922844"/>
              <a:gd name="connsiteX2" fmla="*/ 64474 w 529986"/>
              <a:gd name="connsiteY2" fmla="*/ 922844 h 922844"/>
              <a:gd name="connsiteX0" fmla="*/ 533707 w 533707"/>
              <a:gd name="connsiteY0" fmla="*/ 104 h 922818"/>
              <a:gd name="connsiteX1" fmla="*/ 10005 w 533707"/>
              <a:gd name="connsiteY1" fmla="*/ 365865 h 922818"/>
              <a:gd name="connsiteX2" fmla="*/ 68195 w 533707"/>
              <a:gd name="connsiteY2" fmla="*/ 922818 h 922818"/>
              <a:gd name="connsiteX0" fmla="*/ 615381 w 615381"/>
              <a:gd name="connsiteY0" fmla="*/ 253 h 922967"/>
              <a:gd name="connsiteX1" fmla="*/ 8552 w 615381"/>
              <a:gd name="connsiteY1" fmla="*/ 199759 h 922967"/>
              <a:gd name="connsiteX2" fmla="*/ 149869 w 615381"/>
              <a:gd name="connsiteY2" fmla="*/ 922967 h 922967"/>
              <a:gd name="connsiteX0" fmla="*/ 606961 w 606961"/>
              <a:gd name="connsiteY0" fmla="*/ 979 h 923693"/>
              <a:gd name="connsiteX1" fmla="*/ 132 w 606961"/>
              <a:gd name="connsiteY1" fmla="*/ 200485 h 923693"/>
              <a:gd name="connsiteX2" fmla="*/ 141449 w 606961"/>
              <a:gd name="connsiteY2" fmla="*/ 923693 h 923693"/>
            </a:gdLst>
            <a:ahLst/>
            <a:cxnLst>
              <a:cxn ang="0">
                <a:pos x="connsiteX0" y="connsiteY0"/>
              </a:cxn>
              <a:cxn ang="0">
                <a:pos x="connsiteX1" y="connsiteY1"/>
              </a:cxn>
              <a:cxn ang="0">
                <a:pos x="connsiteX2" y="connsiteY2"/>
              </a:cxn>
            </a:cxnLst>
            <a:rect l="l" t="t" r="r" b="b"/>
            <a:pathLst>
              <a:path w="606961" h="923693">
                <a:moveTo>
                  <a:pt x="606961" y="979"/>
                </a:moveTo>
                <a:cubicBezTo>
                  <a:pt x="427545" y="-5256"/>
                  <a:pt x="11215" y="13448"/>
                  <a:pt x="132" y="200485"/>
                </a:cubicBezTo>
                <a:cubicBezTo>
                  <a:pt x="-10951" y="387522"/>
                  <a:pt x="682469" y="751204"/>
                  <a:pt x="141449" y="923693"/>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17133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2F51C60-473E-4257-9A72-EC1F4F0209D8}"/>
              </a:ext>
            </a:extLst>
          </p:cNvPr>
          <p:cNvPicPr>
            <a:picLocks noChangeAspect="1"/>
          </p:cNvPicPr>
          <p:nvPr/>
        </p:nvPicPr>
        <p:blipFill>
          <a:blip r:embed="rId2"/>
          <a:stretch>
            <a:fillRect/>
          </a:stretch>
        </p:blipFill>
        <p:spPr>
          <a:xfrm>
            <a:off x="7529405" y="2717185"/>
            <a:ext cx="3537733" cy="3504976"/>
          </a:xfrm>
          <a:prstGeom prst="rect">
            <a:avLst/>
          </a:prstGeom>
        </p:spPr>
      </p:pic>
      <p:pic>
        <p:nvPicPr>
          <p:cNvPr id="7" name="Image 6">
            <a:extLst>
              <a:ext uri="{FF2B5EF4-FFF2-40B4-BE49-F238E27FC236}">
                <a16:creationId xmlns:a16="http://schemas.microsoft.com/office/drawing/2014/main" id="{E4CF3028-5437-43E6-BDC0-6B7D859F4B99}"/>
              </a:ext>
            </a:extLst>
          </p:cNvPr>
          <p:cNvPicPr>
            <a:picLocks noChangeAspect="1"/>
          </p:cNvPicPr>
          <p:nvPr/>
        </p:nvPicPr>
        <p:blipFill>
          <a:blip r:embed="rId3"/>
          <a:stretch>
            <a:fillRect/>
          </a:stretch>
        </p:blipFill>
        <p:spPr>
          <a:xfrm>
            <a:off x="1531326" y="2655425"/>
            <a:ext cx="4717296" cy="3566736"/>
          </a:xfrm>
          <a:prstGeom prst="rect">
            <a:avLst/>
          </a:prstGeom>
        </p:spPr>
      </p:pic>
      <p:sp>
        <p:nvSpPr>
          <p:cNvPr id="2" name="Titre 1">
            <a:extLst>
              <a:ext uri="{FF2B5EF4-FFF2-40B4-BE49-F238E27FC236}">
                <a16:creationId xmlns:a16="http://schemas.microsoft.com/office/drawing/2014/main" id="{A68B0123-9DD4-4DCE-A5C0-939FC2701AAC}"/>
              </a:ext>
            </a:extLst>
          </p:cNvPr>
          <p:cNvSpPr>
            <a:spLocks noGrp="1"/>
          </p:cNvSpPr>
          <p:nvPr>
            <p:ph type="title"/>
          </p:nvPr>
        </p:nvSpPr>
        <p:spPr/>
        <p:txBody>
          <a:bodyPr/>
          <a:lstStyle/>
          <a:p>
            <a:r>
              <a:rPr lang="en-CA" dirty="0"/>
              <a:t>CIRCUIT EN PARALLÈLE</a:t>
            </a:r>
            <a:endParaRPr lang="fr-CA" dirty="0"/>
          </a:p>
        </p:txBody>
      </p:sp>
      <p:sp>
        <p:nvSpPr>
          <p:cNvPr id="3" name="Espace réservé du contenu 2">
            <a:extLst>
              <a:ext uri="{FF2B5EF4-FFF2-40B4-BE49-F238E27FC236}">
                <a16:creationId xmlns:a16="http://schemas.microsoft.com/office/drawing/2014/main" id="{B9E7C579-0967-4CB0-89D1-63F7C1A3069E}"/>
              </a:ext>
            </a:extLst>
          </p:cNvPr>
          <p:cNvSpPr>
            <a:spLocks noGrp="1"/>
          </p:cNvSpPr>
          <p:nvPr>
            <p:ph idx="1"/>
          </p:nvPr>
        </p:nvSpPr>
        <p:spPr>
          <a:xfrm>
            <a:off x="838200" y="1391622"/>
            <a:ext cx="10515600" cy="4351338"/>
          </a:xfrm>
        </p:spPr>
        <p:txBody>
          <a:bodyPr>
            <a:normAutofit/>
          </a:bodyPr>
          <a:lstStyle/>
          <a:p>
            <a:pPr marL="0" indent="0">
              <a:buNone/>
            </a:pPr>
            <a:r>
              <a:rPr lang="fr-CA" sz="1600" dirty="0"/>
              <a:t>Les composants dans un circuit en parallèle sont côte à côte. </a:t>
            </a:r>
            <a:r>
              <a:rPr lang="fr-CA" sz="1600" b="1" dirty="0"/>
              <a:t>Ils ne s’influencent pas mutuellement; ils sont indépendants.</a:t>
            </a:r>
          </a:p>
          <a:p>
            <a:pPr marL="0" indent="0">
              <a:buNone/>
            </a:pPr>
            <a:r>
              <a:rPr lang="fr-CA" sz="1600" dirty="0"/>
              <a:t>Dans le circuit suivant, lorsque vous appuyez sur l'un ou l'autre des interrupteurs, le circuit est complété et la lumière s'allume.</a:t>
            </a:r>
          </a:p>
          <a:p>
            <a:pPr marL="0" indent="0">
              <a:buNone/>
            </a:pPr>
            <a:r>
              <a:rPr lang="fr-CA" sz="1600" dirty="0"/>
              <a:t>Ces deux interrupteurs sont en parallèle. </a:t>
            </a:r>
            <a:r>
              <a:rPr lang="fr-CA" sz="1600" b="1" dirty="0"/>
              <a:t>Cela signifie qu’un courant électrique différent (une quantité d’Ampères indépendante et des électrons différents) circule à travers les deux.</a:t>
            </a:r>
          </a:p>
        </p:txBody>
      </p:sp>
      <p:sp>
        <p:nvSpPr>
          <p:cNvPr id="6" name="ZoneTexte 5">
            <a:extLst>
              <a:ext uri="{FF2B5EF4-FFF2-40B4-BE49-F238E27FC236}">
                <a16:creationId xmlns:a16="http://schemas.microsoft.com/office/drawing/2014/main" id="{485AA2DE-4792-4A8F-BECA-191F38B3FD0E}"/>
              </a:ext>
            </a:extLst>
          </p:cNvPr>
          <p:cNvSpPr txBox="1"/>
          <p:nvPr/>
        </p:nvSpPr>
        <p:spPr>
          <a:xfrm>
            <a:off x="4932217" y="2717185"/>
            <a:ext cx="1845043" cy="60016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100" dirty="0">
                <a:solidFill>
                  <a:schemeClr val="tx2"/>
                </a:solidFill>
              </a:rPr>
              <a:t>Vous pouvez utiliser une résistance 100 Ω plutôt que celle illustrée</a:t>
            </a:r>
          </a:p>
        </p:txBody>
      </p:sp>
      <p:sp>
        <p:nvSpPr>
          <p:cNvPr id="11" name="Forme libre : forme 10">
            <a:extLst>
              <a:ext uri="{FF2B5EF4-FFF2-40B4-BE49-F238E27FC236}">
                <a16:creationId xmlns:a16="http://schemas.microsoft.com/office/drawing/2014/main" id="{475733A1-C39D-48A1-85CD-55E9F9CC74CB}"/>
              </a:ext>
            </a:extLst>
          </p:cNvPr>
          <p:cNvSpPr/>
          <p:nvPr/>
        </p:nvSpPr>
        <p:spPr>
          <a:xfrm>
            <a:off x="6745219" y="2545488"/>
            <a:ext cx="3699164" cy="963863"/>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Lst>
            <a:ahLst/>
            <a:cxnLst>
              <a:cxn ang="0">
                <a:pos x="connsiteX0" y="connsiteY0"/>
              </a:cxn>
              <a:cxn ang="0">
                <a:pos x="connsiteX1" y="connsiteY1"/>
              </a:cxn>
              <a:cxn ang="0">
                <a:pos x="connsiteX2" y="connsiteY2"/>
              </a:cxn>
            </a:cxnLst>
            <a:rect l="l" t="t" r="r" b="b"/>
            <a:pathLst>
              <a:path w="3699164" h="963863">
                <a:moveTo>
                  <a:pt x="0" y="257280"/>
                </a:moveTo>
                <a:cubicBezTo>
                  <a:pt x="834736" y="251045"/>
                  <a:pt x="1619597" y="-93240"/>
                  <a:pt x="2236124" y="24524"/>
                </a:cubicBezTo>
                <a:cubicBezTo>
                  <a:pt x="2852651" y="142288"/>
                  <a:pt x="3325784" y="874501"/>
                  <a:pt x="3699164" y="963863"/>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Forme libre : forme 11">
            <a:extLst>
              <a:ext uri="{FF2B5EF4-FFF2-40B4-BE49-F238E27FC236}">
                <a16:creationId xmlns:a16="http://schemas.microsoft.com/office/drawing/2014/main" id="{858E71B8-47EA-4B80-BB47-44C30EF67D79}"/>
              </a:ext>
            </a:extLst>
          </p:cNvPr>
          <p:cNvSpPr/>
          <p:nvPr/>
        </p:nvSpPr>
        <p:spPr>
          <a:xfrm>
            <a:off x="4325256" y="2802164"/>
            <a:ext cx="606961" cy="923693"/>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0 w 4862946"/>
              <a:gd name="connsiteY0" fmla="*/ 43 h 1920284"/>
              <a:gd name="connsiteX1" fmla="*/ 3399906 w 4862946"/>
              <a:gd name="connsiteY1" fmla="*/ 980945 h 1920284"/>
              <a:gd name="connsiteX2" fmla="*/ 4862946 w 4862946"/>
              <a:gd name="connsiteY2" fmla="*/ 1920284 h 1920284"/>
              <a:gd name="connsiteX0" fmla="*/ 654482 w 5517428"/>
              <a:gd name="connsiteY0" fmla="*/ 52 h 1920293"/>
              <a:gd name="connsiteX1" fmla="*/ 188970 w 5517428"/>
              <a:gd name="connsiteY1" fmla="*/ 864576 h 1920293"/>
              <a:gd name="connsiteX2" fmla="*/ 5517428 w 5517428"/>
              <a:gd name="connsiteY2" fmla="*/ 1920293 h 1920293"/>
              <a:gd name="connsiteX0" fmla="*/ 760639 w 5623585"/>
              <a:gd name="connsiteY0" fmla="*/ 52 h 1920293"/>
              <a:gd name="connsiteX1" fmla="*/ 295127 w 5623585"/>
              <a:gd name="connsiteY1" fmla="*/ 864576 h 1920293"/>
              <a:gd name="connsiteX2" fmla="*/ 5623585 w 5623585"/>
              <a:gd name="connsiteY2" fmla="*/ 1920293 h 1920293"/>
              <a:gd name="connsiteX0" fmla="*/ 529668 w 5392614"/>
              <a:gd name="connsiteY0" fmla="*/ 117 h 1920358"/>
              <a:gd name="connsiteX1" fmla="*/ 355101 w 5392614"/>
              <a:gd name="connsiteY1" fmla="*/ 557070 h 1920358"/>
              <a:gd name="connsiteX2" fmla="*/ 5392614 w 5392614"/>
              <a:gd name="connsiteY2" fmla="*/ 1920358 h 1920358"/>
              <a:gd name="connsiteX0" fmla="*/ 588758 w 588758"/>
              <a:gd name="connsiteY0" fmla="*/ 71 h 922785"/>
              <a:gd name="connsiteX1" fmla="*/ 414191 w 588758"/>
              <a:gd name="connsiteY1" fmla="*/ 557024 h 922785"/>
              <a:gd name="connsiteX2" fmla="*/ 123246 w 588758"/>
              <a:gd name="connsiteY2" fmla="*/ 922785 h 922785"/>
              <a:gd name="connsiteX0" fmla="*/ 465512 w 465512"/>
              <a:gd name="connsiteY0" fmla="*/ 71 h 922785"/>
              <a:gd name="connsiteX1" fmla="*/ 290945 w 465512"/>
              <a:gd name="connsiteY1" fmla="*/ 557024 h 922785"/>
              <a:gd name="connsiteX2" fmla="*/ 0 w 465512"/>
              <a:gd name="connsiteY2" fmla="*/ 922785 h 922785"/>
              <a:gd name="connsiteX0" fmla="*/ 529986 w 529986"/>
              <a:gd name="connsiteY0" fmla="*/ 130 h 922844"/>
              <a:gd name="connsiteX1" fmla="*/ 6284 w 529986"/>
              <a:gd name="connsiteY1" fmla="*/ 365891 h 922844"/>
              <a:gd name="connsiteX2" fmla="*/ 64474 w 529986"/>
              <a:gd name="connsiteY2" fmla="*/ 922844 h 922844"/>
              <a:gd name="connsiteX0" fmla="*/ 533707 w 533707"/>
              <a:gd name="connsiteY0" fmla="*/ 104 h 922818"/>
              <a:gd name="connsiteX1" fmla="*/ 10005 w 533707"/>
              <a:gd name="connsiteY1" fmla="*/ 365865 h 922818"/>
              <a:gd name="connsiteX2" fmla="*/ 68195 w 533707"/>
              <a:gd name="connsiteY2" fmla="*/ 922818 h 922818"/>
              <a:gd name="connsiteX0" fmla="*/ 615381 w 615381"/>
              <a:gd name="connsiteY0" fmla="*/ 253 h 922967"/>
              <a:gd name="connsiteX1" fmla="*/ 8552 w 615381"/>
              <a:gd name="connsiteY1" fmla="*/ 199759 h 922967"/>
              <a:gd name="connsiteX2" fmla="*/ 149869 w 615381"/>
              <a:gd name="connsiteY2" fmla="*/ 922967 h 922967"/>
              <a:gd name="connsiteX0" fmla="*/ 606961 w 606961"/>
              <a:gd name="connsiteY0" fmla="*/ 979 h 923693"/>
              <a:gd name="connsiteX1" fmla="*/ 132 w 606961"/>
              <a:gd name="connsiteY1" fmla="*/ 200485 h 923693"/>
              <a:gd name="connsiteX2" fmla="*/ 141449 w 606961"/>
              <a:gd name="connsiteY2" fmla="*/ 923693 h 923693"/>
            </a:gdLst>
            <a:ahLst/>
            <a:cxnLst>
              <a:cxn ang="0">
                <a:pos x="connsiteX0" y="connsiteY0"/>
              </a:cxn>
              <a:cxn ang="0">
                <a:pos x="connsiteX1" y="connsiteY1"/>
              </a:cxn>
              <a:cxn ang="0">
                <a:pos x="connsiteX2" y="connsiteY2"/>
              </a:cxn>
            </a:cxnLst>
            <a:rect l="l" t="t" r="r" b="b"/>
            <a:pathLst>
              <a:path w="606961" h="923693">
                <a:moveTo>
                  <a:pt x="606961" y="979"/>
                </a:moveTo>
                <a:cubicBezTo>
                  <a:pt x="427545" y="-5256"/>
                  <a:pt x="11215" y="13448"/>
                  <a:pt x="132" y="200485"/>
                </a:cubicBezTo>
                <a:cubicBezTo>
                  <a:pt x="-10951" y="387522"/>
                  <a:pt x="682469" y="751204"/>
                  <a:pt x="141449" y="923693"/>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08135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498FF-CD89-44C4-8F30-5207A500442A}"/>
              </a:ext>
            </a:extLst>
          </p:cNvPr>
          <p:cNvSpPr>
            <a:spLocks noGrp="1"/>
          </p:cNvSpPr>
          <p:nvPr>
            <p:ph type="title"/>
          </p:nvPr>
        </p:nvSpPr>
        <p:spPr>
          <a:xfrm>
            <a:off x="839788" y="365125"/>
            <a:ext cx="10515600" cy="1325563"/>
          </a:xfrm>
        </p:spPr>
        <p:txBody>
          <a:bodyPr anchor="ctr">
            <a:normAutofit/>
          </a:bodyPr>
          <a:lstStyle/>
          <a:p>
            <a:r>
              <a:rPr lang="en-CA" sz="3200" dirty="0"/>
              <a:t>EXERCICE : CALCULER LE COURANT AVEC U = I • R</a:t>
            </a:r>
            <a:endParaRPr lang="fr-CA" sz="3200" dirty="0"/>
          </a:p>
        </p:txBody>
      </p:sp>
      <p:pic>
        <p:nvPicPr>
          <p:cNvPr id="8" name="Image 7">
            <a:extLst>
              <a:ext uri="{FF2B5EF4-FFF2-40B4-BE49-F238E27FC236}">
                <a16:creationId xmlns:a16="http://schemas.microsoft.com/office/drawing/2014/main" id="{BEE8E9D7-F554-4F81-8B83-AC2C2C817003}"/>
              </a:ext>
            </a:extLst>
          </p:cNvPr>
          <p:cNvPicPr>
            <a:picLocks noChangeAspect="1"/>
          </p:cNvPicPr>
          <p:nvPr/>
        </p:nvPicPr>
        <p:blipFill>
          <a:blip r:embed="rId2"/>
          <a:stretch>
            <a:fillRect/>
          </a:stretch>
        </p:blipFill>
        <p:spPr>
          <a:xfrm>
            <a:off x="4371334" y="1690688"/>
            <a:ext cx="3449331" cy="4110847"/>
          </a:xfrm>
          <a:prstGeom prst="rect">
            <a:avLst/>
          </a:prstGeom>
        </p:spPr>
      </p:pic>
      <p:sp>
        <p:nvSpPr>
          <p:cNvPr id="9" name="Explosion : 14 points 8">
            <a:extLst>
              <a:ext uri="{FF2B5EF4-FFF2-40B4-BE49-F238E27FC236}">
                <a16:creationId xmlns:a16="http://schemas.microsoft.com/office/drawing/2014/main" id="{D36188A5-EC1E-4262-A6C7-2F9E8624DB7E}"/>
              </a:ext>
            </a:extLst>
          </p:cNvPr>
          <p:cNvSpPr/>
          <p:nvPr/>
        </p:nvSpPr>
        <p:spPr>
          <a:xfrm>
            <a:off x="7989393" y="1963271"/>
            <a:ext cx="3449331" cy="3500944"/>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dirty="0">
                <a:solidFill>
                  <a:schemeClr val="bg1"/>
                </a:solidFill>
              </a:rPr>
              <a:t>Calculez le courant qui traverse la résistance!</a:t>
            </a:r>
          </a:p>
        </p:txBody>
      </p:sp>
    </p:spTree>
    <p:extLst>
      <p:ext uri="{BB962C8B-B14F-4D97-AF65-F5344CB8AC3E}">
        <p14:creationId xmlns:p14="http://schemas.microsoft.com/office/powerpoint/2010/main" val="34263816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469</Words>
  <Application>Microsoft Office PowerPoint</Application>
  <PresentationFormat>Grand écran</PresentationFormat>
  <Paragraphs>32</Paragraphs>
  <Slides>9</Slides>
  <Notes>0</Notes>
  <HiddenSlides>0</HiddenSlides>
  <MMClips>2</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Le cheminement électrique de l’exercice 1</vt:lpstr>
      <vt:lpstr>Exercice 2 (formatif) : allumer une lumière DEL avec un interrupteur</vt:lpstr>
      <vt:lpstr>Exercice 3 (sommatif) : allumer deux lumières DEL à partir de deux interrupteurs</vt:lpstr>
      <vt:lpstr>LA LOI D’OHM : U = I • R</vt:lpstr>
      <vt:lpstr>EXERCICE : CALCULER LE COURANT AVEC U = I • R</vt:lpstr>
      <vt:lpstr>MÊME COURANT / SOMME DE COURANT</vt:lpstr>
      <vt:lpstr>CIRCUIT EN SÉRIE</vt:lpstr>
      <vt:lpstr>CIRCUIT EN PARALLÈLE</vt:lpstr>
      <vt:lpstr>EXERCICE : CALCULER LE COURANT AVEC U = I •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2</cp:revision>
  <dcterms:created xsi:type="dcterms:W3CDTF">2022-09-12T18:57:59Z</dcterms:created>
  <dcterms:modified xsi:type="dcterms:W3CDTF">2022-09-12T21:27:27Z</dcterms:modified>
</cp:coreProperties>
</file>