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24" r:id="rId2"/>
    <p:sldId id="2541" r:id="rId3"/>
    <p:sldId id="2540" r:id="rId4"/>
    <p:sldId id="2542" r:id="rId5"/>
    <p:sldId id="2529" r:id="rId6"/>
    <p:sldId id="2530" r:id="rId7"/>
    <p:sldId id="2527" r:id="rId8"/>
    <p:sldId id="2526" r:id="rId9"/>
    <p:sldId id="2528" r:id="rId10"/>
    <p:sldId id="2531" r:id="rId11"/>
    <p:sldId id="2537" r:id="rId12"/>
    <p:sldId id="2532" r:id="rId13"/>
    <p:sldId id="2533" r:id="rId14"/>
    <p:sldId id="2536" r:id="rId15"/>
    <p:sldId id="2543" r:id="rId16"/>
    <p:sldId id="2544" r:id="rId17"/>
    <p:sldId id="2545" r:id="rId18"/>
    <p:sldId id="2546" r:id="rId19"/>
    <p:sldId id="2538" r:id="rId20"/>
    <p:sldId id="253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53386848-4B9A-44FA-9CB9-F2B0A7DFE528}">
          <p14:sldIdLst>
            <p14:sldId id="2524"/>
            <p14:sldId id="2541"/>
            <p14:sldId id="2540"/>
          </p14:sldIdLst>
        </p14:section>
        <p14:section name="Section par défaut" id="{E0990E53-D662-4AC3-9844-4B399E8DDCF8}">
          <p14:sldIdLst>
            <p14:sldId id="2542"/>
            <p14:sldId id="2529"/>
            <p14:sldId id="2530"/>
            <p14:sldId id="2527"/>
            <p14:sldId id="2526"/>
            <p14:sldId id="2528"/>
            <p14:sldId id="2531"/>
            <p14:sldId id="2537"/>
            <p14:sldId id="2532"/>
            <p14:sldId id="2533"/>
            <p14:sldId id="2536"/>
            <p14:sldId id="2543"/>
            <p14:sldId id="2544"/>
            <p14:sldId id="2545"/>
            <p14:sldId id="2546"/>
            <p14:sldId id="2538"/>
            <p14:sldId id="253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01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90F4C-7CF3-446B-94C8-F8475D564AD5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E23F1-53B0-4F75-8245-DDDC6512BF6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0321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</p:spPr>
        <p:txBody>
          <a:bodyPr rtlCol="0"/>
          <a:lstStyle/>
          <a:p>
            <a:pPr rtl="0"/>
            <a:fld id="{3CFA0038-7055-434C-B6C4-B8C69565C60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966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</p:spPr>
        <p:txBody>
          <a:bodyPr rtlCol="0"/>
          <a:lstStyle/>
          <a:p>
            <a:pPr rtl="0"/>
            <a:fld id="{3CFA0038-7055-434C-B6C4-B8C69565C600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9664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38B3-E452-20B0-88BB-C4AEEA798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DDA21-37B9-5FFC-141E-5CDE25678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9BF67-936C-184E-E1A1-F5F77F4A1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8E2A-1145-43D9-9B0F-1F39B8C33441}" type="datetimeFigureOut">
              <a:rPr lang="en-CA" smtClean="0"/>
              <a:t>2022-09-12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9550E-7662-8D3D-4F42-FA7A07EC9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E2E3F-854E-27C0-53DD-43E6D2892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70D3-4BB4-4F33-8BE6-5DB1A3E21EA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219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7136-B545-3F90-4A9C-666E1671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E8152-11F9-A0A3-1719-D72101C3E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4BEFD-FEDE-A621-A020-91BE70642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8E2A-1145-43D9-9B0F-1F39B8C33441}" type="datetimeFigureOut">
              <a:rPr lang="en-CA" smtClean="0"/>
              <a:t>2022-09-12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F7C1F-C1E7-488D-30A6-54D9A251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F9D68-FFF6-3383-1854-236BABA8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70D3-4BB4-4F33-8BE6-5DB1A3E21EA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7726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101ACE-5E19-CBC8-654A-56BB39AAF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C52E8-347C-C583-08D5-212751F15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C36F1-542B-3E7B-B293-4F051206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8E2A-1145-43D9-9B0F-1F39B8C33441}" type="datetimeFigureOut">
              <a:rPr lang="en-CA" smtClean="0"/>
              <a:t>2022-09-12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47237-6160-B6EA-96D2-ADEB1568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EEDD3-D8E8-4D6C-7DE5-9175AE2D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70D3-4BB4-4F33-8BE6-5DB1A3E21EA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1275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rtlCol="0" anchor="b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51B3D6EB-0B4B-4C00-A78E-E618E038C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23613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_c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523430-4979-4231-95B5-8D390F68A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0329" y="2268905"/>
            <a:ext cx="4791342" cy="1157958"/>
          </a:xfrm>
        </p:spPr>
        <p:txBody>
          <a:bodyPr rtlCol="0">
            <a:noAutofit/>
          </a:bodyPr>
          <a:lstStyle>
            <a:lvl1pPr algn="ctr">
              <a:defRPr sz="660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dirty="0"/>
              <a:t>SÉANCE 99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E507580-4FAD-4A2A-96C4-4C27570DE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00329" y="3427322"/>
            <a:ext cx="4791746" cy="1905252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A</a:t>
            </a:r>
          </a:p>
          <a:p>
            <a:pPr lvl="0"/>
            <a:r>
              <a:rPr lang="fr-FR" dirty="0"/>
              <a:t>B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52628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ravail_sommat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523430-4979-4231-95B5-8D390F68A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0329" y="538385"/>
            <a:ext cx="4791342" cy="1760672"/>
          </a:xfrm>
        </p:spPr>
        <p:txBody>
          <a:bodyPr rtlCol="0">
            <a:no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TRAVAIL SOMMATIF</a:t>
            </a:r>
          </a:p>
        </p:txBody>
      </p:sp>
      <p:sp>
        <p:nvSpPr>
          <p:cNvPr id="6" name="Espace réservé du texte 11">
            <a:extLst>
              <a:ext uri="{FF2B5EF4-FFF2-40B4-BE49-F238E27FC236}">
                <a16:creationId xmlns:a16="http://schemas.microsoft.com/office/drawing/2014/main" id="{50D74CE3-292C-4954-9888-FB47C6FC95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10370" y="2469850"/>
            <a:ext cx="5771664" cy="4012257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Remplir le formulaire </a:t>
            </a:r>
          </a:p>
          <a:p>
            <a:pPr lvl="1"/>
            <a:r>
              <a:rPr lang="fr-FR" dirty="0"/>
              <a:t>Remettre le formulaire à l’enseignant</a:t>
            </a:r>
          </a:p>
          <a:p>
            <a:pPr lvl="2"/>
            <a:r>
              <a:rPr lang="fr-FR" dirty="0"/>
              <a:t>Idéalement à la fin de la séance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1079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8A1A8-77BF-1D4B-E07B-833B008A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C28FF-60F7-C221-9C4D-43CD34219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BDAF0-D2DC-3D81-24B1-A9E1E1CD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8E2A-1145-43D9-9B0F-1F39B8C33441}" type="datetimeFigureOut">
              <a:rPr lang="en-CA" smtClean="0"/>
              <a:t>2022-09-12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DE43C-1FC4-882E-3406-2201C92CC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701BC-F648-629B-1434-D1E568E7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70D3-4BB4-4F33-8BE6-5DB1A3E21EA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375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8B0D-E95D-5494-BB24-0C4F75490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87A91-95A8-7923-B3C7-4E9D92E5C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B1E27-95B6-4A1C-650A-69C80099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8E2A-1145-43D9-9B0F-1F39B8C33441}" type="datetimeFigureOut">
              <a:rPr lang="en-CA" smtClean="0"/>
              <a:t>2022-09-12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C5071-B179-8FAB-9B20-E83D07A9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53F10-B10A-BFD2-6EBA-2D489C089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70D3-4BB4-4F33-8BE6-5DB1A3E21EA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79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D0D8-6141-D857-7EF3-528B096C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E46B3-C961-1CAC-8FBA-22424B947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26B86-F460-7950-01B3-F43900EB8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08313-ED71-2CB8-37A6-173AE11F2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8E2A-1145-43D9-9B0F-1F39B8C33441}" type="datetimeFigureOut">
              <a:rPr lang="en-CA" smtClean="0"/>
              <a:t>2022-09-12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E1296-91F9-9F60-A3B9-34943FC2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51ED2-B3AD-D072-C5F1-0360A6559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70D3-4BB4-4F33-8BE6-5DB1A3E21EA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692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6E528-655E-D784-7C6A-F92DD43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8E59E-8A8C-C31A-84DB-181F0EF74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B3F09-C16A-E1F0-3665-4A0A6B6ED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56D8F6-DE37-B8CF-93E5-63F44D86A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881262-AAD8-16D0-2555-C4A7189A5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2C1F3A-23D4-88AE-FF8D-7A17CDBA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8E2A-1145-43D9-9B0F-1F39B8C33441}" type="datetimeFigureOut">
              <a:rPr lang="en-CA" smtClean="0"/>
              <a:t>2022-09-12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A87A35-C47A-3223-8DA6-C1005CE07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0822A-A65D-8BF0-7407-442C6C3B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70D3-4BB4-4F33-8BE6-5DB1A3E21EA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366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EC9F-FC8B-4498-58BB-067D3177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C3FAB9-7F6A-EA31-0534-3A7089EB5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8E2A-1145-43D9-9B0F-1F39B8C33441}" type="datetimeFigureOut">
              <a:rPr lang="en-CA" smtClean="0"/>
              <a:t>2022-09-12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4B90F-9D85-F58F-DB73-5DE200A5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CF6C4-83B2-30E0-34BE-F453C748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70D3-4BB4-4F33-8BE6-5DB1A3E21EA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627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9AE5D-5FAA-27E1-5667-28C03C762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8E2A-1145-43D9-9B0F-1F39B8C33441}" type="datetimeFigureOut">
              <a:rPr lang="en-CA" smtClean="0"/>
              <a:t>2022-09-12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11672D-F9B7-DEBE-BDCB-D0EDF9A41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E3633-3430-4C21-FE07-C67AE69A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70D3-4BB4-4F33-8BE6-5DB1A3E21EA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559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A2E6D-08B1-39D4-F69D-55CD58A9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E5087-48BA-A484-30DF-45D8F1CC3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C01E4-0119-2BB5-E194-86090AE0C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08774-8467-2F3C-52F2-AF5F52EB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8E2A-1145-43D9-9B0F-1F39B8C33441}" type="datetimeFigureOut">
              <a:rPr lang="en-CA" smtClean="0"/>
              <a:t>2022-09-12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5D962-9925-D960-B875-678A2F71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71596-DA25-E5F9-7892-7B11ADC77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70D3-4BB4-4F33-8BE6-5DB1A3E21EA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33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5E56-A20E-F644-5C99-761BBD137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0B2EED-F24E-5736-65D2-74117673C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BEB40-3FE8-E093-1AD3-1E7EC1A0A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9C7ED-ACFD-5A63-9828-80389094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8E2A-1145-43D9-9B0F-1F39B8C33441}" type="datetimeFigureOut">
              <a:rPr lang="en-CA" smtClean="0"/>
              <a:t>2022-09-12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78C1E-ACC3-65D1-B0CB-5277ED0B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6E8DD-3685-6ABF-3831-9949A85E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70D3-4BB4-4F33-8BE6-5DB1A3E21EA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940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53BBA-9276-1FDC-00DE-F2D1C5EBF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82135-3102-26C1-BF4B-990B67A7E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6E987-6CE7-9C46-9ECB-A591E5FE3B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78E2A-1145-43D9-9B0F-1F39B8C33441}" type="datetimeFigureOut">
              <a:rPr lang="en-CA" smtClean="0"/>
              <a:t>2022-09-12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AEDE9-8742-58E2-519B-7FC8A00B2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5660F-E367-E636-B407-2CD920F54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B70D3-4BB4-4F33-8BE6-5DB1A3E21EA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808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homasfredericks/Unity-extOSC-Visual_Scripting/blob/main/Assets/Scripts/ExtOscBindToVisualScripting.c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1276573"/>
            <a:ext cx="10372423" cy="1023282"/>
          </a:xfrm>
        </p:spPr>
        <p:txBody>
          <a:bodyPr rtlCol="0" anchor="b">
            <a:normAutofit/>
          </a:bodyPr>
          <a:lstStyle/>
          <a:p>
            <a:pPr algn="ctr"/>
            <a:r>
              <a:rPr lang="fr-FR" sz="6600" dirty="0">
                <a:cs typeface="Arial" panose="020B0604020202020204" pitchFamily="34" charset="0"/>
              </a:rPr>
              <a:t>Arduino </a:t>
            </a:r>
            <a:r>
              <a:rPr lang="fr-CA" sz="6600" dirty="0"/>
              <a:t>⭤</a:t>
            </a:r>
            <a:r>
              <a:rPr lang="fr-FR" sz="6600" dirty="0">
                <a:cs typeface="Arial" panose="020B0604020202020204" pitchFamily="34" charset="0"/>
              </a:rPr>
              <a:t>  </a:t>
            </a:r>
            <a:r>
              <a:rPr lang="fr-FR" sz="6600" dirty="0" err="1">
                <a:cs typeface="Arial" panose="020B0604020202020204" pitchFamily="34" charset="0"/>
              </a:rPr>
              <a:t>Unity</a:t>
            </a:r>
            <a:endParaRPr lang="fr-FR" sz="6600" dirty="0"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9599287-9E58-401F-99EE-B2FF4F40D8A2}"/>
              </a:ext>
            </a:extLst>
          </p:cNvPr>
          <p:cNvSpPr txBox="1"/>
          <p:nvPr/>
        </p:nvSpPr>
        <p:spPr>
          <a:xfrm>
            <a:off x="1456747" y="2367171"/>
            <a:ext cx="2895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400" dirty="0"/>
              <a:t>Open</a:t>
            </a:r>
            <a:br>
              <a:rPr lang="fr-CA" sz="4400" dirty="0"/>
            </a:br>
            <a:r>
              <a:rPr lang="fr-CA" sz="4400" dirty="0"/>
              <a:t>Sound</a:t>
            </a:r>
            <a:br>
              <a:rPr lang="fr-CA" sz="4400" dirty="0"/>
            </a:br>
            <a:r>
              <a:rPr lang="fr-CA" sz="4400" dirty="0"/>
              <a:t>Control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436AABB-F2F6-4E43-BE0F-92F726BD0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512" y="2541214"/>
            <a:ext cx="1796709" cy="177557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B4E8C4C-D136-4AA0-8D15-38DA174CE6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4825" y="3110694"/>
            <a:ext cx="2486025" cy="90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5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34BD8-3192-494F-AB4A-F0416413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Créez le </a:t>
            </a:r>
            <a:r>
              <a:rPr lang="fr-CA" dirty="0" err="1"/>
              <a:t>gameObject</a:t>
            </a:r>
            <a:r>
              <a:rPr lang="fr-CA" dirty="0"/>
              <a:t> de contrôle OSC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3773C57-BFD0-48E5-81BA-B40951B94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376" y="1133475"/>
            <a:ext cx="3519303" cy="5419725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406EDE3-23FD-4781-83C8-8A7E59FB712E}"/>
              </a:ext>
            </a:extLst>
          </p:cNvPr>
          <p:cNvSpPr/>
          <p:nvPr/>
        </p:nvSpPr>
        <p:spPr>
          <a:xfrm>
            <a:off x="1943273" y="1754759"/>
            <a:ext cx="2344677" cy="6201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Créez un </a:t>
            </a:r>
            <a:r>
              <a:rPr lang="fr-CA" sz="1400" i="1" dirty="0" err="1">
                <a:solidFill>
                  <a:schemeClr val="tx1"/>
                </a:solidFill>
              </a:rPr>
              <a:t>gameObject</a:t>
            </a:r>
            <a:r>
              <a:rPr lang="fr-CA" sz="1400" i="1" dirty="0">
                <a:solidFill>
                  <a:schemeClr val="tx1"/>
                </a:solidFill>
              </a:rPr>
              <a:t> </a:t>
            </a:r>
            <a:r>
              <a:rPr lang="fr-CA" sz="1400" dirty="0">
                <a:solidFill>
                  <a:schemeClr val="tx1"/>
                </a:solidFill>
              </a:rPr>
              <a:t>vide que vous nommez </a:t>
            </a:r>
            <a:r>
              <a:rPr lang="fr-CA" sz="1400" i="1" dirty="0">
                <a:solidFill>
                  <a:schemeClr val="tx1"/>
                </a:solidFill>
              </a:rPr>
              <a:t>OSC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14E39F9-998A-4F5E-80DF-8AB6232E331B}"/>
              </a:ext>
            </a:extLst>
          </p:cNvPr>
          <p:cNvSpPr/>
          <p:nvPr/>
        </p:nvSpPr>
        <p:spPr>
          <a:xfrm>
            <a:off x="4216284" y="1885575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2DEFB57-8BC1-425E-8D09-4D50F2C21F59}"/>
              </a:ext>
            </a:extLst>
          </p:cNvPr>
          <p:cNvSpPr/>
          <p:nvPr/>
        </p:nvSpPr>
        <p:spPr>
          <a:xfrm>
            <a:off x="7904050" y="2170395"/>
            <a:ext cx="2344677" cy="6201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Ajoutez le </a:t>
            </a:r>
            <a:r>
              <a:rPr lang="fr-CA" sz="1400" i="1" dirty="0">
                <a:solidFill>
                  <a:schemeClr val="tx1"/>
                </a:solidFill>
              </a:rPr>
              <a:t>component </a:t>
            </a:r>
            <a:r>
              <a:rPr lang="fr-CA" sz="1400" i="1" dirty="0">
                <a:solidFill>
                  <a:schemeClr val="tx2"/>
                </a:solidFill>
              </a:rPr>
              <a:t>OSC </a:t>
            </a:r>
            <a:r>
              <a:rPr lang="fr-CA" sz="1400" i="1" dirty="0" err="1">
                <a:solidFill>
                  <a:schemeClr val="tx2"/>
                </a:solidFill>
              </a:rPr>
              <a:t>Receiver</a:t>
            </a:r>
            <a:r>
              <a:rPr lang="fr-CA" sz="1400" i="1" dirty="0">
                <a:solidFill>
                  <a:schemeClr val="tx2"/>
                </a:solidFill>
              </a:rPr>
              <a:t> (qui est dans la catégorie </a:t>
            </a:r>
            <a:r>
              <a:rPr lang="fr-CA" sz="1400" i="1" dirty="0" err="1">
                <a:solidFill>
                  <a:schemeClr val="tx1"/>
                </a:solidFill>
              </a:rPr>
              <a:t>extOSC</a:t>
            </a:r>
            <a:r>
              <a:rPr lang="fr-CA" sz="1400" i="1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10184B7-2793-44E0-8D41-132B1559FEF3}"/>
              </a:ext>
            </a:extLst>
          </p:cNvPr>
          <p:cNvSpPr/>
          <p:nvPr/>
        </p:nvSpPr>
        <p:spPr>
          <a:xfrm>
            <a:off x="7641240" y="2301211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2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96D57DC-27F3-4F69-A265-CF4DEB174B2E}"/>
              </a:ext>
            </a:extLst>
          </p:cNvPr>
          <p:cNvSpPr/>
          <p:nvPr/>
        </p:nvSpPr>
        <p:spPr>
          <a:xfrm>
            <a:off x="7904050" y="4608795"/>
            <a:ext cx="2344677" cy="6201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Ajoutez le </a:t>
            </a:r>
            <a:r>
              <a:rPr lang="fr-CA" sz="1400" i="1" dirty="0">
                <a:solidFill>
                  <a:schemeClr val="tx1"/>
                </a:solidFill>
              </a:rPr>
              <a:t>component </a:t>
            </a:r>
            <a:r>
              <a:rPr lang="fr-CA" sz="1400" i="1" dirty="0">
                <a:solidFill>
                  <a:schemeClr val="tx2"/>
                </a:solidFill>
              </a:rPr>
              <a:t>OSC </a:t>
            </a:r>
            <a:r>
              <a:rPr lang="fr-CA" sz="1400" i="1" dirty="0" err="1">
                <a:solidFill>
                  <a:schemeClr val="tx2"/>
                </a:solidFill>
              </a:rPr>
              <a:t>Transmitter</a:t>
            </a:r>
            <a:r>
              <a:rPr lang="fr-CA" sz="1400" i="1" dirty="0">
                <a:solidFill>
                  <a:schemeClr val="tx2"/>
                </a:solidFill>
              </a:rPr>
              <a:t> (qui est dans la catégorie </a:t>
            </a:r>
            <a:r>
              <a:rPr lang="fr-CA" sz="1400" i="1" dirty="0" err="1">
                <a:solidFill>
                  <a:schemeClr val="tx1"/>
                </a:solidFill>
              </a:rPr>
              <a:t>extOSC</a:t>
            </a:r>
            <a:r>
              <a:rPr lang="fr-CA" sz="1400" i="1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39C7209-DA7C-44E4-9324-DC770193D9B0}"/>
              </a:ext>
            </a:extLst>
          </p:cNvPr>
          <p:cNvSpPr/>
          <p:nvPr/>
        </p:nvSpPr>
        <p:spPr>
          <a:xfrm>
            <a:off x="7641240" y="4739611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3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D9F2E71-99A1-4D3A-9F7E-0B5F405AE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7726" y="2914501"/>
            <a:ext cx="1268750" cy="159801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D398719-313E-49BB-8AAB-2B77BA266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6782" y="2917129"/>
            <a:ext cx="1169135" cy="159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74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DED9DE-631D-4427-AC23-599CD3DC8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45" y="378692"/>
            <a:ext cx="9023928" cy="6174508"/>
          </a:xfrm>
        </p:spPr>
        <p:txBody>
          <a:bodyPr/>
          <a:lstStyle/>
          <a:p>
            <a:r>
              <a:rPr lang="fr-CA" sz="3600" dirty="0"/>
              <a:t>Pour traiter les messages </a:t>
            </a:r>
            <a:r>
              <a:rPr lang="fr-CA" sz="3600" i="1" dirty="0"/>
              <a:t>OSC</a:t>
            </a:r>
            <a:r>
              <a:rPr lang="fr-CA" sz="3600" dirty="0"/>
              <a:t> reçus par </a:t>
            </a:r>
            <a:r>
              <a:rPr lang="fr-CA" sz="3600" i="1" dirty="0" err="1"/>
              <a:t>extOSC</a:t>
            </a:r>
            <a:r>
              <a:rPr lang="fr-CA" sz="3600" dirty="0"/>
              <a:t>  avec </a:t>
            </a:r>
            <a:r>
              <a:rPr lang="fr-CA" sz="3600" i="1" dirty="0"/>
              <a:t>Visual Scripting</a:t>
            </a:r>
            <a:r>
              <a:rPr lang="fr-CA" sz="3600" dirty="0"/>
              <a:t>, il faut créer un script C# qui fera le pont entre </a:t>
            </a:r>
            <a:r>
              <a:rPr lang="fr-CA" sz="3600" i="1" dirty="0" err="1"/>
              <a:t>extOSC</a:t>
            </a:r>
            <a:r>
              <a:rPr lang="fr-CA" sz="3600" dirty="0"/>
              <a:t> et </a:t>
            </a:r>
            <a:r>
              <a:rPr lang="fr-CA" sz="3600" i="1" dirty="0"/>
              <a:t>Visual Scripting…</a:t>
            </a:r>
            <a:endParaRPr lang="fr-CA" sz="3600" dirty="0"/>
          </a:p>
        </p:txBody>
      </p:sp>
    </p:spTree>
    <p:extLst>
      <p:ext uri="{BB962C8B-B14F-4D97-AF65-F5344CB8AC3E}">
        <p14:creationId xmlns:p14="http://schemas.microsoft.com/office/powerpoint/2010/main" val="1467865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6F34D6-DE85-409B-AA28-8291716BF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69391"/>
          </a:xfrm>
        </p:spPr>
        <p:txBody>
          <a:bodyPr>
            <a:normAutofit/>
          </a:bodyPr>
          <a:lstStyle/>
          <a:p>
            <a:r>
              <a:rPr lang="fr-CA" dirty="0"/>
              <a:t>Créez le script C# dans vos </a:t>
            </a:r>
            <a:r>
              <a:rPr lang="fr-CA" i="1" dirty="0"/>
              <a:t>Assets </a:t>
            </a:r>
            <a:r>
              <a:rPr lang="fr-CA" dirty="0"/>
              <a:t>pour faire le pont entre </a:t>
            </a:r>
            <a:r>
              <a:rPr lang="fr-CA" i="1" dirty="0" err="1"/>
              <a:t>extOSC</a:t>
            </a:r>
            <a:r>
              <a:rPr lang="fr-CA" dirty="0"/>
              <a:t> et </a:t>
            </a:r>
            <a:r>
              <a:rPr lang="fr-CA" sz="4000" i="1" dirty="0"/>
              <a:t>Visual</a:t>
            </a:r>
            <a:r>
              <a:rPr lang="fr-CA" i="1" dirty="0"/>
              <a:t> Scripting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742C82B-E958-4F88-839A-E4BF51CA7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927" y="2527367"/>
            <a:ext cx="5467436" cy="3793198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74B90F5-2B99-4F6B-8B8C-3D730DC71457}"/>
              </a:ext>
            </a:extLst>
          </p:cNvPr>
          <p:cNvSpPr/>
          <p:nvPr/>
        </p:nvSpPr>
        <p:spPr>
          <a:xfrm>
            <a:off x="1487415" y="5102372"/>
            <a:ext cx="1802089" cy="6201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Créez un dossier nommé </a:t>
            </a:r>
            <a:r>
              <a:rPr lang="fr-CA" sz="1400" i="1" dirty="0">
                <a:solidFill>
                  <a:schemeClr val="tx1"/>
                </a:solidFill>
              </a:rPr>
              <a:t>Scripts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E00CB4B-5943-4C48-99F4-6246BF01F8DE}"/>
              </a:ext>
            </a:extLst>
          </p:cNvPr>
          <p:cNvSpPr/>
          <p:nvPr/>
        </p:nvSpPr>
        <p:spPr>
          <a:xfrm>
            <a:off x="3110261" y="5233188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EAE8ADE-7A36-4148-BDCE-C765C6A8608D}"/>
              </a:ext>
            </a:extLst>
          </p:cNvPr>
          <p:cNvSpPr/>
          <p:nvPr/>
        </p:nvSpPr>
        <p:spPr>
          <a:xfrm>
            <a:off x="1234413" y="2725671"/>
            <a:ext cx="1724843" cy="7016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Créez un nouveau script C# en cliquant sur le +</a:t>
            </a:r>
            <a:endParaRPr lang="fr-CA" sz="1400" i="1" dirty="0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0ED3D09-B698-4E3F-A6B9-E1B352318B16}"/>
              </a:ext>
            </a:extLst>
          </p:cNvPr>
          <p:cNvSpPr/>
          <p:nvPr/>
        </p:nvSpPr>
        <p:spPr>
          <a:xfrm>
            <a:off x="2857259" y="2856488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2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75CF0D7-14CA-4C1C-B26F-C5BBA176B9EE}"/>
              </a:ext>
            </a:extLst>
          </p:cNvPr>
          <p:cNvSpPr/>
          <p:nvPr/>
        </p:nvSpPr>
        <p:spPr>
          <a:xfrm>
            <a:off x="8721029" y="3324792"/>
            <a:ext cx="2267887" cy="76777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Nommez le script </a:t>
            </a:r>
            <a:r>
              <a:rPr lang="fr-CA" sz="1400" b="1" dirty="0">
                <a:solidFill>
                  <a:schemeClr val="tx1"/>
                </a:solidFill>
              </a:rPr>
              <a:t>exactement</a:t>
            </a:r>
            <a:r>
              <a:rPr lang="fr-CA" sz="1400" dirty="0">
                <a:solidFill>
                  <a:schemeClr val="tx1"/>
                </a:solidFill>
              </a:rPr>
              <a:t> comme ceci :  </a:t>
            </a:r>
            <a:r>
              <a:rPr lang="fr-CA" sz="1400" dirty="0" err="1">
                <a:solidFill>
                  <a:schemeClr val="tx1"/>
                </a:solidFill>
              </a:rPr>
              <a:t>ExtOscBindToVisualScripting</a:t>
            </a:r>
            <a:endParaRPr lang="fr-CA" sz="1400" i="1" dirty="0">
              <a:solidFill>
                <a:schemeClr val="tx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D54CFCD-C26E-4D5F-AEF8-B80DDE1E6299}"/>
              </a:ext>
            </a:extLst>
          </p:cNvPr>
          <p:cNvSpPr/>
          <p:nvPr/>
        </p:nvSpPr>
        <p:spPr>
          <a:xfrm>
            <a:off x="8470120" y="3498191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4389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D24F08-AEC4-49BB-930B-68CC98D8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CA" sz="3600" dirty="0"/>
              <a:t>Le contenu du script </a:t>
            </a:r>
            <a:r>
              <a:rPr lang="fr-CA" sz="3600" i="1" dirty="0" err="1">
                <a:solidFill>
                  <a:schemeClr val="tx1"/>
                </a:solidFill>
              </a:rPr>
              <a:t>ExtOscBindToVisualScripting</a:t>
            </a:r>
            <a:endParaRPr lang="fr-CA" sz="3600" i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0C016FB-F237-4457-A8A8-6B19E7ED2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34" y="1209674"/>
            <a:ext cx="3788418" cy="2628329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85F89B8-2A2E-4863-83A9-1D4F60F187EA}"/>
              </a:ext>
            </a:extLst>
          </p:cNvPr>
          <p:cNvSpPr/>
          <p:nvPr/>
        </p:nvSpPr>
        <p:spPr>
          <a:xfrm>
            <a:off x="3190423" y="2171919"/>
            <a:ext cx="1802089" cy="77455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Double-cliquez sur le script pour l’ouvrir dans votre éditeur</a:t>
            </a:r>
            <a:endParaRPr lang="fr-CA" sz="1400" i="1" dirty="0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4E874CA-2A8F-42AD-AE0B-A07BB1295602}"/>
              </a:ext>
            </a:extLst>
          </p:cNvPr>
          <p:cNvSpPr/>
          <p:nvPr/>
        </p:nvSpPr>
        <p:spPr>
          <a:xfrm>
            <a:off x="3011180" y="2057836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1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C2759E2-D618-45B2-AFA6-19EBF5A3A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472" y="1137317"/>
            <a:ext cx="4659842" cy="5355557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D2B54CE-C039-40AA-B93B-B344983A6E99}"/>
              </a:ext>
            </a:extLst>
          </p:cNvPr>
          <p:cNvSpPr/>
          <p:nvPr/>
        </p:nvSpPr>
        <p:spPr>
          <a:xfrm>
            <a:off x="2605890" y="4559163"/>
            <a:ext cx="3342640" cy="143523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Ajoutez le code à droite! Il est aussi disponible en ligne ici : </a:t>
            </a:r>
            <a:r>
              <a:rPr lang="fr-CA" sz="1400" dirty="0">
                <a:solidFill>
                  <a:schemeClr val="tx1"/>
                </a:solidFill>
                <a:hlinkClick r:id="rId4"/>
              </a:rPr>
              <a:t>https://github.com/thomasfredericks/Unity-extOSC-Visual_Scripting/blob/main/Assets/Scripts/ExtOscBindToVisualScripting.cs</a:t>
            </a:r>
            <a:endParaRPr lang="fr-CA" sz="1400" i="1" dirty="0">
              <a:solidFill>
                <a:schemeClr val="tx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5C6ADEA-0C54-40BF-8F25-F7BBFBD5F0CB}"/>
              </a:ext>
            </a:extLst>
          </p:cNvPr>
          <p:cNvSpPr/>
          <p:nvPr/>
        </p:nvSpPr>
        <p:spPr>
          <a:xfrm>
            <a:off x="5801060" y="4767196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12077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BFF2251-EEA7-4E22-B324-55D09F4D5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714" y="431178"/>
            <a:ext cx="2133187" cy="599564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94098B5-8DF1-4010-830E-DB511358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11325" cy="6188075"/>
          </a:xfrm>
        </p:spPr>
        <p:txBody>
          <a:bodyPr>
            <a:noAutofit/>
          </a:bodyPr>
          <a:lstStyle/>
          <a:p>
            <a:r>
              <a:rPr lang="fr-CA" sz="4000" dirty="0"/>
              <a:t>Ajoutez un </a:t>
            </a:r>
            <a:r>
              <a:rPr lang="fr-CA" sz="4000" i="1" dirty="0"/>
              <a:t>Graph</a:t>
            </a:r>
            <a:r>
              <a:rPr lang="fr-CA" sz="4000" dirty="0"/>
              <a:t> pour traiter les messages </a:t>
            </a:r>
            <a:r>
              <a:rPr lang="fr-CA" sz="4000" i="1" dirty="0"/>
              <a:t>OSC</a:t>
            </a:r>
            <a:r>
              <a:rPr lang="fr-CA" sz="4000" dirty="0"/>
              <a:t> reçus pas </a:t>
            </a:r>
            <a:r>
              <a:rPr lang="fr-CA" sz="4000" i="1" dirty="0" err="1"/>
              <a:t>extOSC</a:t>
            </a:r>
            <a:endParaRPr lang="fr-CA" sz="4000" i="1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44A5D74-323C-4E0A-BFC8-0AABA21936F0}"/>
              </a:ext>
            </a:extLst>
          </p:cNvPr>
          <p:cNvSpPr/>
          <p:nvPr/>
        </p:nvSpPr>
        <p:spPr>
          <a:xfrm>
            <a:off x="8011723" y="5076203"/>
            <a:ext cx="3311316" cy="140812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Ajoutez un </a:t>
            </a:r>
            <a:r>
              <a:rPr lang="fr-CA" sz="1400" i="1" dirty="0">
                <a:solidFill>
                  <a:schemeClr val="tx1"/>
                </a:solidFill>
              </a:rPr>
              <a:t>Script Machine </a:t>
            </a:r>
            <a:r>
              <a:rPr lang="fr-CA" sz="1400" dirty="0">
                <a:solidFill>
                  <a:schemeClr val="tx1"/>
                </a:solidFill>
              </a:rPr>
              <a:t>et créez un nouveau </a:t>
            </a:r>
            <a:r>
              <a:rPr lang="fr-CA" sz="1400" i="1" dirty="0">
                <a:solidFill>
                  <a:schemeClr val="tx1"/>
                </a:solidFill>
              </a:rPr>
              <a:t>Graph</a:t>
            </a:r>
            <a:r>
              <a:rPr lang="fr-CA" sz="1400" dirty="0">
                <a:solidFill>
                  <a:schemeClr val="tx1"/>
                </a:solidFill>
              </a:rPr>
              <a:t>. Ce </a:t>
            </a:r>
            <a:r>
              <a:rPr lang="fr-CA" sz="1400" i="1" dirty="0">
                <a:solidFill>
                  <a:schemeClr val="tx1"/>
                </a:solidFill>
              </a:rPr>
              <a:t>Graph</a:t>
            </a:r>
            <a:r>
              <a:rPr lang="fr-CA" sz="1400" dirty="0">
                <a:solidFill>
                  <a:schemeClr val="tx1"/>
                </a:solidFill>
              </a:rPr>
              <a:t> communiquera avec le </a:t>
            </a:r>
            <a:r>
              <a:rPr lang="fr-CA" sz="1400" i="1" dirty="0">
                <a:solidFill>
                  <a:schemeClr val="tx1"/>
                </a:solidFill>
              </a:rPr>
              <a:t>Component OSC </a:t>
            </a:r>
            <a:r>
              <a:rPr lang="fr-CA" sz="1400" i="1" dirty="0" err="1">
                <a:solidFill>
                  <a:schemeClr val="tx1"/>
                </a:solidFill>
              </a:rPr>
              <a:t>Receiver</a:t>
            </a:r>
            <a:r>
              <a:rPr lang="fr-CA" sz="1400" i="1" dirty="0">
                <a:solidFill>
                  <a:schemeClr val="tx1"/>
                </a:solidFill>
              </a:rPr>
              <a:t> et OSC </a:t>
            </a:r>
            <a:r>
              <a:rPr lang="fr-CA" sz="1400" i="1" dirty="0" err="1">
                <a:solidFill>
                  <a:schemeClr val="tx1"/>
                </a:solidFill>
              </a:rPr>
              <a:t>Transmitter</a:t>
            </a:r>
            <a:r>
              <a:rPr lang="fr-CA" sz="1400" i="1" dirty="0">
                <a:solidFill>
                  <a:schemeClr val="tx1"/>
                </a:solidFill>
              </a:rPr>
              <a:t>. </a:t>
            </a:r>
            <a:r>
              <a:rPr lang="fr-CA" sz="1400" dirty="0">
                <a:solidFill>
                  <a:schemeClr val="tx1"/>
                </a:solidFill>
              </a:rPr>
              <a:t>Vous verrez le code à mettre dans le</a:t>
            </a:r>
            <a:r>
              <a:rPr lang="fr-CA" sz="1400" i="1" dirty="0">
                <a:solidFill>
                  <a:schemeClr val="tx1"/>
                </a:solidFill>
              </a:rPr>
              <a:t> Graphe </a:t>
            </a:r>
            <a:r>
              <a:rPr lang="fr-CA" sz="1400" dirty="0">
                <a:solidFill>
                  <a:schemeClr val="tx1"/>
                </a:solidFill>
              </a:rPr>
              <a:t>dans les prochaines diapositives.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EAE7C5F-452E-4131-AD4B-AAFC99BD5530}"/>
              </a:ext>
            </a:extLst>
          </p:cNvPr>
          <p:cNvSpPr/>
          <p:nvPr/>
        </p:nvSpPr>
        <p:spPr>
          <a:xfrm>
            <a:off x="7799069" y="5603668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2658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600D426-FA59-4DE0-BE6F-F32809E4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982" y="378692"/>
            <a:ext cx="8599054" cy="6174508"/>
          </a:xfrm>
        </p:spPr>
        <p:txBody>
          <a:bodyPr/>
          <a:lstStyle/>
          <a:p>
            <a:r>
              <a:rPr lang="fr-CA" sz="3600" dirty="0"/>
              <a:t>Recevoir le message /bouton pour activer une sphère</a:t>
            </a:r>
            <a:endParaRPr lang="fr-CA" sz="3600" i="1" dirty="0"/>
          </a:p>
        </p:txBody>
      </p:sp>
    </p:spTree>
    <p:extLst>
      <p:ext uri="{BB962C8B-B14F-4D97-AF65-F5344CB8AC3E}">
        <p14:creationId xmlns:p14="http://schemas.microsoft.com/office/powerpoint/2010/main" val="1901097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D0504896-136F-413A-AE55-DD4F4B726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367" y="1747502"/>
            <a:ext cx="9117539" cy="267643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94098B5-8DF1-4010-830E-DB511358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799"/>
            <a:ext cx="10418016" cy="1138934"/>
          </a:xfrm>
        </p:spPr>
        <p:txBody>
          <a:bodyPr>
            <a:noAutofit/>
          </a:bodyPr>
          <a:lstStyle/>
          <a:p>
            <a:r>
              <a:rPr lang="fr-CA" sz="3200" dirty="0"/>
              <a:t>Lier l’adresse OSC </a:t>
            </a:r>
            <a:r>
              <a:rPr lang="fr-CA" sz="3200" i="1" dirty="0"/>
              <a:t>/bouton , </a:t>
            </a:r>
            <a:r>
              <a:rPr lang="fr-CA" sz="3200" dirty="0"/>
              <a:t>lier le </a:t>
            </a:r>
            <a:r>
              <a:rPr lang="fr-CA" sz="3200" i="1" dirty="0" err="1"/>
              <a:t>GameObject</a:t>
            </a:r>
            <a:r>
              <a:rPr lang="fr-CA" sz="3200" i="1" dirty="0"/>
              <a:t> </a:t>
            </a:r>
            <a:r>
              <a:rPr lang="fr-CA" sz="3200" i="1" dirty="0" err="1"/>
              <a:t>Sphere</a:t>
            </a:r>
            <a:r>
              <a:rPr lang="fr-CA" sz="3200" i="1" dirty="0"/>
              <a:t> </a:t>
            </a:r>
            <a:r>
              <a:rPr lang="fr-CA" sz="3200" dirty="0"/>
              <a:t>et traiter les données dans le </a:t>
            </a:r>
            <a:r>
              <a:rPr lang="fr-CA" sz="3200" i="1" dirty="0"/>
              <a:t>Graphe</a:t>
            </a:r>
            <a:r>
              <a:rPr lang="fr-CA" sz="3200" dirty="0"/>
              <a:t>  </a:t>
            </a:r>
            <a:endParaRPr lang="fr-CA" sz="3200" i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75FDFF5-07EF-4702-ADDC-BF69EBE2A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2" y="1289969"/>
            <a:ext cx="1835634" cy="5263232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A9FF873-0E5B-4C91-A580-BFF73D871166}"/>
              </a:ext>
            </a:extLst>
          </p:cNvPr>
          <p:cNvSpPr/>
          <p:nvPr/>
        </p:nvSpPr>
        <p:spPr>
          <a:xfrm>
            <a:off x="2877244" y="5700045"/>
            <a:ext cx="4079033" cy="7720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Ajoutez une copie du script </a:t>
            </a:r>
            <a:r>
              <a:rPr lang="fr-CA" sz="1400" i="1" dirty="0" err="1">
                <a:solidFill>
                  <a:schemeClr val="tx1"/>
                </a:solidFill>
              </a:rPr>
              <a:t>ExtOscBindToVisualScripting</a:t>
            </a:r>
            <a:r>
              <a:rPr lang="fr-CA" sz="1400" i="1" dirty="0">
                <a:solidFill>
                  <a:schemeClr val="tx1"/>
                </a:solidFill>
              </a:rPr>
              <a:t> </a:t>
            </a:r>
            <a:r>
              <a:rPr lang="fr-CA" sz="1400" dirty="0">
                <a:solidFill>
                  <a:schemeClr val="tx1"/>
                </a:solidFill>
              </a:rPr>
              <a:t>que vous avez créé précédemment</a:t>
            </a:r>
            <a:r>
              <a:rPr lang="fr-CA" sz="1400" i="1" dirty="0">
                <a:solidFill>
                  <a:schemeClr val="tx1"/>
                </a:solidFill>
              </a:rPr>
              <a:t>.</a:t>
            </a:r>
            <a:r>
              <a:rPr lang="fr-CA" sz="1400" dirty="0">
                <a:solidFill>
                  <a:schemeClr val="tx1"/>
                </a:solidFill>
              </a:rPr>
              <a:t>  Liez le script à l’adresse </a:t>
            </a:r>
            <a:r>
              <a:rPr lang="fr-CA" sz="1400" i="1" dirty="0">
                <a:solidFill>
                  <a:schemeClr val="tx1"/>
                </a:solidFill>
              </a:rPr>
              <a:t>/bouton</a:t>
            </a:r>
            <a:endParaRPr lang="fr-CA" sz="1400" dirty="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1314458-021A-4A8E-A5E6-B7D789361F6F}"/>
              </a:ext>
            </a:extLst>
          </p:cNvPr>
          <p:cNvSpPr/>
          <p:nvPr/>
        </p:nvSpPr>
        <p:spPr>
          <a:xfrm>
            <a:off x="2587124" y="5891890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48B5C471-F7FA-48AB-B26B-80B2664DBDBE}"/>
              </a:ext>
            </a:extLst>
          </p:cNvPr>
          <p:cNvSpPr/>
          <p:nvPr/>
        </p:nvSpPr>
        <p:spPr>
          <a:xfrm>
            <a:off x="2877244" y="4706340"/>
            <a:ext cx="4079033" cy="7720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Ajoutez une variable nommée </a:t>
            </a:r>
            <a:r>
              <a:rPr lang="fr-CA" sz="1400" i="1" dirty="0" err="1">
                <a:solidFill>
                  <a:schemeClr val="tx1"/>
                </a:solidFill>
              </a:rPr>
              <a:t>Sphere</a:t>
            </a:r>
            <a:r>
              <a:rPr lang="fr-CA" sz="1400" i="1" dirty="0">
                <a:solidFill>
                  <a:schemeClr val="tx1"/>
                </a:solidFill>
              </a:rPr>
              <a:t> </a:t>
            </a:r>
            <a:r>
              <a:rPr lang="fr-CA" sz="1400" i="1" dirty="0" err="1">
                <a:solidFill>
                  <a:schemeClr val="tx1"/>
                </a:solidFill>
              </a:rPr>
              <a:t>GameObject</a:t>
            </a:r>
            <a:r>
              <a:rPr lang="fr-CA" sz="1400" i="1" dirty="0">
                <a:solidFill>
                  <a:schemeClr val="tx1"/>
                </a:solidFill>
              </a:rPr>
              <a:t> </a:t>
            </a:r>
            <a:r>
              <a:rPr lang="fr-CA" sz="1400" dirty="0">
                <a:solidFill>
                  <a:schemeClr val="tx1"/>
                </a:solidFill>
              </a:rPr>
              <a:t>de type </a:t>
            </a:r>
            <a:r>
              <a:rPr lang="fr-CA" sz="1400" i="1" dirty="0" err="1">
                <a:solidFill>
                  <a:schemeClr val="tx1"/>
                </a:solidFill>
              </a:rPr>
              <a:t>GameObject</a:t>
            </a:r>
            <a:r>
              <a:rPr lang="fr-CA" sz="1400" i="1" dirty="0">
                <a:solidFill>
                  <a:schemeClr val="tx1"/>
                </a:solidFill>
              </a:rPr>
              <a:t> </a:t>
            </a:r>
            <a:r>
              <a:rPr lang="fr-CA" sz="1400" dirty="0">
                <a:solidFill>
                  <a:schemeClr val="tx1"/>
                </a:solidFill>
              </a:rPr>
              <a:t>et liez la à une sphère dans votre scène.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797F704-726D-4C2F-BAF3-8AC414B6A3F2}"/>
              </a:ext>
            </a:extLst>
          </p:cNvPr>
          <p:cNvSpPr/>
          <p:nvPr/>
        </p:nvSpPr>
        <p:spPr>
          <a:xfrm>
            <a:off x="2587124" y="4898185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2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7BC3D69-8293-469E-929C-B47D238160B9}"/>
              </a:ext>
            </a:extLst>
          </p:cNvPr>
          <p:cNvSpPr/>
          <p:nvPr/>
        </p:nvSpPr>
        <p:spPr>
          <a:xfrm>
            <a:off x="3790220" y="3873610"/>
            <a:ext cx="2362753" cy="3584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Ajoutez le code visuel suivant.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9F0090D-D3BB-4143-B8DB-A8518BAFD65F}"/>
              </a:ext>
            </a:extLst>
          </p:cNvPr>
          <p:cNvSpPr/>
          <p:nvPr/>
        </p:nvSpPr>
        <p:spPr>
          <a:xfrm>
            <a:off x="3518446" y="3651923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3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A2C196C0-F0D2-471C-AB63-B4D540751D1D}"/>
              </a:ext>
            </a:extLst>
          </p:cNvPr>
          <p:cNvSpPr/>
          <p:nvPr/>
        </p:nvSpPr>
        <p:spPr>
          <a:xfrm>
            <a:off x="7654088" y="4726766"/>
            <a:ext cx="2362753" cy="17452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Lorsqu’</a:t>
            </a:r>
            <a:r>
              <a:rPr lang="fr-CA" sz="1400" dirty="0" err="1">
                <a:solidFill>
                  <a:schemeClr val="tx1"/>
                </a:solidFill>
              </a:rPr>
              <a:t>Unity</a:t>
            </a:r>
            <a:r>
              <a:rPr lang="fr-CA" sz="1400" dirty="0">
                <a:solidFill>
                  <a:schemeClr val="tx1"/>
                </a:solidFill>
              </a:rPr>
              <a:t> reçoit le message </a:t>
            </a:r>
            <a:r>
              <a:rPr lang="fr-CA" sz="1400" i="1" dirty="0">
                <a:solidFill>
                  <a:schemeClr val="tx1"/>
                </a:solidFill>
              </a:rPr>
              <a:t>/bouton 1</a:t>
            </a:r>
            <a:r>
              <a:rPr lang="fr-CA" sz="1400" dirty="0">
                <a:solidFill>
                  <a:schemeClr val="tx1"/>
                </a:solidFill>
              </a:rPr>
              <a:t> il devrait activer la sphère. </a:t>
            </a:r>
          </a:p>
          <a:p>
            <a:pPr algn="ctr"/>
            <a:endParaRPr lang="fr-CA" sz="1400" dirty="0">
              <a:solidFill>
                <a:schemeClr val="tx1"/>
              </a:solidFill>
            </a:endParaRPr>
          </a:p>
          <a:p>
            <a:pPr algn="ctr"/>
            <a:r>
              <a:rPr lang="fr-CA" sz="1400" dirty="0">
                <a:solidFill>
                  <a:schemeClr val="tx1"/>
                </a:solidFill>
              </a:rPr>
              <a:t>Lorsqu’</a:t>
            </a:r>
            <a:r>
              <a:rPr lang="fr-CA" sz="1400" dirty="0" err="1">
                <a:solidFill>
                  <a:schemeClr val="tx1"/>
                </a:solidFill>
              </a:rPr>
              <a:t>Unity</a:t>
            </a:r>
            <a:r>
              <a:rPr lang="fr-CA" sz="1400" dirty="0">
                <a:solidFill>
                  <a:schemeClr val="tx1"/>
                </a:solidFill>
              </a:rPr>
              <a:t> reçoit le message </a:t>
            </a:r>
            <a:r>
              <a:rPr lang="fr-CA" sz="1400" i="1" dirty="0">
                <a:solidFill>
                  <a:schemeClr val="tx1"/>
                </a:solidFill>
              </a:rPr>
              <a:t>/bouton 0</a:t>
            </a:r>
            <a:r>
              <a:rPr lang="fr-CA" sz="1400" dirty="0">
                <a:solidFill>
                  <a:schemeClr val="tx1"/>
                </a:solidFill>
              </a:rPr>
              <a:t> il devrait désactiver la sphère. 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4AF7299-72CC-4D21-A475-A0E6EBB62900}"/>
              </a:ext>
            </a:extLst>
          </p:cNvPr>
          <p:cNvSpPr/>
          <p:nvPr/>
        </p:nvSpPr>
        <p:spPr>
          <a:xfrm>
            <a:off x="7474845" y="4566571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4</a:t>
            </a:r>
          </a:p>
        </p:txBody>
      </p:sp>
      <p:sp>
        <p:nvSpPr>
          <p:cNvPr id="19" name="Étoile : 32 branches 18">
            <a:extLst>
              <a:ext uri="{FF2B5EF4-FFF2-40B4-BE49-F238E27FC236}">
                <a16:creationId xmlns:a16="http://schemas.microsoft.com/office/drawing/2014/main" id="{21C619D2-191C-46E5-8A01-5D2C01162C89}"/>
              </a:ext>
            </a:extLst>
          </p:cNvPr>
          <p:cNvSpPr/>
          <p:nvPr/>
        </p:nvSpPr>
        <p:spPr>
          <a:xfrm>
            <a:off x="5607107" y="1476386"/>
            <a:ext cx="2093261" cy="1065646"/>
          </a:xfrm>
          <a:prstGeom prst="star32">
            <a:avLst>
              <a:gd name="adj" fmla="val 4071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Attention! Cet exemple fonctionne avec des </a:t>
            </a:r>
            <a:r>
              <a:rPr lang="fr-CA" sz="900" i="1" dirty="0" err="1">
                <a:solidFill>
                  <a:schemeClr val="bg1"/>
                </a:solidFill>
              </a:rPr>
              <a:t>int</a:t>
            </a:r>
            <a:r>
              <a:rPr lang="fr-CA" sz="900" dirty="0">
                <a:solidFill>
                  <a:schemeClr val="bg1"/>
                </a:solidFill>
              </a:rPr>
              <a:t> (entiers). Pour des nombres à virgule, utiliser OSC Value </a:t>
            </a:r>
            <a:r>
              <a:rPr lang="fr-CA" sz="900" dirty="0" err="1">
                <a:solidFill>
                  <a:schemeClr val="bg1"/>
                </a:solidFill>
              </a:rPr>
              <a:t>Get</a:t>
            </a:r>
            <a:r>
              <a:rPr lang="fr-CA" sz="900" dirty="0">
                <a:solidFill>
                  <a:schemeClr val="bg1"/>
                </a:solidFill>
              </a:rPr>
              <a:t> </a:t>
            </a:r>
            <a:r>
              <a:rPr lang="fr-CA" sz="900" dirty="0" err="1">
                <a:solidFill>
                  <a:schemeClr val="bg1"/>
                </a:solidFill>
              </a:rPr>
              <a:t>Float</a:t>
            </a:r>
            <a:r>
              <a:rPr lang="fr-CA" sz="900" dirty="0">
                <a:solidFill>
                  <a:schemeClr val="bg1"/>
                </a:solidFill>
              </a:rPr>
              <a:t> Value 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46BE562-0AF3-4B2D-9437-8F8B0E87D283}"/>
              </a:ext>
            </a:extLst>
          </p:cNvPr>
          <p:cNvCxnSpPr/>
          <p:nvPr/>
        </p:nvCxnSpPr>
        <p:spPr>
          <a:xfrm>
            <a:off x="6956277" y="2381991"/>
            <a:ext cx="194331" cy="41148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412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600D426-FA59-4DE0-BE6F-F32809E4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982" y="378692"/>
            <a:ext cx="8599054" cy="6174508"/>
          </a:xfrm>
        </p:spPr>
        <p:txBody>
          <a:bodyPr/>
          <a:lstStyle/>
          <a:p>
            <a:r>
              <a:rPr lang="fr-CA" sz="3600" dirty="0"/>
              <a:t>Recevoir le message /pot pour faire tourner un rectangle</a:t>
            </a:r>
            <a:endParaRPr lang="fr-CA" sz="3600" i="1" dirty="0"/>
          </a:p>
        </p:txBody>
      </p:sp>
    </p:spTree>
    <p:extLst>
      <p:ext uri="{BB962C8B-B14F-4D97-AF65-F5344CB8AC3E}">
        <p14:creationId xmlns:p14="http://schemas.microsoft.com/office/powerpoint/2010/main" val="1711795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3C8271C1-11DB-4B1E-8033-DA6EE6C83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244" y="1828846"/>
            <a:ext cx="8941436" cy="239950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94098B5-8DF1-4010-830E-DB511358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799"/>
            <a:ext cx="10418016" cy="1138934"/>
          </a:xfrm>
        </p:spPr>
        <p:txBody>
          <a:bodyPr>
            <a:noAutofit/>
          </a:bodyPr>
          <a:lstStyle/>
          <a:p>
            <a:r>
              <a:rPr lang="fr-CA" sz="3200" dirty="0"/>
              <a:t>Lier l’adresse OSC </a:t>
            </a:r>
            <a:r>
              <a:rPr lang="fr-CA" sz="3200" i="1" dirty="0"/>
              <a:t>/pot , </a:t>
            </a:r>
            <a:r>
              <a:rPr lang="fr-CA" sz="3200" dirty="0"/>
              <a:t>lier le </a:t>
            </a:r>
            <a:r>
              <a:rPr lang="fr-CA" sz="3200" i="1" dirty="0" err="1"/>
              <a:t>GameObject</a:t>
            </a:r>
            <a:r>
              <a:rPr lang="fr-CA" sz="3200" i="1" dirty="0"/>
              <a:t> </a:t>
            </a:r>
            <a:r>
              <a:rPr lang="fr-CA" sz="3200" i="1" dirty="0" err="1"/>
              <a:t>Rect</a:t>
            </a:r>
            <a:r>
              <a:rPr lang="fr-CA" sz="3200" i="1" dirty="0"/>
              <a:t> </a:t>
            </a:r>
            <a:r>
              <a:rPr lang="fr-CA" sz="3200" dirty="0"/>
              <a:t>et traiter les données dans le </a:t>
            </a:r>
            <a:r>
              <a:rPr lang="fr-CA" sz="3200" i="1" dirty="0"/>
              <a:t>Graphe</a:t>
            </a:r>
            <a:r>
              <a:rPr lang="fr-CA" sz="3200" dirty="0"/>
              <a:t>  </a:t>
            </a:r>
            <a:endParaRPr lang="fr-CA" sz="3200" i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75FDFF5-07EF-4702-ADDC-BF69EBE2A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2" y="1289969"/>
            <a:ext cx="1835634" cy="5263232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A9FF873-0E5B-4C91-A580-BFF73D871166}"/>
              </a:ext>
            </a:extLst>
          </p:cNvPr>
          <p:cNvSpPr/>
          <p:nvPr/>
        </p:nvSpPr>
        <p:spPr>
          <a:xfrm>
            <a:off x="2877244" y="5700045"/>
            <a:ext cx="4079033" cy="7720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Ajoutez une copie du script </a:t>
            </a:r>
            <a:r>
              <a:rPr lang="fr-CA" sz="1400" i="1" dirty="0" err="1">
                <a:solidFill>
                  <a:schemeClr val="tx1"/>
                </a:solidFill>
              </a:rPr>
              <a:t>ExtOscBindToVisualScripting</a:t>
            </a:r>
            <a:r>
              <a:rPr lang="fr-CA" sz="1400" i="1" dirty="0">
                <a:solidFill>
                  <a:schemeClr val="tx1"/>
                </a:solidFill>
              </a:rPr>
              <a:t> </a:t>
            </a:r>
            <a:r>
              <a:rPr lang="fr-CA" sz="1400" dirty="0">
                <a:solidFill>
                  <a:schemeClr val="tx1"/>
                </a:solidFill>
              </a:rPr>
              <a:t>que vous avez créé précédemment</a:t>
            </a:r>
            <a:r>
              <a:rPr lang="fr-CA" sz="1400" i="1" dirty="0">
                <a:solidFill>
                  <a:schemeClr val="tx1"/>
                </a:solidFill>
              </a:rPr>
              <a:t>.</a:t>
            </a:r>
            <a:r>
              <a:rPr lang="fr-CA" sz="1400" dirty="0">
                <a:solidFill>
                  <a:schemeClr val="tx1"/>
                </a:solidFill>
              </a:rPr>
              <a:t>  Liez le script à l’adresse </a:t>
            </a:r>
            <a:r>
              <a:rPr lang="fr-CA" sz="1400" i="1" dirty="0">
                <a:solidFill>
                  <a:schemeClr val="tx1"/>
                </a:solidFill>
              </a:rPr>
              <a:t>/pot</a:t>
            </a:r>
            <a:endParaRPr lang="fr-CA" sz="1400" dirty="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1314458-021A-4A8E-A5E6-B7D789361F6F}"/>
              </a:ext>
            </a:extLst>
          </p:cNvPr>
          <p:cNvSpPr/>
          <p:nvPr/>
        </p:nvSpPr>
        <p:spPr>
          <a:xfrm>
            <a:off x="2587124" y="5520802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48B5C471-F7FA-48AB-B26B-80B2664DBDBE}"/>
              </a:ext>
            </a:extLst>
          </p:cNvPr>
          <p:cNvSpPr/>
          <p:nvPr/>
        </p:nvSpPr>
        <p:spPr>
          <a:xfrm>
            <a:off x="2877244" y="4473714"/>
            <a:ext cx="4079033" cy="7720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Ajoutez une variable nommée </a:t>
            </a:r>
            <a:r>
              <a:rPr lang="fr-CA" sz="1400" i="1" dirty="0" err="1">
                <a:solidFill>
                  <a:schemeClr val="tx1"/>
                </a:solidFill>
              </a:rPr>
              <a:t>Rect</a:t>
            </a:r>
            <a:r>
              <a:rPr lang="fr-CA" sz="1400" i="1" dirty="0">
                <a:solidFill>
                  <a:schemeClr val="tx1"/>
                </a:solidFill>
              </a:rPr>
              <a:t> </a:t>
            </a:r>
            <a:r>
              <a:rPr lang="fr-CA" sz="1400" i="1" dirty="0" err="1">
                <a:solidFill>
                  <a:schemeClr val="tx1"/>
                </a:solidFill>
              </a:rPr>
              <a:t>GameObject</a:t>
            </a:r>
            <a:r>
              <a:rPr lang="fr-CA" sz="1400" i="1" dirty="0">
                <a:solidFill>
                  <a:schemeClr val="tx1"/>
                </a:solidFill>
              </a:rPr>
              <a:t> </a:t>
            </a:r>
            <a:r>
              <a:rPr lang="fr-CA" sz="1400" dirty="0">
                <a:solidFill>
                  <a:schemeClr val="tx1"/>
                </a:solidFill>
              </a:rPr>
              <a:t>de type </a:t>
            </a:r>
            <a:r>
              <a:rPr lang="fr-CA" sz="1400" i="1" dirty="0" err="1">
                <a:solidFill>
                  <a:schemeClr val="tx1"/>
                </a:solidFill>
              </a:rPr>
              <a:t>GameObject</a:t>
            </a:r>
            <a:r>
              <a:rPr lang="fr-CA" sz="1400" i="1" dirty="0">
                <a:solidFill>
                  <a:schemeClr val="tx1"/>
                </a:solidFill>
              </a:rPr>
              <a:t> </a:t>
            </a:r>
            <a:r>
              <a:rPr lang="fr-CA" sz="1400" dirty="0">
                <a:solidFill>
                  <a:schemeClr val="tx1"/>
                </a:solidFill>
              </a:rPr>
              <a:t>et liez la à un rectangle dans votre scène.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797F704-726D-4C2F-BAF3-8AC414B6A3F2}"/>
              </a:ext>
            </a:extLst>
          </p:cNvPr>
          <p:cNvSpPr/>
          <p:nvPr/>
        </p:nvSpPr>
        <p:spPr>
          <a:xfrm>
            <a:off x="2596297" y="4557798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2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7BC3D69-8293-469E-929C-B47D238160B9}"/>
              </a:ext>
            </a:extLst>
          </p:cNvPr>
          <p:cNvSpPr/>
          <p:nvPr/>
        </p:nvSpPr>
        <p:spPr>
          <a:xfrm>
            <a:off x="3735383" y="3623782"/>
            <a:ext cx="2362753" cy="3584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Ajoutez le code visuel suivant.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9F0090D-D3BB-4143-B8DB-A8518BAFD65F}"/>
              </a:ext>
            </a:extLst>
          </p:cNvPr>
          <p:cNvSpPr/>
          <p:nvPr/>
        </p:nvSpPr>
        <p:spPr>
          <a:xfrm>
            <a:off x="3463609" y="3402095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3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A2C196C0-F0D2-471C-AB63-B4D540751D1D}"/>
              </a:ext>
            </a:extLst>
          </p:cNvPr>
          <p:cNvSpPr/>
          <p:nvPr/>
        </p:nvSpPr>
        <p:spPr>
          <a:xfrm>
            <a:off x="8007919" y="4667562"/>
            <a:ext cx="2362753" cy="9593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Lorsque </a:t>
            </a:r>
            <a:r>
              <a:rPr lang="fr-CA" sz="1400" dirty="0" err="1">
                <a:solidFill>
                  <a:schemeClr val="tx1"/>
                </a:solidFill>
              </a:rPr>
              <a:t>Unity</a:t>
            </a:r>
            <a:r>
              <a:rPr lang="fr-CA" sz="1400" dirty="0">
                <a:solidFill>
                  <a:schemeClr val="tx1"/>
                </a:solidFill>
              </a:rPr>
              <a:t> reçoit un message </a:t>
            </a:r>
            <a:r>
              <a:rPr lang="fr-CA" sz="1400" i="1" dirty="0">
                <a:solidFill>
                  <a:schemeClr val="tx1"/>
                </a:solidFill>
              </a:rPr>
              <a:t>/pot </a:t>
            </a:r>
            <a:r>
              <a:rPr lang="fr-CA" sz="1400" dirty="0">
                <a:solidFill>
                  <a:schemeClr val="tx1"/>
                </a:solidFill>
              </a:rPr>
              <a:t>suivi d’un </a:t>
            </a:r>
            <a:r>
              <a:rPr lang="fr-CA" sz="1400" i="1" dirty="0" err="1">
                <a:solidFill>
                  <a:schemeClr val="tx1"/>
                </a:solidFill>
              </a:rPr>
              <a:t>int</a:t>
            </a:r>
            <a:r>
              <a:rPr lang="fr-CA" sz="1400" i="1" dirty="0">
                <a:solidFill>
                  <a:schemeClr val="tx1"/>
                </a:solidFill>
              </a:rPr>
              <a:t>, </a:t>
            </a:r>
            <a:r>
              <a:rPr lang="fr-CA" sz="1400" dirty="0">
                <a:solidFill>
                  <a:schemeClr val="tx1"/>
                </a:solidFill>
              </a:rPr>
              <a:t>la rotation du rectangle devrait changer selon la valeur du </a:t>
            </a:r>
            <a:r>
              <a:rPr lang="fr-CA" sz="1400" i="1" dirty="0" err="1">
                <a:solidFill>
                  <a:schemeClr val="tx1"/>
                </a:solidFill>
              </a:rPr>
              <a:t>int</a:t>
            </a:r>
            <a:r>
              <a:rPr lang="fr-CA" sz="1400" i="1" dirty="0">
                <a:solidFill>
                  <a:schemeClr val="tx1"/>
                </a:solidFill>
              </a:rPr>
              <a:t>. </a:t>
            </a:r>
            <a:endParaRPr lang="fr-CA" sz="1400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4AF7299-72CC-4D21-A475-A0E6EBB62900}"/>
              </a:ext>
            </a:extLst>
          </p:cNvPr>
          <p:cNvSpPr/>
          <p:nvPr/>
        </p:nvSpPr>
        <p:spPr>
          <a:xfrm>
            <a:off x="7828676" y="4507366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4</a:t>
            </a:r>
          </a:p>
        </p:txBody>
      </p:sp>
      <p:sp>
        <p:nvSpPr>
          <p:cNvPr id="18" name="Étoile : 32 branches 17">
            <a:extLst>
              <a:ext uri="{FF2B5EF4-FFF2-40B4-BE49-F238E27FC236}">
                <a16:creationId xmlns:a16="http://schemas.microsoft.com/office/drawing/2014/main" id="{88B7B7BD-F3A4-4000-918C-0841D0CECF7F}"/>
              </a:ext>
            </a:extLst>
          </p:cNvPr>
          <p:cNvSpPr/>
          <p:nvPr/>
        </p:nvSpPr>
        <p:spPr>
          <a:xfrm>
            <a:off x="5844851" y="1689097"/>
            <a:ext cx="2093261" cy="1065646"/>
          </a:xfrm>
          <a:prstGeom prst="star32">
            <a:avLst>
              <a:gd name="adj" fmla="val 4071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Attention! Cet exemple fonctionne avec des </a:t>
            </a:r>
            <a:r>
              <a:rPr lang="fr-CA" sz="900" i="1" dirty="0" err="1">
                <a:solidFill>
                  <a:schemeClr val="bg1"/>
                </a:solidFill>
              </a:rPr>
              <a:t>int</a:t>
            </a:r>
            <a:r>
              <a:rPr lang="fr-CA" sz="900" dirty="0">
                <a:solidFill>
                  <a:schemeClr val="bg1"/>
                </a:solidFill>
              </a:rPr>
              <a:t> (entiers). Pour des nombres à virgule, utiliser OSC Value </a:t>
            </a:r>
            <a:r>
              <a:rPr lang="fr-CA" sz="900" dirty="0" err="1">
                <a:solidFill>
                  <a:schemeClr val="bg1"/>
                </a:solidFill>
              </a:rPr>
              <a:t>Get</a:t>
            </a:r>
            <a:r>
              <a:rPr lang="fr-CA" sz="900" dirty="0">
                <a:solidFill>
                  <a:schemeClr val="bg1"/>
                </a:solidFill>
              </a:rPr>
              <a:t> </a:t>
            </a:r>
            <a:r>
              <a:rPr lang="fr-CA" sz="900" dirty="0" err="1">
                <a:solidFill>
                  <a:schemeClr val="bg1"/>
                </a:solidFill>
              </a:rPr>
              <a:t>Float</a:t>
            </a:r>
            <a:r>
              <a:rPr lang="fr-CA" sz="900" dirty="0">
                <a:solidFill>
                  <a:schemeClr val="bg1"/>
                </a:solidFill>
              </a:rPr>
              <a:t> Value 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5A7916B-88E0-4C7B-B71D-55DB64E1B595}"/>
              </a:ext>
            </a:extLst>
          </p:cNvPr>
          <p:cNvCxnSpPr/>
          <p:nvPr/>
        </p:nvCxnSpPr>
        <p:spPr>
          <a:xfrm>
            <a:off x="7194021" y="2594702"/>
            <a:ext cx="194331" cy="41148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821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600D426-FA59-4DE0-BE6F-F32809E4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982" y="378692"/>
            <a:ext cx="8599054" cy="6174508"/>
          </a:xfrm>
        </p:spPr>
        <p:txBody>
          <a:bodyPr/>
          <a:lstStyle/>
          <a:p>
            <a:r>
              <a:rPr lang="fr-CA" sz="3600" dirty="0"/>
              <a:t>L’envoi de messages </a:t>
            </a:r>
            <a:r>
              <a:rPr lang="fr-CA" sz="3600" i="1" dirty="0"/>
              <a:t>OSC</a:t>
            </a:r>
            <a:r>
              <a:rPr lang="fr-CA" sz="3600" dirty="0"/>
              <a:t> avec </a:t>
            </a:r>
            <a:r>
              <a:rPr lang="fr-CA" sz="3600" i="1" dirty="0"/>
              <a:t>Visual Scripting</a:t>
            </a:r>
            <a:r>
              <a:rPr lang="fr-CA" sz="3600" dirty="0"/>
              <a:t> se fait directement dans le </a:t>
            </a:r>
            <a:r>
              <a:rPr lang="fr-CA" sz="3600" i="1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567032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01F25182-9081-4A70-838C-97FC0ECE4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713" y="1536409"/>
            <a:ext cx="3906325" cy="501679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8365498-10AC-4943-A629-D49B7A7B0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836"/>
          </a:xfrm>
        </p:spPr>
        <p:txBody>
          <a:bodyPr>
            <a:normAutofit fontScale="90000"/>
          </a:bodyPr>
          <a:lstStyle/>
          <a:p>
            <a:r>
              <a:rPr lang="fr-CA" dirty="0"/>
              <a:t>Ajoutez </a:t>
            </a:r>
            <a:r>
              <a:rPr lang="fr-CA" i="1" dirty="0"/>
              <a:t>System </a:t>
            </a:r>
            <a:r>
              <a:rPr lang="fr-CA" dirty="0"/>
              <a:t>au </a:t>
            </a:r>
            <a:r>
              <a:rPr lang="fr-CA" i="1" dirty="0"/>
              <a:t>Visual Scripting Node Library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0E1F1E-D4B4-429E-B874-4B970F98C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812" y="1546426"/>
            <a:ext cx="4381880" cy="5006774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DDD65DF-FB24-4DA8-804E-35E20E8D6970}"/>
              </a:ext>
            </a:extLst>
          </p:cNvPr>
          <p:cNvSpPr/>
          <p:nvPr/>
        </p:nvSpPr>
        <p:spPr>
          <a:xfrm>
            <a:off x="3413758" y="2701925"/>
            <a:ext cx="1533525" cy="10191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Ouvrez le </a:t>
            </a:r>
            <a:r>
              <a:rPr lang="fr-CA" sz="1400" i="1" dirty="0">
                <a:solidFill>
                  <a:schemeClr val="tx1"/>
                </a:solidFill>
              </a:rPr>
              <a:t>Node Library </a:t>
            </a:r>
            <a:r>
              <a:rPr lang="fr-CA" sz="1400" dirty="0">
                <a:solidFill>
                  <a:schemeClr val="tx1"/>
                </a:solidFill>
              </a:rPr>
              <a:t>et descendez en bas de la liste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A0C5683-3F7E-47B5-8F59-E1ACE0276961}"/>
              </a:ext>
            </a:extLst>
          </p:cNvPr>
          <p:cNvSpPr/>
          <p:nvPr/>
        </p:nvSpPr>
        <p:spPr>
          <a:xfrm>
            <a:off x="3234515" y="2562795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E1449D4-B151-4A92-83E0-A25BBF7E7C85}"/>
              </a:ext>
            </a:extLst>
          </p:cNvPr>
          <p:cNvSpPr/>
          <p:nvPr/>
        </p:nvSpPr>
        <p:spPr>
          <a:xfrm>
            <a:off x="9527832" y="5442652"/>
            <a:ext cx="1533525" cy="83708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Cliquez sur le + pour ajouter </a:t>
            </a:r>
            <a:r>
              <a:rPr lang="fr-CA" sz="1400" i="1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0344A96-B9DB-4D0F-8701-DB3D25E1E6AC}"/>
              </a:ext>
            </a:extLst>
          </p:cNvPr>
          <p:cNvSpPr/>
          <p:nvPr/>
        </p:nvSpPr>
        <p:spPr>
          <a:xfrm>
            <a:off x="9546882" y="5195192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4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9223C50-87F5-4C29-8A65-CDE34999D596}"/>
              </a:ext>
            </a:extLst>
          </p:cNvPr>
          <p:cNvSpPr/>
          <p:nvPr/>
        </p:nvSpPr>
        <p:spPr>
          <a:xfrm>
            <a:off x="2551761" y="1475382"/>
            <a:ext cx="2344677" cy="30436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Ouvrez les </a:t>
            </a:r>
            <a:r>
              <a:rPr lang="fr-CA" sz="1400" i="1" dirty="0">
                <a:solidFill>
                  <a:schemeClr val="tx1"/>
                </a:solidFill>
              </a:rPr>
              <a:t>Project Settings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AA1E915-62B7-43AB-A2B3-46E314C50E7B}"/>
              </a:ext>
            </a:extLst>
          </p:cNvPr>
          <p:cNvSpPr/>
          <p:nvPr/>
        </p:nvSpPr>
        <p:spPr>
          <a:xfrm>
            <a:off x="2379961" y="1467901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65215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texte, capture d’écran, parking&#10;&#10;Description générée automatiquement">
            <a:extLst>
              <a:ext uri="{FF2B5EF4-FFF2-40B4-BE49-F238E27FC236}">
                <a16:creationId xmlns:a16="http://schemas.microsoft.com/office/drawing/2014/main" id="{3A945A2F-2951-4BF8-BD25-002404639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149" y="2364656"/>
            <a:ext cx="9553644" cy="424457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FEED1B1-654C-409C-A3C8-072C3069A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8184"/>
          </a:xfrm>
        </p:spPr>
        <p:txBody>
          <a:bodyPr>
            <a:normAutofit fontScale="90000"/>
          </a:bodyPr>
          <a:lstStyle/>
          <a:p>
            <a:r>
              <a:rPr lang="fr-CA" dirty="0"/>
              <a:t>Exemple de </a:t>
            </a:r>
            <a:r>
              <a:rPr lang="fr-CA" i="1" dirty="0"/>
              <a:t>Graph</a:t>
            </a:r>
            <a:r>
              <a:rPr lang="fr-CA" dirty="0"/>
              <a:t> pour envoyer des messages </a:t>
            </a:r>
            <a:r>
              <a:rPr lang="fr-CA" i="1" dirty="0"/>
              <a:t>OSC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6881C5E-1288-4C32-87DA-2578C8382098}"/>
              </a:ext>
            </a:extLst>
          </p:cNvPr>
          <p:cNvSpPr/>
          <p:nvPr/>
        </p:nvSpPr>
        <p:spPr>
          <a:xfrm>
            <a:off x="7074241" y="3078158"/>
            <a:ext cx="2899933" cy="88927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400" dirty="0">
                <a:solidFill>
                  <a:schemeClr val="tx1"/>
                </a:solidFill>
              </a:rPr>
              <a:t>Ce </a:t>
            </a:r>
            <a:r>
              <a:rPr lang="fr-CA" sz="1400" i="1" dirty="0">
                <a:solidFill>
                  <a:schemeClr val="tx1"/>
                </a:solidFill>
              </a:rPr>
              <a:t>Graph</a:t>
            </a:r>
            <a:r>
              <a:rPr lang="fr-CA" sz="1400" dirty="0">
                <a:solidFill>
                  <a:schemeClr val="tx1"/>
                </a:solidFill>
              </a:rPr>
              <a:t> envoie à chaque 100 ms (0.1 s) un </a:t>
            </a:r>
            <a:r>
              <a:rPr lang="fr-CA" sz="1400" i="1" dirty="0" err="1">
                <a:solidFill>
                  <a:schemeClr val="tx1"/>
                </a:solidFill>
              </a:rPr>
              <a:t>int</a:t>
            </a:r>
            <a:r>
              <a:rPr lang="fr-CA" sz="1400" dirty="0">
                <a:solidFill>
                  <a:schemeClr val="tx1"/>
                </a:solidFill>
              </a:rPr>
              <a:t> aléatoire à l’adresse /test</a:t>
            </a:r>
            <a:endParaRPr lang="fr-CA" sz="1400" i="1" dirty="0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2391825-E739-45E9-8B2D-E111C2B57A5A}"/>
              </a:ext>
            </a:extLst>
          </p:cNvPr>
          <p:cNvSpPr/>
          <p:nvPr/>
        </p:nvSpPr>
        <p:spPr>
          <a:xfrm>
            <a:off x="7600482" y="3877812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2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48C84CA-2173-46D8-8804-38E59D020D0D}"/>
              </a:ext>
            </a:extLst>
          </p:cNvPr>
          <p:cNvSpPr/>
          <p:nvPr/>
        </p:nvSpPr>
        <p:spPr>
          <a:xfrm>
            <a:off x="1090643" y="1773935"/>
            <a:ext cx="4401264" cy="64449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400" dirty="0">
                <a:solidFill>
                  <a:schemeClr val="tx1"/>
                </a:solidFill>
              </a:rPr>
              <a:t>Ce Graph doit être placé sur le </a:t>
            </a:r>
            <a:r>
              <a:rPr lang="fr-CA" sz="1400" i="1" dirty="0" err="1">
                <a:solidFill>
                  <a:schemeClr val="tx1"/>
                </a:solidFill>
              </a:rPr>
              <a:t>GameObject</a:t>
            </a:r>
            <a:r>
              <a:rPr lang="fr-CA" sz="1400" dirty="0">
                <a:solidFill>
                  <a:schemeClr val="tx1"/>
                </a:solidFill>
              </a:rPr>
              <a:t> </a:t>
            </a:r>
            <a:r>
              <a:rPr lang="fr-CA" sz="1400" i="1" dirty="0">
                <a:solidFill>
                  <a:schemeClr val="tx1"/>
                </a:solidFill>
              </a:rPr>
              <a:t>OSC</a:t>
            </a:r>
            <a:r>
              <a:rPr lang="fr-CA" sz="1400" dirty="0">
                <a:solidFill>
                  <a:schemeClr val="tx1"/>
                </a:solidFill>
              </a:rPr>
              <a:t> parce qu’il communique avec le </a:t>
            </a:r>
            <a:r>
              <a:rPr lang="fr-CA" sz="1400" i="1" dirty="0">
                <a:solidFill>
                  <a:schemeClr val="tx1"/>
                </a:solidFill>
              </a:rPr>
              <a:t>Component OSC </a:t>
            </a:r>
            <a:r>
              <a:rPr lang="fr-CA" sz="1400" i="1" dirty="0" err="1">
                <a:solidFill>
                  <a:schemeClr val="tx1"/>
                </a:solidFill>
              </a:rPr>
              <a:t>Transmitter</a:t>
            </a:r>
            <a:r>
              <a:rPr lang="fr-CA" sz="1400" i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A4BAAF8-C9D8-4371-9B00-31DF498470B7}"/>
              </a:ext>
            </a:extLst>
          </p:cNvPr>
          <p:cNvSpPr/>
          <p:nvPr/>
        </p:nvSpPr>
        <p:spPr>
          <a:xfrm>
            <a:off x="838200" y="1916939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6049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F7868CA5-34B1-46C1-96D0-127470BF6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053" y="1484430"/>
            <a:ext cx="3858068" cy="500844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C887967-07F3-46A8-954E-E7D09F3EF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6138"/>
          </a:xfrm>
        </p:spPr>
        <p:txBody>
          <a:bodyPr>
            <a:normAutofit fontScale="90000"/>
          </a:bodyPr>
          <a:lstStyle/>
          <a:p>
            <a:r>
              <a:rPr lang="fr-CA" dirty="0"/>
              <a:t>Ajoutez </a:t>
            </a:r>
            <a:r>
              <a:rPr lang="fr-CA" i="1" dirty="0" err="1"/>
              <a:t>SerialPort</a:t>
            </a:r>
            <a:r>
              <a:rPr lang="fr-CA" i="1" dirty="0"/>
              <a:t> </a:t>
            </a:r>
            <a:r>
              <a:rPr lang="fr-CA" dirty="0"/>
              <a:t>au </a:t>
            </a:r>
            <a:r>
              <a:rPr lang="fr-CA" i="1" dirty="0"/>
              <a:t>Visual Scripting Type Options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7440F61-342E-4E3B-A6C8-7615B040E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802" y="1486101"/>
            <a:ext cx="4381880" cy="5006774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9E537986-0E2C-44FE-8D10-1ECA5DCA0215}"/>
              </a:ext>
            </a:extLst>
          </p:cNvPr>
          <p:cNvSpPr/>
          <p:nvPr/>
        </p:nvSpPr>
        <p:spPr>
          <a:xfrm>
            <a:off x="925482" y="5820064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2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67E2B3F-F5ED-42E7-AF4D-53DAAF7EA253}"/>
              </a:ext>
            </a:extLst>
          </p:cNvPr>
          <p:cNvSpPr/>
          <p:nvPr/>
        </p:nvSpPr>
        <p:spPr>
          <a:xfrm>
            <a:off x="9699426" y="4490970"/>
            <a:ext cx="1533525" cy="10191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Cliquez sur le + pour ajouter </a:t>
            </a:r>
            <a:r>
              <a:rPr lang="fr-CA" sz="1400" i="1" dirty="0">
                <a:solidFill>
                  <a:schemeClr val="tx1"/>
                </a:solidFill>
              </a:rPr>
              <a:t>OSC Message</a:t>
            </a:r>
            <a:r>
              <a:rPr lang="fr-CA" sz="1400" dirty="0">
                <a:solidFill>
                  <a:schemeClr val="tx1"/>
                </a:solidFill>
              </a:rPr>
              <a:t> et </a:t>
            </a:r>
            <a:r>
              <a:rPr lang="fr-CA" sz="1400" i="1" dirty="0">
                <a:solidFill>
                  <a:schemeClr val="tx1"/>
                </a:solidFill>
              </a:rPr>
              <a:t>OSC Value 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30030FD-5179-48FD-9853-CE160FEF8982}"/>
              </a:ext>
            </a:extLst>
          </p:cNvPr>
          <p:cNvSpPr/>
          <p:nvPr/>
        </p:nvSpPr>
        <p:spPr>
          <a:xfrm>
            <a:off x="9699426" y="5463417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4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323CAAA-93C6-4869-AEA9-021A80FEF2B7}"/>
              </a:ext>
            </a:extLst>
          </p:cNvPr>
          <p:cNvSpPr/>
          <p:nvPr/>
        </p:nvSpPr>
        <p:spPr>
          <a:xfrm>
            <a:off x="3724100" y="2482569"/>
            <a:ext cx="1533525" cy="10191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Ouvrez les </a:t>
            </a:r>
            <a:r>
              <a:rPr lang="fr-CA" sz="1400" i="1" dirty="0">
                <a:solidFill>
                  <a:schemeClr val="tx1"/>
                </a:solidFill>
              </a:rPr>
              <a:t>Types Options</a:t>
            </a:r>
            <a:r>
              <a:rPr lang="fr-CA" sz="1400" dirty="0">
                <a:solidFill>
                  <a:schemeClr val="tx1"/>
                </a:solidFill>
              </a:rPr>
              <a:t> et descendez en bas de la liste</a:t>
            </a:r>
            <a:endParaRPr lang="fr-CA" sz="1400" i="1" dirty="0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82B6DF1-692E-439F-9C34-E5CBF33791BF}"/>
              </a:ext>
            </a:extLst>
          </p:cNvPr>
          <p:cNvSpPr/>
          <p:nvPr/>
        </p:nvSpPr>
        <p:spPr>
          <a:xfrm>
            <a:off x="3544857" y="2343439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3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738B980-966C-4183-A712-02A32F37BCFC}"/>
              </a:ext>
            </a:extLst>
          </p:cNvPr>
          <p:cNvSpPr/>
          <p:nvPr/>
        </p:nvSpPr>
        <p:spPr>
          <a:xfrm>
            <a:off x="2551761" y="1475382"/>
            <a:ext cx="2344677" cy="30436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Ouvrez les </a:t>
            </a:r>
            <a:r>
              <a:rPr lang="fr-CA" sz="1400" i="1" dirty="0">
                <a:solidFill>
                  <a:schemeClr val="tx1"/>
                </a:solidFill>
              </a:rPr>
              <a:t>Project Settings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2E875B0-E662-44CD-A883-8BD8118DE228}"/>
              </a:ext>
            </a:extLst>
          </p:cNvPr>
          <p:cNvSpPr/>
          <p:nvPr/>
        </p:nvSpPr>
        <p:spPr>
          <a:xfrm>
            <a:off x="2379961" y="1467901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68096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1276573"/>
            <a:ext cx="10372423" cy="1023282"/>
          </a:xfrm>
        </p:spPr>
        <p:txBody>
          <a:bodyPr rtlCol="0" anchor="b">
            <a:normAutofit/>
          </a:bodyPr>
          <a:lstStyle/>
          <a:p>
            <a:pPr algn="ctr"/>
            <a:r>
              <a:rPr lang="fr-FR" sz="6600" dirty="0">
                <a:cs typeface="Arial" panose="020B0604020202020204" pitchFamily="34" charset="0"/>
              </a:rPr>
              <a:t>OSC </a:t>
            </a:r>
            <a:r>
              <a:rPr lang="fr-CA" sz="6600" dirty="0"/>
              <a:t>⭤</a:t>
            </a:r>
            <a:r>
              <a:rPr lang="fr-FR" sz="6600" dirty="0">
                <a:cs typeface="Arial" panose="020B0604020202020204" pitchFamily="34" charset="0"/>
              </a:rPr>
              <a:t>  </a:t>
            </a:r>
            <a:r>
              <a:rPr lang="fr-FR" sz="6600" dirty="0" err="1">
                <a:cs typeface="Arial" panose="020B0604020202020204" pitchFamily="34" charset="0"/>
              </a:rPr>
              <a:t>extOSC</a:t>
            </a:r>
            <a:r>
              <a:rPr lang="fr-FR" sz="6600" dirty="0">
                <a:cs typeface="Arial" panose="020B0604020202020204" pitchFamily="34" charset="0"/>
              </a:rPr>
              <a:t> </a:t>
            </a:r>
            <a:r>
              <a:rPr lang="fr-CA" sz="6600" dirty="0"/>
              <a:t>⭤</a:t>
            </a:r>
            <a:r>
              <a:rPr lang="fr-FR" sz="6600" dirty="0">
                <a:cs typeface="Arial" panose="020B0604020202020204" pitchFamily="34" charset="0"/>
              </a:rPr>
              <a:t>  </a:t>
            </a:r>
            <a:r>
              <a:rPr lang="fr-FR" sz="6600" dirty="0" err="1">
                <a:cs typeface="Arial" panose="020B0604020202020204" pitchFamily="34" charset="0"/>
              </a:rPr>
              <a:t>Unity</a:t>
            </a:r>
            <a:endParaRPr lang="fr-FR" sz="6600" dirty="0"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9599287-9E58-401F-99EE-B2FF4F40D8A2}"/>
              </a:ext>
            </a:extLst>
          </p:cNvPr>
          <p:cNvSpPr txBox="1"/>
          <p:nvPr/>
        </p:nvSpPr>
        <p:spPr>
          <a:xfrm>
            <a:off x="1456747" y="2367171"/>
            <a:ext cx="2895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400" dirty="0"/>
              <a:t>Open</a:t>
            </a:r>
            <a:br>
              <a:rPr lang="fr-CA" sz="4400" dirty="0"/>
            </a:br>
            <a:r>
              <a:rPr lang="fr-CA" sz="4400" dirty="0"/>
              <a:t>Sound</a:t>
            </a:r>
            <a:br>
              <a:rPr lang="fr-CA" sz="4400" dirty="0"/>
            </a:br>
            <a:r>
              <a:rPr lang="fr-CA" sz="4400" dirty="0"/>
              <a:t>Control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436AABB-F2F6-4E43-BE0F-92F726BD0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512" y="2541214"/>
            <a:ext cx="1796709" cy="177557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B4E8C4C-D136-4AA0-8D15-38DA174CE6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4825" y="3110694"/>
            <a:ext cx="2486025" cy="90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7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5CE6A7A-2F50-4E5C-B148-7CA5C2935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480" y="1787525"/>
            <a:ext cx="5611096" cy="47053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8365498-10AC-4943-A629-D49B7A7B0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8400"/>
          </a:xfrm>
        </p:spPr>
        <p:txBody>
          <a:bodyPr>
            <a:normAutofit fontScale="90000"/>
          </a:bodyPr>
          <a:lstStyle/>
          <a:p>
            <a:r>
              <a:rPr lang="fr-CA" dirty="0"/>
              <a:t>Ajoutez </a:t>
            </a:r>
            <a:r>
              <a:rPr lang="fr-CA" i="1" dirty="0" err="1"/>
              <a:t>extOSC</a:t>
            </a:r>
            <a:r>
              <a:rPr lang="fr-CA" dirty="0"/>
              <a:t> à vos </a:t>
            </a:r>
            <a:r>
              <a:rPr lang="fr-CA" i="1" dirty="0"/>
              <a:t>Assets</a:t>
            </a:r>
            <a:r>
              <a:rPr lang="fr-CA" dirty="0"/>
              <a:t> à partir du </a:t>
            </a:r>
            <a:r>
              <a:rPr lang="fr-CA" i="1" dirty="0"/>
              <a:t>Asset Store </a:t>
            </a:r>
            <a:r>
              <a:rPr lang="fr-CA" dirty="0"/>
              <a:t>en ligne (</a:t>
            </a:r>
            <a:r>
              <a:rPr lang="fr-CA" i="1" dirty="0"/>
              <a:t>assetstore.unity.com</a:t>
            </a:r>
            <a:r>
              <a:rPr lang="fr-CA" dirty="0"/>
              <a:t>)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DDD65DF-FB24-4DA8-804E-35E20E8D6970}"/>
              </a:ext>
            </a:extLst>
          </p:cNvPr>
          <p:cNvSpPr/>
          <p:nvPr/>
        </p:nvSpPr>
        <p:spPr>
          <a:xfrm>
            <a:off x="2376394" y="2609554"/>
            <a:ext cx="1263017" cy="71466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Cherchez pour </a:t>
            </a:r>
            <a:r>
              <a:rPr lang="fr-CA" sz="1400" i="1" dirty="0" err="1">
                <a:solidFill>
                  <a:schemeClr val="tx1"/>
                </a:solidFill>
              </a:rPr>
              <a:t>extOSC</a:t>
            </a:r>
            <a:endParaRPr lang="fr-CA" sz="1400" dirty="0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A0C5683-3F7E-47B5-8F59-E1ACE0276961}"/>
              </a:ext>
            </a:extLst>
          </p:cNvPr>
          <p:cNvSpPr/>
          <p:nvPr/>
        </p:nvSpPr>
        <p:spPr>
          <a:xfrm>
            <a:off x="3549701" y="2649666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571BB89-1F90-413F-856A-A61B99D742B4}"/>
              </a:ext>
            </a:extLst>
          </p:cNvPr>
          <p:cNvSpPr/>
          <p:nvPr/>
        </p:nvSpPr>
        <p:spPr>
          <a:xfrm>
            <a:off x="8215219" y="5028903"/>
            <a:ext cx="2034542" cy="9813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Ajoutez à vos </a:t>
            </a:r>
            <a:r>
              <a:rPr lang="fr-CA" sz="1400" i="1" dirty="0">
                <a:solidFill>
                  <a:schemeClr val="tx1"/>
                </a:solidFill>
              </a:rPr>
              <a:t>Assets </a:t>
            </a:r>
            <a:r>
              <a:rPr lang="fr-CA" sz="1400" dirty="0">
                <a:solidFill>
                  <a:schemeClr val="tx1"/>
                </a:solidFill>
              </a:rPr>
              <a:t>(vous devrez vous connecter à votre </a:t>
            </a:r>
            <a:r>
              <a:rPr lang="fr-CA" sz="1400" dirty="0" err="1">
                <a:solidFill>
                  <a:schemeClr val="tx1"/>
                </a:solidFill>
              </a:rPr>
              <a:t>comptre</a:t>
            </a:r>
            <a:r>
              <a:rPr lang="fr-CA" sz="1400" dirty="0">
                <a:solidFill>
                  <a:schemeClr val="tx1"/>
                </a:solidFill>
              </a:rPr>
              <a:t> </a:t>
            </a:r>
            <a:r>
              <a:rPr lang="fr-CA" sz="1400" i="1" dirty="0" err="1">
                <a:solidFill>
                  <a:schemeClr val="tx1"/>
                </a:solidFill>
              </a:rPr>
              <a:t>Unity</a:t>
            </a:r>
            <a:r>
              <a:rPr lang="fr-CA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DFB8078-B339-4895-88A8-7A078C65AB29}"/>
              </a:ext>
            </a:extLst>
          </p:cNvPr>
          <p:cNvSpPr/>
          <p:nvPr/>
        </p:nvSpPr>
        <p:spPr>
          <a:xfrm>
            <a:off x="7931201" y="5028904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07082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596495-AF23-40D4-B794-BFE80E93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Dans </a:t>
            </a:r>
            <a:r>
              <a:rPr lang="fr-CA" i="1" dirty="0" err="1"/>
              <a:t>Unity</a:t>
            </a:r>
            <a:r>
              <a:rPr lang="fr-CA" i="1" dirty="0"/>
              <a:t>, </a:t>
            </a:r>
            <a:r>
              <a:rPr lang="fr-CA" dirty="0"/>
              <a:t>ajoutez </a:t>
            </a:r>
            <a:r>
              <a:rPr lang="fr-CA" dirty="0" err="1"/>
              <a:t>extOSC</a:t>
            </a:r>
            <a:r>
              <a:rPr lang="fr-CA" dirty="0"/>
              <a:t> à votre projet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6A21850-51D9-4528-ABA0-712D29A3D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147" y="1842176"/>
            <a:ext cx="7195803" cy="4711024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2406F7C-C456-47F4-ADDF-A1CD5372E50A}"/>
              </a:ext>
            </a:extLst>
          </p:cNvPr>
          <p:cNvSpPr/>
          <p:nvPr/>
        </p:nvSpPr>
        <p:spPr>
          <a:xfrm>
            <a:off x="1157194" y="1424132"/>
            <a:ext cx="1263017" cy="71466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Ouvrez le </a:t>
            </a:r>
            <a:r>
              <a:rPr lang="fr-CA" sz="1400" i="1" dirty="0">
                <a:solidFill>
                  <a:schemeClr val="tx1"/>
                </a:solidFill>
              </a:rPr>
              <a:t>Package Manager</a:t>
            </a:r>
            <a:endParaRPr lang="fr-CA" sz="1400" dirty="0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2900FF7-C2FC-466A-ADC2-A68A078060F3}"/>
              </a:ext>
            </a:extLst>
          </p:cNvPr>
          <p:cNvSpPr/>
          <p:nvPr/>
        </p:nvSpPr>
        <p:spPr>
          <a:xfrm>
            <a:off x="2319087" y="1602221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A683C1CE-AA01-4F4D-9F13-F1C45373F2BD}"/>
              </a:ext>
            </a:extLst>
          </p:cNvPr>
          <p:cNvSpPr/>
          <p:nvPr/>
        </p:nvSpPr>
        <p:spPr>
          <a:xfrm>
            <a:off x="4201121" y="1496724"/>
            <a:ext cx="2390179" cy="32842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Choisissez </a:t>
            </a:r>
            <a:r>
              <a:rPr lang="fr-CA" sz="1400" i="1" dirty="0">
                <a:solidFill>
                  <a:schemeClr val="tx1"/>
                </a:solidFill>
              </a:rPr>
              <a:t>Packages: </a:t>
            </a:r>
            <a:r>
              <a:rPr lang="fr-CA" sz="1400" i="1" dirty="0" err="1">
                <a:solidFill>
                  <a:schemeClr val="tx1"/>
                </a:solidFill>
              </a:rPr>
              <a:t>My</a:t>
            </a:r>
            <a:r>
              <a:rPr lang="fr-CA" sz="1400" i="1" dirty="0">
                <a:solidFill>
                  <a:schemeClr val="tx1"/>
                </a:solidFill>
              </a:rPr>
              <a:t> Assets</a:t>
            </a:r>
            <a:endParaRPr lang="fr-CA" sz="1400" dirty="0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C31ED54-6A16-4583-819F-109FD0D6E730}"/>
              </a:ext>
            </a:extLst>
          </p:cNvPr>
          <p:cNvSpPr/>
          <p:nvPr/>
        </p:nvSpPr>
        <p:spPr>
          <a:xfrm>
            <a:off x="3982333" y="1662933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2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3549332F-4EDC-410C-88BB-620E4AC2F04C}"/>
              </a:ext>
            </a:extLst>
          </p:cNvPr>
          <p:cNvSpPr/>
          <p:nvPr/>
        </p:nvSpPr>
        <p:spPr>
          <a:xfrm>
            <a:off x="1038225" y="5059850"/>
            <a:ext cx="1598312" cy="32842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400" dirty="0">
                <a:solidFill>
                  <a:schemeClr val="tx1"/>
                </a:solidFill>
              </a:rPr>
              <a:t>Trouvez </a:t>
            </a:r>
            <a:r>
              <a:rPr lang="fr-CA" sz="1400" i="1" dirty="0" err="1">
                <a:solidFill>
                  <a:schemeClr val="tx1"/>
                </a:solidFill>
              </a:rPr>
              <a:t>extOSC</a:t>
            </a:r>
            <a:endParaRPr lang="fr-CA" sz="1400" i="1" dirty="0">
              <a:solidFill>
                <a:schemeClr val="tx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1B9110F-BBA4-48F4-9A1A-AA2524AC9B3D}"/>
              </a:ext>
            </a:extLst>
          </p:cNvPr>
          <p:cNvSpPr/>
          <p:nvPr/>
        </p:nvSpPr>
        <p:spPr>
          <a:xfrm>
            <a:off x="2369029" y="5059850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3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0B85A064-1E45-4CBF-8553-65E87D507AE0}"/>
              </a:ext>
            </a:extLst>
          </p:cNvPr>
          <p:cNvSpPr/>
          <p:nvPr/>
        </p:nvSpPr>
        <p:spPr>
          <a:xfrm>
            <a:off x="9464486" y="5898050"/>
            <a:ext cx="1798336" cy="32842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400" dirty="0">
                <a:solidFill>
                  <a:schemeClr val="tx1"/>
                </a:solidFill>
              </a:rPr>
              <a:t>Importez </a:t>
            </a:r>
            <a:r>
              <a:rPr lang="fr-CA" sz="1400" i="1" dirty="0" err="1">
                <a:solidFill>
                  <a:schemeClr val="tx1"/>
                </a:solidFill>
              </a:rPr>
              <a:t>extOSC</a:t>
            </a:r>
            <a:endParaRPr lang="fr-CA" sz="1400" i="1" dirty="0">
              <a:solidFill>
                <a:schemeClr val="tx1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2829448-1FC3-47FD-8361-3CFE636FEBEC}"/>
              </a:ext>
            </a:extLst>
          </p:cNvPr>
          <p:cNvSpPr/>
          <p:nvPr/>
        </p:nvSpPr>
        <p:spPr>
          <a:xfrm>
            <a:off x="9853400" y="6178835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49553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365498-10AC-4943-A629-D49B7A7B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Ajoutez la bibliothèque </a:t>
            </a:r>
            <a:r>
              <a:rPr lang="fr-CA" i="1" dirty="0" err="1"/>
              <a:t>extOSC</a:t>
            </a:r>
            <a:r>
              <a:rPr lang="fr-CA" dirty="0"/>
              <a:t> au </a:t>
            </a:r>
            <a:r>
              <a:rPr lang="fr-CA" i="1" dirty="0"/>
              <a:t>Visual Scripting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BDEB861-EABB-49BC-A206-778E984A4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003" y="1546426"/>
            <a:ext cx="4381880" cy="500677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70E1F1E-D4B4-429E-B874-4B970F98C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812" y="1546426"/>
            <a:ext cx="4381880" cy="5006774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DDD65DF-FB24-4DA8-804E-35E20E8D6970}"/>
              </a:ext>
            </a:extLst>
          </p:cNvPr>
          <p:cNvSpPr/>
          <p:nvPr/>
        </p:nvSpPr>
        <p:spPr>
          <a:xfrm>
            <a:off x="3413758" y="2701925"/>
            <a:ext cx="1533525" cy="10191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Ouvrez le </a:t>
            </a:r>
            <a:r>
              <a:rPr lang="fr-CA" sz="1400" i="1" dirty="0">
                <a:solidFill>
                  <a:schemeClr val="tx1"/>
                </a:solidFill>
              </a:rPr>
              <a:t>Node Library </a:t>
            </a:r>
            <a:r>
              <a:rPr lang="fr-CA" sz="1400" dirty="0">
                <a:solidFill>
                  <a:schemeClr val="tx1"/>
                </a:solidFill>
              </a:rPr>
              <a:t>et descendez en bas de la liste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A0C5683-3F7E-47B5-8F59-E1ACE0276961}"/>
              </a:ext>
            </a:extLst>
          </p:cNvPr>
          <p:cNvSpPr/>
          <p:nvPr/>
        </p:nvSpPr>
        <p:spPr>
          <a:xfrm>
            <a:off x="3234515" y="2562795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E1449D4-B151-4A92-83E0-A25BBF7E7C85}"/>
              </a:ext>
            </a:extLst>
          </p:cNvPr>
          <p:cNvSpPr/>
          <p:nvPr/>
        </p:nvSpPr>
        <p:spPr>
          <a:xfrm>
            <a:off x="9980759" y="4801717"/>
            <a:ext cx="1533525" cy="83708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Cliquez sur le + pour ajouter </a:t>
            </a:r>
            <a:r>
              <a:rPr lang="fr-CA" sz="1400" i="1" dirty="0" err="1">
                <a:solidFill>
                  <a:schemeClr val="tx1"/>
                </a:solidFill>
              </a:rPr>
              <a:t>extOSC</a:t>
            </a:r>
            <a:endParaRPr lang="fr-CA" sz="1400" i="1" dirty="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0344A96-B9DB-4D0F-8701-DB3D25E1E6AC}"/>
              </a:ext>
            </a:extLst>
          </p:cNvPr>
          <p:cNvSpPr/>
          <p:nvPr/>
        </p:nvSpPr>
        <p:spPr>
          <a:xfrm>
            <a:off x="9999809" y="4554257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4253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887967-07F3-46A8-954E-E7D09F3EF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6138"/>
          </a:xfrm>
        </p:spPr>
        <p:txBody>
          <a:bodyPr>
            <a:normAutofit fontScale="90000"/>
          </a:bodyPr>
          <a:lstStyle/>
          <a:p>
            <a:r>
              <a:rPr lang="fr-CA" dirty="0"/>
              <a:t>Ajoutez </a:t>
            </a:r>
            <a:r>
              <a:rPr lang="fr-CA" i="1" dirty="0"/>
              <a:t>OSC Message </a:t>
            </a:r>
            <a:r>
              <a:rPr lang="fr-CA" dirty="0"/>
              <a:t>et </a:t>
            </a:r>
            <a:r>
              <a:rPr lang="fr-CA" i="1" dirty="0"/>
              <a:t>OSC Value </a:t>
            </a:r>
            <a:r>
              <a:rPr lang="fr-CA" dirty="0"/>
              <a:t>au </a:t>
            </a:r>
            <a:r>
              <a:rPr lang="fr-CA" i="1" dirty="0"/>
              <a:t>Visual Scripting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B820CC3-63B3-475F-9456-7174C844B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3162" y="1527275"/>
            <a:ext cx="4316379" cy="49244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7440F61-342E-4E3B-A6C8-7615B040E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802" y="1486101"/>
            <a:ext cx="4381880" cy="5006774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9E537986-0E2C-44FE-8D10-1ECA5DCA0215}"/>
              </a:ext>
            </a:extLst>
          </p:cNvPr>
          <p:cNvSpPr/>
          <p:nvPr/>
        </p:nvSpPr>
        <p:spPr>
          <a:xfrm>
            <a:off x="925482" y="5820064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2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67E2B3F-F5ED-42E7-AF4D-53DAAF7EA253}"/>
              </a:ext>
            </a:extLst>
          </p:cNvPr>
          <p:cNvSpPr/>
          <p:nvPr/>
        </p:nvSpPr>
        <p:spPr>
          <a:xfrm>
            <a:off x="10038862" y="4554257"/>
            <a:ext cx="1533525" cy="10191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Cliquez sur le + pour ajouter </a:t>
            </a:r>
            <a:r>
              <a:rPr lang="fr-CA" sz="1400" i="1" dirty="0">
                <a:solidFill>
                  <a:schemeClr val="tx1"/>
                </a:solidFill>
              </a:rPr>
              <a:t>OSC Message</a:t>
            </a:r>
            <a:r>
              <a:rPr lang="fr-CA" sz="1400" dirty="0">
                <a:solidFill>
                  <a:schemeClr val="tx1"/>
                </a:solidFill>
              </a:rPr>
              <a:t> et </a:t>
            </a:r>
            <a:r>
              <a:rPr lang="fr-CA" sz="1400" i="1" dirty="0">
                <a:solidFill>
                  <a:schemeClr val="tx1"/>
                </a:solidFill>
              </a:rPr>
              <a:t>OSC Value 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30030FD-5179-48FD-9853-CE160FEF8982}"/>
              </a:ext>
            </a:extLst>
          </p:cNvPr>
          <p:cNvSpPr/>
          <p:nvPr/>
        </p:nvSpPr>
        <p:spPr>
          <a:xfrm>
            <a:off x="10057912" y="4306798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4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323CAAA-93C6-4869-AEA9-021A80FEF2B7}"/>
              </a:ext>
            </a:extLst>
          </p:cNvPr>
          <p:cNvSpPr/>
          <p:nvPr/>
        </p:nvSpPr>
        <p:spPr>
          <a:xfrm>
            <a:off x="3724100" y="2482569"/>
            <a:ext cx="1533525" cy="10191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Ouvrez les </a:t>
            </a:r>
            <a:r>
              <a:rPr lang="fr-CA" sz="1400" i="1" dirty="0">
                <a:solidFill>
                  <a:schemeClr val="tx1"/>
                </a:solidFill>
              </a:rPr>
              <a:t>Types Options</a:t>
            </a:r>
            <a:r>
              <a:rPr lang="fr-CA" sz="1400" dirty="0">
                <a:solidFill>
                  <a:schemeClr val="tx1"/>
                </a:solidFill>
              </a:rPr>
              <a:t> et descendez en bas de la liste</a:t>
            </a:r>
            <a:endParaRPr lang="fr-CA" sz="1400" i="1" dirty="0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82B6DF1-692E-439F-9C34-E5CBF33791BF}"/>
              </a:ext>
            </a:extLst>
          </p:cNvPr>
          <p:cNvSpPr/>
          <p:nvPr/>
        </p:nvSpPr>
        <p:spPr>
          <a:xfrm>
            <a:off x="3544857" y="2343439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3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738B980-966C-4183-A712-02A32F37BCFC}"/>
              </a:ext>
            </a:extLst>
          </p:cNvPr>
          <p:cNvSpPr/>
          <p:nvPr/>
        </p:nvSpPr>
        <p:spPr>
          <a:xfrm>
            <a:off x="2551761" y="1475382"/>
            <a:ext cx="2344677" cy="30436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Ouvrez les </a:t>
            </a:r>
            <a:r>
              <a:rPr lang="fr-CA" sz="1400" i="1" dirty="0">
                <a:solidFill>
                  <a:schemeClr val="tx1"/>
                </a:solidFill>
              </a:rPr>
              <a:t>Project Settings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2E875B0-E662-44CD-A883-8BD8118DE228}"/>
              </a:ext>
            </a:extLst>
          </p:cNvPr>
          <p:cNvSpPr/>
          <p:nvPr/>
        </p:nvSpPr>
        <p:spPr>
          <a:xfrm>
            <a:off x="2379961" y="1467901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3084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365498-10AC-4943-A629-D49B7A7B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Regénérez les </a:t>
            </a:r>
            <a:r>
              <a:rPr lang="fr-CA" i="1" dirty="0" err="1"/>
              <a:t>Units</a:t>
            </a:r>
            <a:r>
              <a:rPr lang="fr-CA" dirty="0"/>
              <a:t> de </a:t>
            </a:r>
            <a:r>
              <a:rPr lang="fr-CA" i="1" dirty="0"/>
              <a:t>Visual Scripting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ADC4EBA-BA67-42CA-8224-CFC7D7AE3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060" y="1363763"/>
            <a:ext cx="4381880" cy="5006774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DDD65DF-FB24-4DA8-804E-35E20E8D6970}"/>
              </a:ext>
            </a:extLst>
          </p:cNvPr>
          <p:cNvSpPr/>
          <p:nvPr/>
        </p:nvSpPr>
        <p:spPr>
          <a:xfrm>
            <a:off x="8208296" y="2838162"/>
            <a:ext cx="2806067" cy="60988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Cliquez sur </a:t>
            </a:r>
            <a:r>
              <a:rPr lang="fr-CA" sz="1400" i="1" dirty="0" err="1">
                <a:solidFill>
                  <a:schemeClr val="tx1"/>
                </a:solidFill>
              </a:rPr>
              <a:t>Regenerate</a:t>
            </a:r>
            <a:r>
              <a:rPr lang="fr-CA" sz="1400" i="1" dirty="0">
                <a:solidFill>
                  <a:schemeClr val="tx1"/>
                </a:solidFill>
              </a:rPr>
              <a:t> </a:t>
            </a:r>
            <a:r>
              <a:rPr lang="fr-CA" sz="1400" i="1" dirty="0" err="1">
                <a:solidFill>
                  <a:schemeClr val="tx1"/>
                </a:solidFill>
              </a:rPr>
              <a:t>Units</a:t>
            </a:r>
            <a:endParaRPr lang="fr-CA" sz="1400" dirty="0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A0C5683-3F7E-47B5-8F59-E1ACE0276961}"/>
              </a:ext>
            </a:extLst>
          </p:cNvPr>
          <p:cNvSpPr/>
          <p:nvPr/>
        </p:nvSpPr>
        <p:spPr>
          <a:xfrm>
            <a:off x="7987490" y="2946681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646758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749</Words>
  <Application>Microsoft Office PowerPoint</Application>
  <PresentationFormat>Grand écran</PresentationFormat>
  <Paragraphs>104</Paragraphs>
  <Slides>20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Arduino ⭤  Unity</vt:lpstr>
      <vt:lpstr>Ajoutez System au Visual Scripting Node Library</vt:lpstr>
      <vt:lpstr>Ajoutez SerialPort au Visual Scripting Type Options</vt:lpstr>
      <vt:lpstr>OSC ⭤  extOSC ⭤  Unity</vt:lpstr>
      <vt:lpstr>Ajoutez extOSC à vos Assets à partir du Asset Store en ligne (assetstore.unity.com)</vt:lpstr>
      <vt:lpstr>Dans Unity, ajoutez extOSC à votre projet</vt:lpstr>
      <vt:lpstr>Ajoutez la bibliothèque extOSC au Visual Scripting</vt:lpstr>
      <vt:lpstr>Ajoutez OSC Message et OSC Value au Visual Scripting</vt:lpstr>
      <vt:lpstr>Regénérez les Units de Visual Scripting</vt:lpstr>
      <vt:lpstr>Créez le gameObject de contrôle OSC</vt:lpstr>
      <vt:lpstr>Pour traiter les messages OSC reçus par extOSC  avec Visual Scripting, il faut créer un script C# qui fera le pont entre extOSC et Visual Scripting…</vt:lpstr>
      <vt:lpstr>Créez le script C# dans vos Assets pour faire le pont entre extOSC et Visual Scripting</vt:lpstr>
      <vt:lpstr>Le contenu du script ExtOscBindToVisualScripting</vt:lpstr>
      <vt:lpstr>Ajoutez un Graph pour traiter les messages OSC reçus pas extOSC</vt:lpstr>
      <vt:lpstr>Recevoir le message /bouton pour activer une sphère</vt:lpstr>
      <vt:lpstr>Lier l’adresse OSC /bouton , lier le GameObject Sphere et traiter les données dans le Graphe  </vt:lpstr>
      <vt:lpstr>Recevoir le message /pot pour faire tourner un rectangle</vt:lpstr>
      <vt:lpstr>Lier l’adresse OSC /pot , lier le GameObject Rect et traiter les données dans le Graphe  </vt:lpstr>
      <vt:lpstr>L’envoi de messages OSC avec Visual Scripting se fait directement dans le Graph</vt:lpstr>
      <vt:lpstr>Exemple de Graph pour envoyer des messages OSC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ACTIONNER UNE DEL</dc:title>
  <dc:creator>Thomas O Fredericks</dc:creator>
  <cp:lastModifiedBy>Thomas O Fredericks</cp:lastModifiedBy>
  <cp:revision>3</cp:revision>
  <dcterms:created xsi:type="dcterms:W3CDTF">2022-09-07T00:51:33Z</dcterms:created>
  <dcterms:modified xsi:type="dcterms:W3CDTF">2022-09-12T20:31:05Z</dcterms:modified>
</cp:coreProperties>
</file>