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5" r:id="rId2"/>
    <p:sldId id="2866" r:id="rId3"/>
    <p:sldId id="2867" r:id="rId4"/>
    <p:sldId id="2896" r:id="rId5"/>
    <p:sldId id="28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E4D3-AD91-9A35-96B3-DD2B40398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EF79B55-8A41-5565-9ADE-C6D170108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564BE1B-1C98-A0B8-C883-C3F4353960D0}"/>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C54FF44A-6975-291D-A16E-E7A4227EB3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712C3F-54BF-C73F-4735-0C563E193B2A}"/>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37277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F63-FFE7-174D-5838-5969B9BD0D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11646B1-BD9F-1364-EE78-4A41054688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BE445B-9026-A3AD-CE58-ED093BA7B4F7}"/>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95CDD791-6C16-D85F-8D7B-A13F8B862F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30FC9D-CE93-4CE3-DC0C-4197DBD77602}"/>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183648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ECC9E-FB7A-DFC8-E782-F88E8B775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690F0B-B35F-D5CE-B8B3-43A491E98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A0C3BC-6AE6-5D88-60B6-3E0BF9175EAC}"/>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D86EEE75-0F91-63DC-043E-D0856EBD1B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E1E0B4-D91F-8BA9-A0C8-8EE7C54D0023}"/>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363126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244290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7A81-D2A4-7EE5-B168-3757C354971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07FF8D-3E5F-6C7C-0FE1-3C2E026D8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84331F-A92D-5A45-ABD5-D1CDE8C371A0}"/>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E21492E1-E47F-50DD-A4F1-06101FFE88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510EE8-EB41-0037-2EE6-470FCDA5D074}"/>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131124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752A-2DE9-A7A9-5071-4C88B13E2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3A3503-A2ED-260F-4BFA-DDB02BEFC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2FBFB5-D428-4E60-3B2F-02CE11D5D562}"/>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EC0113CA-73A8-5D3A-B485-6C7A91170A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1BB074-5BF5-C25E-046C-BC12E60E70DA}"/>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79100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80F0-FE0C-47F4-852C-88D5B007D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A43A36-D33A-2F27-0F15-7DBDB707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4AF1CD7-89DD-CB0B-C78A-751530B65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88D426-23E0-B307-FA19-F88E18EFDB52}"/>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6" name="Footer Placeholder 5">
            <a:extLst>
              <a:ext uri="{FF2B5EF4-FFF2-40B4-BE49-F238E27FC236}">
                <a16:creationId xmlns:a16="http://schemas.microsoft.com/office/drawing/2014/main" id="{99B34143-3920-4B66-1817-0DAB09053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E03A11-C3B4-0CB2-B516-15436EF724C1}"/>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2579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88F4-2E35-81A6-32DA-50B60E17D2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D6DDBEC-9D02-2340-06C0-7F61F7BE8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2B57C-433F-BFFF-F7A3-FF406C591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38EED4E-A414-DDC0-4327-554212334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9B4DAF-97F9-8496-EB24-D26631869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67D5E69-6023-6731-B0B6-703AB7FDA4FF}"/>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8" name="Footer Placeholder 7">
            <a:extLst>
              <a:ext uri="{FF2B5EF4-FFF2-40B4-BE49-F238E27FC236}">
                <a16:creationId xmlns:a16="http://schemas.microsoft.com/office/drawing/2014/main" id="{86FF5D62-6E20-1D27-A8C4-04EFD096D0D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541636B-D4C0-29BC-9A92-BDC77DFEC0B9}"/>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67653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6B09-6BEA-F10E-005A-C496EDDAF9D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DFBDE28-21CF-933C-89D8-7DD95D7A45BC}"/>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4" name="Footer Placeholder 3">
            <a:extLst>
              <a:ext uri="{FF2B5EF4-FFF2-40B4-BE49-F238E27FC236}">
                <a16:creationId xmlns:a16="http://schemas.microsoft.com/office/drawing/2014/main" id="{2A533FC3-B6FC-8982-DC34-825037F020A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4A5726-0172-39FA-B140-6FCF0CCE0D29}"/>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66768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D3327-6293-DDD9-FB4F-A4DC2460B309}"/>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3" name="Footer Placeholder 2">
            <a:extLst>
              <a:ext uri="{FF2B5EF4-FFF2-40B4-BE49-F238E27FC236}">
                <a16:creationId xmlns:a16="http://schemas.microsoft.com/office/drawing/2014/main" id="{334589ED-E7CC-1AFB-D712-C873FA1305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6386391-94F8-50CC-C9D3-15DEAE26B370}"/>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16985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797A-2DA5-4D2E-F1E3-0B1EDEFC3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BD9614B-1D1D-41F9-FAB3-67B53D6A6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B091081-D20E-4025-E1FB-337388C12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A8DCC-95D2-CCBF-AE89-561D2A62C7EC}"/>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6" name="Footer Placeholder 5">
            <a:extLst>
              <a:ext uri="{FF2B5EF4-FFF2-40B4-BE49-F238E27FC236}">
                <a16:creationId xmlns:a16="http://schemas.microsoft.com/office/drawing/2014/main" id="{24662E66-875E-EF93-9F06-C0990B0A6A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33068C-D530-118B-0880-54D5400D4ABF}"/>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344404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7232-6C1E-023C-42C4-D93F5825B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B0E37A5-6429-6BAE-2FEA-C76710E1D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279B3DB-C4D2-EED1-DC92-A547EC7CC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81EAC-E8A6-A59B-D032-6A130D3922CE}"/>
              </a:ext>
            </a:extLst>
          </p:cNvPr>
          <p:cNvSpPr>
            <a:spLocks noGrp="1"/>
          </p:cNvSpPr>
          <p:nvPr>
            <p:ph type="dt" sz="half" idx="10"/>
          </p:nvPr>
        </p:nvSpPr>
        <p:spPr/>
        <p:txBody>
          <a:bodyPr/>
          <a:lstStyle/>
          <a:p>
            <a:fld id="{571F9DE2-C51F-457E-8643-AE07EC7FC4D7}" type="datetimeFigureOut">
              <a:rPr lang="en-CA" smtClean="0"/>
              <a:t>2022-09-06</a:t>
            </a:fld>
            <a:endParaRPr lang="en-CA"/>
          </a:p>
        </p:txBody>
      </p:sp>
      <p:sp>
        <p:nvSpPr>
          <p:cNvPr id="6" name="Footer Placeholder 5">
            <a:extLst>
              <a:ext uri="{FF2B5EF4-FFF2-40B4-BE49-F238E27FC236}">
                <a16:creationId xmlns:a16="http://schemas.microsoft.com/office/drawing/2014/main" id="{AD071C41-EB14-2316-566E-93CCA2D835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DF734F-BDAB-AAC9-B965-9FD31EF5E8BF}"/>
              </a:ext>
            </a:extLst>
          </p:cNvPr>
          <p:cNvSpPr>
            <a:spLocks noGrp="1"/>
          </p:cNvSpPr>
          <p:nvPr>
            <p:ph type="sldNum" sz="quarter" idx="12"/>
          </p:nvPr>
        </p:nvSpPr>
        <p:spPr/>
        <p:txBody>
          <a:bodyPr/>
          <a:lstStyle/>
          <a:p>
            <a:fld id="{05B45876-6D0E-4037-B0A3-C8F0839C05DA}" type="slidenum">
              <a:rPr lang="en-CA" smtClean="0"/>
              <a:t>‹#›</a:t>
            </a:fld>
            <a:endParaRPr lang="en-CA"/>
          </a:p>
        </p:txBody>
      </p:sp>
    </p:spTree>
    <p:extLst>
      <p:ext uri="{BB962C8B-B14F-4D97-AF65-F5344CB8AC3E}">
        <p14:creationId xmlns:p14="http://schemas.microsoft.com/office/powerpoint/2010/main" val="204020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12A14-60EC-A10A-2107-68E29304A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402FF5F-7D88-4739-3EC1-23248BB15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0047B6-005B-E5A8-458B-29CF227CC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F9DE2-C51F-457E-8643-AE07EC7FC4D7}" type="datetimeFigureOut">
              <a:rPr lang="en-CA" smtClean="0"/>
              <a:t>2022-09-06</a:t>
            </a:fld>
            <a:endParaRPr lang="en-CA"/>
          </a:p>
        </p:txBody>
      </p:sp>
      <p:sp>
        <p:nvSpPr>
          <p:cNvPr id="5" name="Footer Placeholder 4">
            <a:extLst>
              <a:ext uri="{FF2B5EF4-FFF2-40B4-BE49-F238E27FC236}">
                <a16:creationId xmlns:a16="http://schemas.microsoft.com/office/drawing/2014/main" id="{6D23B0DC-4072-F368-4CB7-98497579C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67D1E77-58FA-2F3D-7951-B868C393A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45876-6D0E-4037-B0A3-C8F0839C05DA}" type="slidenum">
              <a:rPr lang="en-CA" smtClean="0"/>
              <a:t>‹#›</a:t>
            </a:fld>
            <a:endParaRPr lang="en-CA"/>
          </a:p>
        </p:txBody>
      </p:sp>
    </p:spTree>
    <p:extLst>
      <p:ext uri="{BB962C8B-B14F-4D97-AF65-F5344CB8AC3E}">
        <p14:creationId xmlns:p14="http://schemas.microsoft.com/office/powerpoint/2010/main" val="259536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arduino.cc/reference/en/#variables" TargetMode="External"/><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b="1" i="0" kern="1200" spc="-150">
                <a:latin typeface="+mj-lt"/>
                <a:ea typeface="+mj-ea"/>
                <a:cs typeface="Gill Sans" panose="020B0502020104020203" pitchFamily="34" charset="-79"/>
              </a:rPr>
              <a:t>LE DÉROULEMENT DU PROGRAMME</a:t>
            </a:r>
          </a:p>
        </p:txBody>
      </p:sp>
      <p:pic>
        <p:nvPicPr>
          <p:cNvPr id="4" name="Espace réservé du contenu 3">
            <a:extLst>
              <a:ext uri="{FF2B5EF4-FFF2-40B4-BE49-F238E27FC236}">
                <a16:creationId xmlns:a16="http://schemas.microsoft.com/office/drawing/2014/main" id="{326F82BE-30DA-4E8C-B4A5-6C9C9DD9F5C7}"/>
              </a:ext>
            </a:extLst>
          </p:cNvPr>
          <p:cNvPicPr>
            <a:picLocks noGrp="1" noChangeAspect="1"/>
          </p:cNvPicPr>
          <p:nvPr>
            <p:ph sz="half" idx="2"/>
          </p:nvPr>
        </p:nvPicPr>
        <p:blipFill>
          <a:blip r:embed="rId2"/>
          <a:stretch>
            <a:fillRect/>
          </a:stretch>
        </p:blipFill>
        <p:spPr>
          <a:xfrm>
            <a:off x="864200" y="1885361"/>
            <a:ext cx="5108963" cy="4304302"/>
          </a:xfrm>
          <a:prstGeom prst="rect">
            <a:avLst/>
          </a:prstGeom>
          <a:noFill/>
        </p:spPr>
      </p:pic>
      <p:sp>
        <p:nvSpPr>
          <p:cNvPr id="6" name="Rectangle 5">
            <a:extLst>
              <a:ext uri="{FF2B5EF4-FFF2-40B4-BE49-F238E27FC236}">
                <a16:creationId xmlns:a16="http://schemas.microsoft.com/office/drawing/2014/main" id="{13E3183C-A5A2-4173-8FEC-7FFFEED0977C}"/>
              </a:ext>
            </a:extLst>
          </p:cNvPr>
          <p:cNvSpPr/>
          <p:nvPr/>
        </p:nvSpPr>
        <p:spPr>
          <a:xfrm>
            <a:off x="6172200" y="1885361"/>
            <a:ext cx="5183188" cy="4304302"/>
          </a:xfrm>
          <a:prstGeom prst="rect">
            <a:avLst/>
          </a:prstGeom>
        </p:spPr>
        <p:txBody>
          <a:bodyPr vert="horz" lIns="91440" tIns="45720" rIns="91440" bIns="45720" rtlCol="0">
            <a:normAutofit/>
          </a:bodyPr>
          <a:lstStyle/>
          <a:p>
            <a:pPr>
              <a:lnSpc>
                <a:spcPct val="90000"/>
              </a:lnSpc>
              <a:spcAft>
                <a:spcPts val="600"/>
              </a:spcAft>
            </a:pPr>
            <a:r>
              <a:rPr lang="fr-FR" sz="2000" dirty="0">
                <a:solidFill>
                  <a:schemeClr val="tx2"/>
                </a:solidFill>
              </a:rPr>
              <a:t>Le programme se déroule de la façon suivante :</a:t>
            </a:r>
          </a:p>
          <a:p>
            <a:pPr>
              <a:lnSpc>
                <a:spcPct val="90000"/>
              </a:lnSpc>
              <a:spcAft>
                <a:spcPts val="600"/>
              </a:spcAft>
            </a:pPr>
            <a:r>
              <a:rPr lang="fr-FR" sz="2000" dirty="0">
                <a:solidFill>
                  <a:schemeClr val="tx2"/>
                </a:solidFill>
              </a:rPr>
              <a:t>1. Prise en compte des instructions de la partie déclarative</a:t>
            </a:r>
          </a:p>
          <a:p>
            <a:pPr>
              <a:lnSpc>
                <a:spcPct val="90000"/>
              </a:lnSpc>
              <a:spcAft>
                <a:spcPts val="600"/>
              </a:spcAft>
            </a:pPr>
            <a:r>
              <a:rPr lang="fr-FR" sz="2000" dirty="0">
                <a:solidFill>
                  <a:schemeClr val="tx2"/>
                </a:solidFill>
              </a:rPr>
              <a:t>2. Exécution au démarrage de la partie configuration définie par la fonction setup(),</a:t>
            </a:r>
          </a:p>
          <a:p>
            <a:pPr>
              <a:lnSpc>
                <a:spcPct val="90000"/>
              </a:lnSpc>
              <a:spcAft>
                <a:spcPts val="600"/>
              </a:spcAft>
            </a:pPr>
            <a:r>
              <a:rPr lang="fr-FR" sz="2000" dirty="0">
                <a:solidFill>
                  <a:schemeClr val="tx2"/>
                </a:solidFill>
              </a:rPr>
              <a:t>3. Exécution de la boucle par la fonction </a:t>
            </a:r>
            <a:r>
              <a:rPr lang="fr-FR" sz="2000" dirty="0" err="1">
                <a:solidFill>
                  <a:schemeClr val="tx2"/>
                </a:solidFill>
              </a:rPr>
              <a:t>loop</a:t>
            </a:r>
            <a:r>
              <a:rPr lang="fr-FR" sz="2000" dirty="0">
                <a:solidFill>
                  <a:schemeClr val="tx2"/>
                </a:solidFill>
              </a:rPr>
              <a:t>(). Cette boucle s’exécute indéfiniment et le plus rapidement possible.</a:t>
            </a:r>
          </a:p>
        </p:txBody>
      </p:sp>
    </p:spTree>
    <p:extLst>
      <p:ext uri="{BB962C8B-B14F-4D97-AF65-F5344CB8AC3E}">
        <p14:creationId xmlns:p14="http://schemas.microsoft.com/office/powerpoint/2010/main" val="95760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i="0" kern="1200" spc="-150" dirty="0">
                <a:latin typeface="+mj-lt"/>
                <a:ea typeface="+mj-ea"/>
                <a:cs typeface="Gill Sans" panose="020B0502020104020203" pitchFamily="34" charset="-79"/>
              </a:rPr>
              <a:t>LE</a:t>
            </a:r>
            <a:r>
              <a:rPr lang="fr-FR" b="1" i="0" kern="1200" spc="-150" dirty="0">
                <a:latin typeface="+mj-lt"/>
                <a:ea typeface="+mj-ea"/>
                <a:cs typeface="Gill Sans" panose="020B0502020104020203" pitchFamily="34" charset="-79"/>
              </a:rPr>
              <a:t> </a:t>
            </a:r>
            <a:r>
              <a:rPr lang="fr-FR" dirty="0"/>
              <a:t>CODE MINIMAL</a:t>
            </a:r>
            <a:endParaRPr lang="fr-FR" b="1" i="0" kern="1200" spc="-150" dirty="0">
              <a:latin typeface="+mj-lt"/>
              <a:ea typeface="+mj-ea"/>
              <a:cs typeface="Gill Sans" panose="020B0502020104020203" pitchFamily="34" charset="-79"/>
            </a:endParaRPr>
          </a:p>
        </p:txBody>
      </p:sp>
      <p:sp>
        <p:nvSpPr>
          <p:cNvPr id="5" name="Espace réservé du contenu 4">
            <a:extLst>
              <a:ext uri="{FF2B5EF4-FFF2-40B4-BE49-F238E27FC236}">
                <a16:creationId xmlns:a16="http://schemas.microsoft.com/office/drawing/2014/main" id="{0FB577E3-9257-4B8F-9B58-6E4C8E98C997}"/>
              </a:ext>
            </a:extLst>
          </p:cNvPr>
          <p:cNvSpPr>
            <a:spLocks noGrp="1"/>
          </p:cNvSpPr>
          <p:nvPr>
            <p:ph sz="half" idx="2"/>
          </p:nvPr>
        </p:nvSpPr>
        <p:spPr>
          <a:xfrm>
            <a:off x="839787" y="1407459"/>
            <a:ext cx="6690565" cy="5085416"/>
          </a:xfrm>
        </p:spPr>
        <p:txBody>
          <a:bodyPr>
            <a:normAutofit fontScale="92500" lnSpcReduction="20000"/>
          </a:bodyPr>
          <a:lstStyle/>
          <a:p>
            <a:pPr marL="0" indent="0">
              <a:buNone/>
            </a:pPr>
            <a:r>
              <a:rPr lang="fr-CA" sz="1400" dirty="0"/>
              <a:t>Dans ce code, se trouvent deux fonctions. Les fonctions sont en fait des portions de code.</a:t>
            </a:r>
          </a:p>
          <a:p>
            <a:pPr marL="0" indent="0">
              <a:buNone/>
            </a:pPr>
            <a:r>
              <a:rPr lang="fr-CA" sz="1400" dirty="0"/>
              <a:t>Première fonction:</a:t>
            </a:r>
          </a:p>
          <a:p>
            <a:pPr marL="0" indent="0">
              <a:buNone/>
            </a:pPr>
            <a:r>
              <a:rPr lang="fr-CA" sz="1400" b="1" dirty="0" err="1"/>
              <a:t>void</a:t>
            </a:r>
            <a:r>
              <a:rPr lang="fr-CA" sz="1400" b="1" dirty="0"/>
              <a:t> setup() {</a:t>
            </a:r>
          </a:p>
          <a:p>
            <a:pPr marL="0" indent="0">
              <a:buNone/>
            </a:pPr>
            <a:r>
              <a:rPr lang="fr-CA" sz="1400" b="1" dirty="0"/>
              <a:t>}</a:t>
            </a:r>
          </a:p>
          <a:p>
            <a:pPr marL="0" indent="0">
              <a:buNone/>
            </a:pPr>
            <a:r>
              <a:rPr lang="fr-CA" sz="1400" dirty="0"/>
              <a:t>Cette fonction setup() est appelée une seule fois lorsque le programme commence. C'est pourquoi c'est dans</a:t>
            </a:r>
          </a:p>
          <a:p>
            <a:pPr marL="0" indent="0">
              <a:buNone/>
            </a:pPr>
            <a:r>
              <a:rPr lang="fr-CA" sz="1400" dirty="0"/>
              <a:t>cette fonction que l'on va écrire le code qui n'a besoin d'être exécuté qu’une seule fois. On appelle cette</a:t>
            </a:r>
          </a:p>
          <a:p>
            <a:pPr marL="0" indent="0">
              <a:buNone/>
            </a:pPr>
            <a:r>
              <a:rPr lang="fr-CA" sz="1400" dirty="0"/>
              <a:t>fonction : "fonction d'initialisation". On y retrouvera la mise en place des différentes sorties et quelques autres</a:t>
            </a:r>
          </a:p>
          <a:p>
            <a:pPr marL="0" indent="0">
              <a:buNone/>
            </a:pPr>
            <a:r>
              <a:rPr lang="fr-CA" sz="1400" dirty="0"/>
              <a:t>réglages.</a:t>
            </a:r>
          </a:p>
          <a:p>
            <a:pPr marL="0" indent="0">
              <a:buNone/>
            </a:pPr>
            <a:r>
              <a:rPr lang="fr-CA" sz="1400" dirty="0"/>
              <a:t>Une fois que l'on a initialisé le programme, il faut ensuite créer le «cœur» du programme, autrement dit le programme en lui même.</a:t>
            </a:r>
          </a:p>
          <a:p>
            <a:pPr marL="0" indent="0">
              <a:buNone/>
            </a:pPr>
            <a:r>
              <a:rPr lang="fr-CA" sz="1400" dirty="0"/>
              <a:t>Deuxième fonction:</a:t>
            </a:r>
          </a:p>
          <a:p>
            <a:pPr marL="0" indent="0">
              <a:buNone/>
            </a:pPr>
            <a:r>
              <a:rPr lang="fr-CA" sz="1400" b="1" dirty="0" err="1"/>
              <a:t>void</a:t>
            </a:r>
            <a:r>
              <a:rPr lang="fr-CA" sz="1400" b="1" dirty="0"/>
              <a:t> </a:t>
            </a:r>
            <a:r>
              <a:rPr lang="fr-CA" sz="1400" b="1" dirty="0" err="1"/>
              <a:t>loop</a:t>
            </a:r>
            <a:r>
              <a:rPr lang="fr-CA" sz="1400" b="1" dirty="0"/>
              <a:t>() {</a:t>
            </a:r>
          </a:p>
          <a:p>
            <a:pPr marL="0" indent="0">
              <a:buNone/>
            </a:pPr>
            <a:r>
              <a:rPr lang="fr-CA" sz="1400" b="1" dirty="0"/>
              <a:t>}</a:t>
            </a:r>
          </a:p>
          <a:p>
            <a:pPr marL="0" indent="0">
              <a:buNone/>
            </a:pPr>
            <a:r>
              <a:rPr lang="fr-CA" sz="1400" dirty="0"/>
              <a:t>C'est donc dans cette fonction </a:t>
            </a:r>
            <a:r>
              <a:rPr lang="fr-CA" sz="1400" dirty="0" err="1"/>
              <a:t>loop</a:t>
            </a:r>
            <a:r>
              <a:rPr lang="fr-CA" sz="1400" dirty="0"/>
              <a:t>() que l’on va écrire le contenu du programme. Il faut savoir que cette</a:t>
            </a:r>
          </a:p>
          <a:p>
            <a:pPr marL="0" indent="0">
              <a:buNone/>
            </a:pPr>
            <a:r>
              <a:rPr lang="fr-CA" sz="1400" dirty="0"/>
              <a:t>fonction est appelée en permanence, c'est-à-dire qu'elle est exécutée une fois, puis lorsque son exécution est</a:t>
            </a:r>
          </a:p>
          <a:p>
            <a:pPr marL="0" indent="0">
              <a:buNone/>
            </a:pPr>
            <a:r>
              <a:rPr lang="fr-CA" sz="1400" dirty="0"/>
              <a:t>terminée, on la réexécute, encore et encore. O parle de boucle infinie.</a:t>
            </a:r>
          </a:p>
        </p:txBody>
      </p:sp>
      <p:pic>
        <p:nvPicPr>
          <p:cNvPr id="7" name="Image 6">
            <a:extLst>
              <a:ext uri="{FF2B5EF4-FFF2-40B4-BE49-F238E27FC236}">
                <a16:creationId xmlns:a16="http://schemas.microsoft.com/office/drawing/2014/main" id="{B3A6F94E-B80C-4A97-913F-8428053DE1B1}"/>
              </a:ext>
            </a:extLst>
          </p:cNvPr>
          <p:cNvPicPr>
            <a:picLocks noChangeAspect="1"/>
          </p:cNvPicPr>
          <p:nvPr/>
        </p:nvPicPr>
        <p:blipFill>
          <a:blip r:embed="rId2"/>
          <a:stretch>
            <a:fillRect/>
          </a:stretch>
        </p:blipFill>
        <p:spPr>
          <a:xfrm>
            <a:off x="7626960" y="1537987"/>
            <a:ext cx="3953860" cy="4824360"/>
          </a:xfrm>
          <a:prstGeom prst="rect">
            <a:avLst/>
          </a:prstGeom>
        </p:spPr>
      </p:pic>
    </p:spTree>
    <p:extLst>
      <p:ext uri="{BB962C8B-B14F-4D97-AF65-F5344CB8AC3E}">
        <p14:creationId xmlns:p14="http://schemas.microsoft.com/office/powerpoint/2010/main" val="271462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2617874"/>
            <a:ext cx="4663237" cy="1325563"/>
          </a:xfrm>
        </p:spPr>
        <p:txBody>
          <a:bodyPr vert="horz" lIns="91440" tIns="45720" rIns="91440" bIns="45720" rtlCol="0" anchor="ctr">
            <a:normAutofit/>
          </a:bodyPr>
          <a:lstStyle/>
          <a:p>
            <a:r>
              <a:rPr lang="fr-FR" b="1" i="0" kern="1200" spc="-150" dirty="0">
                <a:latin typeface="+mj-lt"/>
                <a:ea typeface="+mj-ea"/>
                <a:cs typeface="Gill Sans" panose="020B0502020104020203" pitchFamily="34" charset="-79"/>
              </a:rPr>
              <a:t>LES INSTRUCTIONS</a:t>
            </a:r>
          </a:p>
        </p:txBody>
      </p:sp>
      <p:grpSp>
        <p:nvGrpSpPr>
          <p:cNvPr id="9" name="Groupe 8">
            <a:extLst>
              <a:ext uri="{FF2B5EF4-FFF2-40B4-BE49-F238E27FC236}">
                <a16:creationId xmlns:a16="http://schemas.microsoft.com/office/drawing/2014/main" id="{9976367A-35E1-420B-8FC4-110B806DAF35}"/>
              </a:ext>
            </a:extLst>
          </p:cNvPr>
          <p:cNvGrpSpPr/>
          <p:nvPr/>
        </p:nvGrpSpPr>
        <p:grpSpPr>
          <a:xfrm>
            <a:off x="5626381" y="533317"/>
            <a:ext cx="5870120" cy="6113291"/>
            <a:chOff x="5701196" y="533318"/>
            <a:chExt cx="5356367" cy="5578256"/>
          </a:xfrm>
        </p:grpSpPr>
        <p:pic>
          <p:nvPicPr>
            <p:cNvPr id="6" name="Image 5">
              <a:extLst>
                <a:ext uri="{FF2B5EF4-FFF2-40B4-BE49-F238E27FC236}">
                  <a16:creationId xmlns:a16="http://schemas.microsoft.com/office/drawing/2014/main" id="{8F34318D-4374-4D9A-B62D-D6E27551A120}"/>
                </a:ext>
              </a:extLst>
            </p:cNvPr>
            <p:cNvPicPr>
              <a:picLocks noChangeAspect="1"/>
            </p:cNvPicPr>
            <p:nvPr/>
          </p:nvPicPr>
          <p:blipFill>
            <a:blip r:embed="rId2"/>
            <a:stretch>
              <a:fillRect/>
            </a:stretch>
          </p:blipFill>
          <p:spPr>
            <a:xfrm>
              <a:off x="5701197" y="533318"/>
              <a:ext cx="5356366" cy="4188312"/>
            </a:xfrm>
            <a:prstGeom prst="rect">
              <a:avLst/>
            </a:prstGeom>
          </p:spPr>
        </p:pic>
        <p:pic>
          <p:nvPicPr>
            <p:cNvPr id="8" name="Image 7">
              <a:extLst>
                <a:ext uri="{FF2B5EF4-FFF2-40B4-BE49-F238E27FC236}">
                  <a16:creationId xmlns:a16="http://schemas.microsoft.com/office/drawing/2014/main" id="{99097825-D27B-447D-8F81-85B1D85785A5}"/>
                </a:ext>
              </a:extLst>
            </p:cNvPr>
            <p:cNvPicPr>
              <a:picLocks noChangeAspect="1"/>
            </p:cNvPicPr>
            <p:nvPr/>
          </p:nvPicPr>
          <p:blipFill>
            <a:blip r:embed="rId3"/>
            <a:stretch>
              <a:fillRect/>
            </a:stretch>
          </p:blipFill>
          <p:spPr>
            <a:xfrm>
              <a:off x="5701196" y="4721630"/>
              <a:ext cx="5356365" cy="1389944"/>
            </a:xfrm>
            <a:prstGeom prst="rect">
              <a:avLst/>
            </a:prstGeom>
          </p:spPr>
        </p:pic>
      </p:grpSp>
    </p:spTree>
    <p:extLst>
      <p:ext uri="{BB962C8B-B14F-4D97-AF65-F5344CB8AC3E}">
        <p14:creationId xmlns:p14="http://schemas.microsoft.com/office/powerpoint/2010/main" val="133420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F759-C495-42A8-AD53-0BB33A87AFF2}"/>
              </a:ext>
            </a:extLst>
          </p:cNvPr>
          <p:cNvSpPr>
            <a:spLocks noGrp="1"/>
          </p:cNvSpPr>
          <p:nvPr>
            <p:ph type="title"/>
          </p:nvPr>
        </p:nvSpPr>
        <p:spPr/>
        <p:txBody>
          <a:bodyPr/>
          <a:lstStyle/>
          <a:p>
            <a:r>
              <a:rPr lang="en-CA" dirty="0"/>
              <a:t>TYPES DE VARIABLES DE BASE</a:t>
            </a:r>
            <a:endParaRPr lang="fr-CA" dirty="0"/>
          </a:p>
        </p:txBody>
      </p:sp>
      <p:pic>
        <p:nvPicPr>
          <p:cNvPr id="5" name="Espace réservé du contenu 4" descr="Une image contenant table&#10;&#10;Description générée automatiquement">
            <a:extLst>
              <a:ext uri="{FF2B5EF4-FFF2-40B4-BE49-F238E27FC236}">
                <a16:creationId xmlns:a16="http://schemas.microsoft.com/office/drawing/2014/main" id="{1F2A7D7F-D54D-4773-89E7-DDA5EBA5BB45}"/>
              </a:ext>
            </a:extLst>
          </p:cNvPr>
          <p:cNvPicPr>
            <a:picLocks noGrp="1" noChangeAspect="1"/>
          </p:cNvPicPr>
          <p:nvPr>
            <p:ph idx="1"/>
          </p:nvPr>
        </p:nvPicPr>
        <p:blipFill>
          <a:blip r:embed="rId2"/>
          <a:stretch>
            <a:fillRect/>
          </a:stretch>
        </p:blipFill>
        <p:spPr>
          <a:xfrm>
            <a:off x="2605260" y="1281112"/>
            <a:ext cx="6655118" cy="4817750"/>
          </a:xfrm>
        </p:spPr>
      </p:pic>
      <p:sp>
        <p:nvSpPr>
          <p:cNvPr id="6" name="ZoneTexte 5">
            <a:extLst>
              <a:ext uri="{FF2B5EF4-FFF2-40B4-BE49-F238E27FC236}">
                <a16:creationId xmlns:a16="http://schemas.microsoft.com/office/drawing/2014/main" id="{134A5A0D-347B-41FF-8ABA-B010EC73CC55}"/>
              </a:ext>
            </a:extLst>
          </p:cNvPr>
          <p:cNvSpPr txBox="1"/>
          <p:nvPr/>
        </p:nvSpPr>
        <p:spPr>
          <a:xfrm>
            <a:off x="2077973" y="6185098"/>
            <a:ext cx="7897626" cy="307777"/>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1"/>
                </a:solidFill>
              </a:rPr>
              <a:t>Documentation officielle sur les variables Arduino : </a:t>
            </a:r>
            <a:r>
              <a:rPr lang="fr-CA" sz="1400" dirty="0">
                <a:solidFill>
                  <a:schemeClr val="tx1"/>
                </a:solidFill>
                <a:hlinkClick r:id="rId3"/>
              </a:rPr>
              <a:t>https://www.arduino.cc/reference/en/#variables</a:t>
            </a:r>
            <a:r>
              <a:rPr lang="fr-CA" sz="1400" dirty="0">
                <a:solidFill>
                  <a:schemeClr val="tx1"/>
                </a:solidFill>
              </a:rPr>
              <a:t> </a:t>
            </a:r>
          </a:p>
        </p:txBody>
      </p:sp>
      <p:sp>
        <p:nvSpPr>
          <p:cNvPr id="7" name="ZoneTexte 6">
            <a:extLst>
              <a:ext uri="{FF2B5EF4-FFF2-40B4-BE49-F238E27FC236}">
                <a16:creationId xmlns:a16="http://schemas.microsoft.com/office/drawing/2014/main" id="{4D5AF766-185B-4B8D-9256-9643388650AB}"/>
              </a:ext>
            </a:extLst>
          </p:cNvPr>
          <p:cNvSpPr txBox="1"/>
          <p:nvPr/>
        </p:nvSpPr>
        <p:spPr>
          <a:xfrm>
            <a:off x="5494713" y="1961804"/>
            <a:ext cx="2044931" cy="307777"/>
          </a:xfrm>
          <a:prstGeom prst="rect">
            <a:avLst/>
          </a:prstGeom>
          <a:solidFill>
            <a:schemeClr val="bg1"/>
          </a:solidFill>
        </p:spPr>
        <p:txBody>
          <a:bodyPr wrap="square" rtlCol="0">
            <a:spAutoFit/>
          </a:bodyPr>
          <a:lstStyle/>
          <a:p>
            <a:r>
              <a:rPr lang="fr-CA" sz="1400" dirty="0" err="1">
                <a:highlight>
                  <a:srgbClr val="FFFFFF"/>
                </a:highlight>
              </a:rPr>
              <a:t>true</a:t>
            </a:r>
            <a:r>
              <a:rPr lang="fr-CA" sz="1400" dirty="0">
                <a:highlight>
                  <a:srgbClr val="FFFFFF"/>
                </a:highlight>
              </a:rPr>
              <a:t> or false </a:t>
            </a:r>
          </a:p>
        </p:txBody>
      </p:sp>
    </p:spTree>
    <p:extLst>
      <p:ext uri="{BB962C8B-B14F-4D97-AF65-F5344CB8AC3E}">
        <p14:creationId xmlns:p14="http://schemas.microsoft.com/office/powerpoint/2010/main" val="234881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sz="5400" b="1" i="0" kern="1200" spc="-150" dirty="0">
                <a:latin typeface="+mj-lt"/>
                <a:ea typeface="+mj-ea"/>
                <a:cs typeface="Gill Sans" panose="020B0502020104020203" pitchFamily="34" charset="-79"/>
              </a:rPr>
              <a:t>ANALYSE DU CODE BLINK</a:t>
            </a:r>
          </a:p>
        </p:txBody>
      </p:sp>
      <p:sp>
        <p:nvSpPr>
          <p:cNvPr id="9" name="Rectangle 8">
            <a:extLst>
              <a:ext uri="{FF2B5EF4-FFF2-40B4-BE49-F238E27FC236}">
                <a16:creationId xmlns:a16="http://schemas.microsoft.com/office/drawing/2014/main" id="{905FCF9E-7880-4275-8FCC-FFB309085038}"/>
              </a:ext>
            </a:extLst>
          </p:cNvPr>
          <p:cNvSpPr/>
          <p:nvPr/>
        </p:nvSpPr>
        <p:spPr>
          <a:xfrm>
            <a:off x="5556554" y="1524000"/>
            <a:ext cx="6124458" cy="496887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fr-FR" sz="1400" dirty="0">
                <a:solidFill>
                  <a:schemeClr val="tx2"/>
                </a:solidFill>
              </a:rPr>
              <a:t>La ligne </a:t>
            </a:r>
            <a:r>
              <a:rPr lang="fr-FR" sz="1400" dirty="0" err="1">
                <a:solidFill>
                  <a:schemeClr val="tx2"/>
                </a:solidFill>
              </a:rPr>
              <a:t>pinMode</a:t>
            </a:r>
            <a:r>
              <a:rPr lang="fr-FR" sz="1400" dirty="0">
                <a:solidFill>
                  <a:schemeClr val="tx2"/>
                </a:solidFill>
              </a:rPr>
              <a:t>(LED_BUILTIN, OUTPUT); initialise la broche LED_BUILTIN de la carte comme sortie, c'est-à-dire que des données seront envoyées depuis le microcontrôleur vers cette broche (on va envoyer de l'électricité).</a:t>
            </a:r>
          </a:p>
          <a:p>
            <a:pPr indent="-228600">
              <a:lnSpc>
                <a:spcPct val="90000"/>
              </a:lnSpc>
              <a:spcAft>
                <a:spcPts val="600"/>
              </a:spcAft>
              <a:buFont typeface="Arial" panose="020B0604020202020204" pitchFamily="34" charset="0"/>
              <a:buChar char="•"/>
            </a:pPr>
            <a:r>
              <a:rPr lang="fr-FR" sz="1400" dirty="0">
                <a:solidFill>
                  <a:schemeClr val="tx2"/>
                </a:solidFill>
              </a:rPr>
              <a:t>Avec l'instruction </a:t>
            </a:r>
            <a:r>
              <a:rPr lang="fr-FR" sz="1400" dirty="0" err="1">
                <a:solidFill>
                  <a:schemeClr val="tx2"/>
                </a:solidFill>
              </a:rPr>
              <a:t>digitalWrite</a:t>
            </a:r>
            <a:r>
              <a:rPr lang="fr-FR" sz="1400" dirty="0">
                <a:solidFill>
                  <a:schemeClr val="tx2"/>
                </a:solidFill>
              </a:rPr>
              <a:t>(LED_BUILTIN, HIGH);, le microcontrôleur connecte la broche LED_BUILTIN au +5V ce qui a pour effet d'allumer la DEL (de l'électricité sort de la broche LED_BUILTIN ).</a:t>
            </a:r>
          </a:p>
          <a:p>
            <a:pPr indent="-228600">
              <a:lnSpc>
                <a:spcPct val="90000"/>
              </a:lnSpc>
              <a:spcAft>
                <a:spcPts val="600"/>
              </a:spcAft>
              <a:buFont typeface="Arial" panose="020B0604020202020204" pitchFamily="34" charset="0"/>
              <a:buChar char="•"/>
            </a:pPr>
            <a:r>
              <a:rPr lang="fr-FR" sz="1400" dirty="0">
                <a:solidFill>
                  <a:schemeClr val="tx2"/>
                </a:solidFill>
              </a:rPr>
              <a:t>L'instruction </a:t>
            </a:r>
            <a:r>
              <a:rPr lang="fr-FR" sz="1400" dirty="0" err="1">
                <a:solidFill>
                  <a:schemeClr val="tx2"/>
                </a:solidFill>
              </a:rPr>
              <a:t>delay</a:t>
            </a:r>
            <a:r>
              <a:rPr lang="fr-FR" sz="1400" dirty="0">
                <a:solidFill>
                  <a:schemeClr val="tx2"/>
                </a:solidFill>
              </a:rPr>
              <a:t>(500); indique au microcontrôleur de ne rien faire pendant 500 millisecondes, soit ½ seconde.</a:t>
            </a:r>
          </a:p>
          <a:p>
            <a:pPr indent="-228600">
              <a:lnSpc>
                <a:spcPct val="90000"/>
              </a:lnSpc>
              <a:spcAft>
                <a:spcPts val="600"/>
              </a:spcAft>
              <a:buFont typeface="Arial" panose="020B0604020202020204" pitchFamily="34" charset="0"/>
              <a:buChar char="•"/>
            </a:pPr>
            <a:r>
              <a:rPr lang="fr-FR" sz="1400" dirty="0">
                <a:solidFill>
                  <a:schemeClr val="tx2"/>
                </a:solidFill>
              </a:rPr>
              <a:t>Avec l'instruction </a:t>
            </a:r>
            <a:r>
              <a:rPr lang="fr-FR" sz="1400" dirty="0" err="1">
                <a:solidFill>
                  <a:schemeClr val="tx2"/>
                </a:solidFill>
              </a:rPr>
              <a:t>digitalWrite</a:t>
            </a:r>
            <a:r>
              <a:rPr lang="fr-FR" sz="1400" dirty="0">
                <a:solidFill>
                  <a:schemeClr val="tx2"/>
                </a:solidFill>
              </a:rPr>
              <a:t>(LED_BUILTIN, LOW);, le microcontrôleur connecte la broche LED_BUILTIN au 0V ce qui a pour effet d'éteindre la DEL (on coupe l'alimentation en électricité).</a:t>
            </a:r>
          </a:p>
          <a:p>
            <a:pPr indent="-228600">
              <a:lnSpc>
                <a:spcPct val="90000"/>
              </a:lnSpc>
              <a:spcAft>
                <a:spcPts val="600"/>
              </a:spcAft>
              <a:buFont typeface="Arial" panose="020B0604020202020204" pitchFamily="34" charset="0"/>
              <a:buChar char="•"/>
            </a:pPr>
            <a:r>
              <a:rPr lang="fr-FR" sz="1400" dirty="0">
                <a:solidFill>
                  <a:schemeClr val="tx2"/>
                </a:solidFill>
              </a:rPr>
              <a:t>L'instruction </a:t>
            </a:r>
            <a:r>
              <a:rPr lang="fr-FR" sz="1400" dirty="0" err="1">
                <a:solidFill>
                  <a:schemeClr val="tx2"/>
                </a:solidFill>
              </a:rPr>
              <a:t>delay</a:t>
            </a:r>
            <a:r>
              <a:rPr lang="fr-FR" sz="1400" dirty="0">
                <a:solidFill>
                  <a:schemeClr val="tx2"/>
                </a:solidFill>
              </a:rPr>
              <a:t>(500); indique au microcontrôleur à nouveau de ne rien faire pendant 500ms soit ½ seconde.</a:t>
            </a:r>
          </a:p>
          <a:p>
            <a:pPr indent="-228600">
              <a:lnSpc>
                <a:spcPct val="90000"/>
              </a:lnSpc>
              <a:spcAft>
                <a:spcPts val="600"/>
              </a:spcAft>
              <a:buFont typeface="Arial" panose="020B0604020202020204" pitchFamily="34" charset="0"/>
              <a:buChar char="•"/>
            </a:pPr>
            <a:r>
              <a:rPr lang="fr-FR" sz="1400" dirty="0">
                <a:solidFill>
                  <a:schemeClr val="tx2"/>
                </a:solidFill>
              </a:rPr>
              <a:t>Le résultat est donc que la DEL s'allume pendant ½ seconde, puis s'éteint pendant une ½ seconde puis s'allume pendant ½ seconde... elle clignote donc.</a:t>
            </a:r>
          </a:p>
          <a:p>
            <a:pPr indent="-228600">
              <a:lnSpc>
                <a:spcPct val="90000"/>
              </a:lnSpc>
              <a:spcAft>
                <a:spcPts val="600"/>
              </a:spcAft>
              <a:buFont typeface="Arial" panose="020B0604020202020204" pitchFamily="34" charset="0"/>
              <a:buChar char="•"/>
            </a:pPr>
            <a:r>
              <a:rPr lang="fr-FR" sz="1400" dirty="0">
                <a:solidFill>
                  <a:schemeClr val="tx2"/>
                </a:solidFill>
              </a:rPr>
              <a:t>Profitons maintenant pour voir ce que signifie le terme OUTPUT. Il s’agit de préciser si la broche est une entrée ou une sortie. En effet, le microcontrôleur a la capacité d'utiliser certaines de ses broches en entrée (INPUT) ou en sortie (OUTPUT). Il suffit simplement d’interchanger une ligne de code pour dire qu'il faut utiliser une broche en entrée (récupération de données) ou en sortie (envoi de données).</a:t>
            </a:r>
          </a:p>
        </p:txBody>
      </p:sp>
      <p:pic>
        <p:nvPicPr>
          <p:cNvPr id="10" name="Image 9">
            <a:extLst>
              <a:ext uri="{FF2B5EF4-FFF2-40B4-BE49-F238E27FC236}">
                <a16:creationId xmlns:a16="http://schemas.microsoft.com/office/drawing/2014/main" id="{7C43081C-6247-4832-978B-DFC8945D524C}"/>
              </a:ext>
            </a:extLst>
          </p:cNvPr>
          <p:cNvPicPr>
            <a:picLocks noChangeAspect="1"/>
          </p:cNvPicPr>
          <p:nvPr/>
        </p:nvPicPr>
        <p:blipFill>
          <a:blip r:embed="rId2"/>
          <a:stretch>
            <a:fillRect/>
          </a:stretch>
        </p:blipFill>
        <p:spPr>
          <a:xfrm>
            <a:off x="1207728" y="1520237"/>
            <a:ext cx="4093947" cy="4839000"/>
          </a:xfrm>
          <a:prstGeom prst="rect">
            <a:avLst/>
          </a:prstGeom>
        </p:spPr>
      </p:pic>
    </p:spTree>
    <p:extLst>
      <p:ext uri="{BB962C8B-B14F-4D97-AF65-F5344CB8AC3E}">
        <p14:creationId xmlns:p14="http://schemas.microsoft.com/office/powerpoint/2010/main" val="1988614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537</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LE DÉROULEMENT DU PROGRAMME</vt:lpstr>
      <vt:lpstr>LE CODE MINIMAL</vt:lpstr>
      <vt:lpstr>LES INSTRUCTIONS</vt:lpstr>
      <vt:lpstr>TYPES DE VARIABLES DE BASE</vt:lpstr>
      <vt:lpstr>ANALYSE DU CODE BLINK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DÉROULEMENT DU PROGRAMME</dc:title>
  <dc:creator>Thomas O Fredericks</dc:creator>
  <cp:lastModifiedBy>Thomas O Fredericks</cp:lastModifiedBy>
  <cp:revision>1</cp:revision>
  <dcterms:created xsi:type="dcterms:W3CDTF">2022-09-07T00:52:45Z</dcterms:created>
  <dcterms:modified xsi:type="dcterms:W3CDTF">2022-09-07T00:58:41Z</dcterms:modified>
</cp:coreProperties>
</file>