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GB"/>
    </a:defPPr>
    <a:lvl1pPr marL="0" lvl="0" indent="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chemeClr val="bg1"/>
        </a:solidFill>
        <a:latin typeface="Arial" charset="0"/>
        <a:ea typeface="Noto Sans CJK SC Regular" charset="0"/>
      </a:defRPr>
    </a:lvl1pPr>
    <a:lvl2pPr marL="742950" lvl="1" indent="-28575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2pPr>
    <a:lvl3pPr marL="1143000" lvl="2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3pPr>
    <a:lvl4pPr marL="1600200" lvl="3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4pPr>
    <a:lvl5pPr marL="2057400" lvl="4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5pPr>
    <a:lvl6pPr marL="2286000" lvl="5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6pPr>
    <a:lvl7pPr marL="2743200" lvl="6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7pPr>
    <a:lvl8pPr marL="3200400" lvl="7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8pPr>
    <a:lvl9pPr marL="3657600" lvl="8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Slide Image Placeholder 2048"/>
          <p:cNvSpPr>
            <a:spLocks noGrp="1"/>
          </p:cNvSpPr>
          <p:nvPr>
            <p:ph type="sldImg"/>
          </p:nvPr>
        </p:nvSpPr>
        <p:spPr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ctr"/>
          <a:p>
            <a:pPr lvl="0"/>
          </a:p>
        </p:txBody>
      </p:sp>
      <p:sp>
        <p:nvSpPr>
          <p:cNvPr id="2050" name="Text Placeholder 20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 anchor="t"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1pPr>
    <a:lvl2pPr marL="742950" lvl="1" indent="-28575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9" name="Slide Image Placeholder 1228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0" name="Text Placeholder 122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7" name="Slide Image Placeholder 1433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4338" name="Text Placeholder 143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Slide Image Placeholder 1536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5362" name="Text Placeholder 153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5" name="Slide Image Placeholder 1638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86" name="Text Placeholder 163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09" name="Slide Image Placeholder 1740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7410" name="Text Placeholder 174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3" name="Slide Image Placeholder 1843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8434" name="Text Placeholder 1843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7" name="Slide Image Placeholder 19456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9458" name="Text Placeholder 194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1" name="Slide Image Placeholder 2048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2" name="Text Placeholder 204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8210" y="274638"/>
            <a:ext cx="205700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1763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1726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487" y="1600200"/>
            <a:ext cx="4031726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Title 10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ctr"/>
          <a:p>
            <a:pPr lvl="0"/>
            <a:r>
              <a:rPr dirty="0"/>
              <a:t>Click to edit the title text format</a:t>
            </a:r>
            <a:endParaRPr dirty="0"/>
          </a:p>
        </p:txBody>
      </p:sp>
      <p:sp>
        <p:nvSpPr>
          <p:cNvPr id="1026" name="Text Placeholder 10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p>
            <a:pPr lvl="0"/>
            <a:r>
              <a:rPr dirty="0"/>
              <a:t>Click to edit the outline text format</a:t>
            </a:r>
            <a:endParaRPr dirty="0"/>
          </a:p>
          <a:p>
            <a:pPr lvl="1"/>
            <a:r>
              <a:rPr dirty="0"/>
              <a:t>Second Outline Level</a:t>
            </a:r>
            <a:endParaRPr dirty="0"/>
          </a:p>
          <a:p>
            <a:pPr lvl="2"/>
            <a:r>
              <a:rPr dirty="0"/>
              <a:t>Third Outline Level</a:t>
            </a:r>
            <a:endParaRPr dirty="0"/>
          </a:p>
          <a:p>
            <a:pPr lvl="3"/>
            <a:r>
              <a:rPr dirty="0"/>
              <a:t>Fourth Outline Level</a:t>
            </a:r>
            <a:endParaRPr dirty="0"/>
          </a:p>
          <a:p>
            <a:pPr lvl="4"/>
            <a:r>
              <a:rPr dirty="0"/>
              <a:t>Fifth Outline Level</a:t>
            </a:r>
            <a:endParaRPr dirty="0"/>
          </a:p>
          <a:p>
            <a:pPr lvl="4"/>
            <a:r>
              <a:rPr dirty="0"/>
              <a:t>Sixth Outline Level</a:t>
            </a:r>
            <a:endParaRPr dirty="0"/>
          </a:p>
          <a:p>
            <a:pPr lvl="4"/>
            <a:r>
              <a:rPr dirty="0"/>
              <a:t>Seventh Outline Level</a:t>
            </a:r>
            <a:endParaRPr dirty="0"/>
          </a:p>
        </p:txBody>
      </p:sp>
      <p:sp>
        <p:nvSpPr>
          <p:cNvPr id="1027" name="Date Placeholder 1026"/>
          <p:cNvSpPr>
            <a:spLocks noGrp="1"/>
          </p:cNvSpPr>
          <p:nvPr>
            <p:ph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1028" name="Footer Placeholder 1027"/>
          <p:cNvSpPr>
            <a:spLocks noGrp="1"/>
          </p:cNvSpPr>
          <p:nvPr>
            <p:ph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2pPr>
      <a:lvl3pPr marL="1143000" lvl="2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3pPr>
      <a:lvl4pPr marL="1600200" lvl="3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4pPr>
      <a:lvl5pPr marL="2057400" lvl="4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5pPr>
    </p:titleStyle>
    <p:bodyStyle>
      <a:lvl1pPr marL="342900" lvl="0" indent="-342900" algn="l" defTabSz="45720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Title 3072"/>
          <p:cNvSpPr>
            <a:spLocks noGrp="1"/>
          </p:cNvSpPr>
          <p:nvPr>
            <p:ph type="title"/>
          </p:nvPr>
        </p:nvSpPr>
        <p:spPr>
          <a:xfrm>
            <a:off x="685800" y="2938463"/>
            <a:ext cx="7772400" cy="1470025"/>
          </a:xfrm>
        </p:spPr>
        <p:txBody>
          <a:bodyPr wrap="square" lIns="90000" tIns="46800" rIns="90000" bIns="46800" anchor="ctr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400" dirty="0" err="1"/>
              <a:t>BotBasic 1.0</a:t>
            </a:r>
            <a:br>
              <a:rPr lang="en-US" altLang="x-none" sz="4400" dirty="0" err="1"/>
            </a:br>
            <a:br>
              <a:rPr lang="en-US" altLang="x-none" sz="4400" dirty="0" err="1"/>
            </a:br>
            <a:br>
              <a:rPr lang="en-US" altLang="x-none" sz="4400" dirty="0" err="1"/>
            </a:br>
            <a:r>
              <a:rPr lang="en-US" altLang="x-none" sz="4400" dirty="0" err="1"/>
              <a:t>Taller 1.0</a:t>
            </a:r>
            <a:br>
              <a:rPr lang="en-US" altLang="x-none" sz="4400" dirty="0" err="1"/>
            </a:br>
            <a:r>
              <a:rPr lang="x-none" altLang="en-US" sz="2400" i="1" dirty="0" err="1"/>
              <a:t>día 1</a:t>
            </a:r>
            <a:endParaRPr lang="x-none" altLang="en-US" sz="2400" i="1" dirty="0" err="1"/>
          </a:p>
        </p:txBody>
      </p:sp>
      <p:sp>
        <p:nvSpPr>
          <p:cNvPr id="3074" name="Subtitle 307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200" kern="1200" baseline="0" dirty="0" err="1">
                <a:latin typeface="Arial" charset="0"/>
                <a:ea typeface="Noto Sans CJK SC Regular" charset="0"/>
              </a:rPr>
              <a:t> </a:t>
            </a:r>
            <a:endParaRPr lang="en-US" altLang="x-none" sz="3200" kern="1200" baseline="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3075" name="Freeform 3074"/>
          <p:cNvSpPr/>
          <p:nvPr/>
        </p:nvSpPr>
        <p:spPr>
          <a:xfrm>
            <a:off x="2286000" y="3657600"/>
            <a:ext cx="4800600" cy="2514600"/>
          </a:xfrm>
          <a:custGeom>
            <a:avLst/>
            <a:gdLst/>
            <a:ahLst/>
            <a:cxnLst/>
            <a:pathLst>
              <a:path w="3024" h="1584">
                <a:moveTo>
                  <a:pt x="0" y="0"/>
                </a:moveTo>
                <a:lnTo>
                  <a:pt x="3024" y="0"/>
                </a:lnTo>
                <a:lnTo>
                  <a:pt x="3024" y="1584"/>
                </a:lnTo>
              </a:path>
            </a:pathLst>
          </a:custGeom>
          <a:noFill/>
          <a:ln w="38160" cap="flat" cmpd="sng">
            <a:solidFill>
              <a:srgbClr val="663300">
                <a:alpha val="100000"/>
              </a:srgbClr>
            </a:solidFill>
            <a:prstDash val="solid"/>
            <a:round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/>
              <a:t>BotBasic 1.0</a:t>
            </a:r>
            <a:endParaRPr lang="en-US" altLang="x-none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b="1" dirty="0" err="1">
                <a:effectLst>
                  <a:outerShdw blurRad="38100" dist="38100" dir="2700000">
                    <a:srgbClr val="C0C0C0"/>
                  </a:outerShdw>
                </a:effectLst>
              </a:rPr>
              <a:t>¿Qué funciona?</a:t>
            </a:r>
            <a:endParaRPr lang="en-US" altLang="x-none" sz="28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0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dirty="0" err="1"/>
              <a:t>BASIC</a:t>
            </a:r>
            <a:endParaRPr lang="en-US" altLang="x-none" sz="16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Estilo Apple ][+</a:t>
            </a:r>
            <a:endParaRPr lang="en-US" altLang="x-none" sz="18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dirty="0" err="1"/>
              <a:t>IN/OUT</a:t>
            </a:r>
            <a:endParaRPr lang="en-US" altLang="x-none" sz="16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Texto</a:t>
            </a:r>
            <a:endParaRPr lang="x-none" altLang="en-US" sz="18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Menús</a:t>
            </a:r>
            <a:endParaRPr lang="en-US" altLang="x-none" sz="18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dirty="0" err="1"/>
              <a:t>Subrutinas con argumentos</a:t>
            </a:r>
            <a:br>
              <a:rPr lang="en-US" altLang="x-none" sz="1600" dirty="0" err="1"/>
            </a:br>
            <a:r>
              <a:rPr lang="en-US" altLang="x-none" sz="1600" dirty="0" err="1"/>
              <a:t>y valores de retorno</a:t>
            </a:r>
            <a:endParaRPr lang="en-US" altLang="x-none" sz="16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dirty="0" err="1"/>
              <a:t>Memoria compartida</a:t>
            </a:r>
            <a:endParaRPr lang="en-US" altLang="x-none" sz="16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Variables</a:t>
            </a:r>
            <a:endParaRPr lang="en-US" altLang="x-none" sz="18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Tablas clave/valor</a:t>
            </a:r>
            <a:endParaRPr lang="en-US" altLang="x-none" sz="18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dirty="0" err="1"/>
              <a:t>Extensibilidad PHP</a:t>
            </a:r>
            <a:endParaRPr lang="en-US" altLang="x-none" sz="1600" dirty="0" err="1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b="1" kern="1200" dirty="0" err="1">
                <a:latin typeface="Arial" charset="0"/>
                <a:ea typeface="Noto Sans CJK SC Regular" charset="0"/>
              </a:rPr>
              <a:t>¿Qué no funciona </a:t>
            </a:r>
            <a:r>
              <a:rPr lang="x-none" altLang="en-US" sz="2800" b="1" kern="1200" dirty="0" err="1">
                <a:latin typeface="Arial" charset="0"/>
                <a:ea typeface="Noto Sans CJK SC Regular" charset="0"/>
              </a:rPr>
              <a:t>aún</a:t>
            </a:r>
            <a:r>
              <a:rPr lang="en-US" altLang="x-none" sz="2800" b="1" kern="1200" dirty="0" err="1">
                <a:latin typeface="Arial" charset="0"/>
                <a:ea typeface="Noto Sans CJK SC Regular" charset="0"/>
              </a:rPr>
              <a:t>?</a:t>
            </a:r>
            <a:endParaRPr lang="en-US" altLang="x-none" sz="2800" b="1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IN/OUT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kern="1200" dirty="0" err="1">
                <a:latin typeface="Arial" charset="0"/>
                <a:ea typeface="Noto Sans CJK SC Regular" charset="0"/>
              </a:rPr>
              <a:t>Multimedia</a:t>
            </a:r>
            <a:endParaRPr lang="en-US" altLang="x-none" sz="18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Múltiples canales para mismo usuario+bot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Gráficos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Eventos de tiempo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 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 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 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600" kern="1200" dirty="0" err="1">
                <a:latin typeface="Arial" charset="0"/>
                <a:ea typeface="Noto Sans CJK SC Regular" charset="0"/>
              </a:rPr>
              <a:t> </a:t>
            </a:r>
            <a:endParaRPr lang="en-US" altLang="x-none" sz="16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1600" kern="120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1" name="Picture 5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0888" y="0"/>
            <a:ext cx="5178425" cy="6858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22" name="Picture 5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93762" y="3595688"/>
            <a:ext cx="3657600" cy="76358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3" name="Text Box 5122"/>
          <p:cNvSpPr txBox="1"/>
          <p:nvPr/>
        </p:nvSpPr>
        <p:spPr>
          <a:xfrm>
            <a:off x="7589838" y="6110288"/>
            <a:ext cx="1462087" cy="777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p>
            <a:pPr marL="341630" lvl="0" indent="-341630" defTabSz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400" dirty="0" err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charset="0"/>
                <a:ea typeface="Noto Sans CJK SC Regular" charset="0"/>
              </a:rPr>
              <a:t>ejemplo:</a:t>
            </a:r>
            <a:br>
              <a:rPr lang="en-US" altLang="x-none" sz="1400" dirty="0" err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charset="0"/>
                <a:ea typeface="Noto Sans CJK SC Regular" charset="0"/>
              </a:rPr>
            </a:br>
            <a:r>
              <a:rPr lang="en-US" altLang="x-none" sz="1400" dirty="0" err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charset="0"/>
                <a:ea typeface="Noto Sans CJK SC Regular" charset="0"/>
              </a:rPr>
              <a:t>neuropower</a:t>
            </a:r>
            <a:endParaRPr lang="en-US" altLang="x-none" sz="1400" dirty="0" err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charset="0"/>
              <a:ea typeface="Noto Sans CJK SC Regular" charset="0"/>
            </a:endParaRPr>
          </a:p>
        </p:txBody>
      </p:sp>
      <p:sp>
        <p:nvSpPr>
          <p:cNvPr id="5124" name="Text Box 5123"/>
          <p:cNvSpPr txBox="1"/>
          <p:nvPr/>
        </p:nvSpPr>
        <p:spPr>
          <a:xfrm>
            <a:off x="-3175" y="92075"/>
            <a:ext cx="1981200" cy="4111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p>
            <a:pPr marL="341630" lvl="0" indent="-341630" defTabSz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charset="0"/>
                <a:ea typeface="Noto Sans CJK SC Regular" charset="0"/>
              </a:rPr>
              <a:t>Arquitectura</a:t>
            </a:r>
            <a:endParaRPr lang="en-US" altLang="x-none" sz="2000" dirty="0" err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charset="0"/>
              <a:ea typeface="Noto Sans CJK SC Regular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145" name="Group 6144"/>
          <p:cNvGrpSpPr/>
          <p:nvPr/>
        </p:nvGrpSpPr>
        <p:grpSpPr>
          <a:xfrm>
            <a:off x="1066800" y="1219200"/>
            <a:ext cx="2665413" cy="1522413"/>
            <a:chOff x="672" y="768"/>
            <a:chExt cx="1679" cy="959"/>
          </a:xfrm>
        </p:grpSpPr>
        <p:sp>
          <p:nvSpPr>
            <p:cNvPr id="6146" name="Rectangle 6145"/>
            <p:cNvSpPr/>
            <p:nvPr/>
          </p:nvSpPr>
          <p:spPr>
            <a:xfrm>
              <a:off x="672" y="768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47" name="Text Box 6146"/>
            <p:cNvSpPr txBox="1"/>
            <p:nvPr/>
          </p:nvSpPr>
          <p:spPr>
            <a:xfrm>
              <a:off x="672" y="768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ChatMediumChannel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6148" name="Straight Connector 6147"/>
            <p:cNvSpPr/>
            <p:nvPr/>
          </p:nvSpPr>
          <p:spPr>
            <a:xfrm>
              <a:off x="672" y="1008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49" name="Text Box 6148"/>
            <p:cNvSpPr txBox="1"/>
            <p:nvPr/>
          </p:nvSpPr>
          <p:spPr>
            <a:xfrm>
              <a:off x="672" y="1008"/>
              <a:ext cx="1679" cy="2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000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6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</a:t>
              </a:r>
              <a:endParaRPr lang="en-US" altLang="x-none" sz="16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6150" name="Group 6149"/>
          <p:cNvGrpSpPr/>
          <p:nvPr/>
        </p:nvGrpSpPr>
        <p:grpSpPr>
          <a:xfrm>
            <a:off x="5334000" y="1219200"/>
            <a:ext cx="2665413" cy="1522413"/>
            <a:chOff x="3360" y="768"/>
            <a:chExt cx="1679" cy="959"/>
          </a:xfrm>
        </p:grpSpPr>
        <p:sp>
          <p:nvSpPr>
            <p:cNvPr id="6151" name="Rectangle 6150"/>
            <p:cNvSpPr/>
            <p:nvPr/>
          </p:nvSpPr>
          <p:spPr>
            <a:xfrm>
              <a:off x="3360" y="768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52" name="Text Box 6151"/>
            <p:cNvSpPr txBox="1"/>
            <p:nvPr/>
          </p:nvSpPr>
          <p:spPr>
            <a:xfrm>
              <a:off x="3360" y="768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BotBasicChannel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6153" name="Straight Connector 6152"/>
            <p:cNvSpPr/>
            <p:nvPr/>
          </p:nvSpPr>
          <p:spPr>
            <a:xfrm>
              <a:off x="3360" y="1008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54" name="Text Box 6153"/>
            <p:cNvSpPr txBox="1"/>
            <p:nvPr/>
          </p:nvSpPr>
          <p:spPr>
            <a:xfrm>
              <a:off x="3360" y="1008"/>
              <a:ext cx="1679" cy="2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000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6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</a:t>
              </a:r>
              <a:endParaRPr lang="en-US" altLang="x-none" sz="16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6155" name="Group 6154"/>
          <p:cNvGrpSpPr/>
          <p:nvPr/>
        </p:nvGrpSpPr>
        <p:grpSpPr>
          <a:xfrm>
            <a:off x="1066800" y="4343400"/>
            <a:ext cx="2665413" cy="1522413"/>
            <a:chOff x="672" y="2736"/>
            <a:chExt cx="1679" cy="959"/>
          </a:xfrm>
        </p:grpSpPr>
        <p:sp>
          <p:nvSpPr>
            <p:cNvPr id="6156" name="Rectangle 6155"/>
            <p:cNvSpPr/>
            <p:nvPr/>
          </p:nvSpPr>
          <p:spPr>
            <a:xfrm>
              <a:off x="672" y="2736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57" name="Text Box 6156"/>
            <p:cNvSpPr txBox="1"/>
            <p:nvPr/>
          </p:nvSpPr>
          <p:spPr>
            <a:xfrm>
              <a:off x="672" y="2736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ChatMedium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6158" name="Straight Connector 6157"/>
            <p:cNvSpPr/>
            <p:nvPr/>
          </p:nvSpPr>
          <p:spPr>
            <a:xfrm>
              <a:off x="672" y="2976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59" name="Text Box 6158"/>
            <p:cNvSpPr txBox="1"/>
            <p:nvPr/>
          </p:nvSpPr>
          <p:spPr>
            <a:xfrm>
              <a:off x="672" y="2976"/>
              <a:ext cx="1679" cy="2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000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6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</a:t>
              </a:r>
              <a:endParaRPr lang="en-US" altLang="x-none" sz="16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6160" name="Group 6159"/>
          <p:cNvGrpSpPr/>
          <p:nvPr/>
        </p:nvGrpSpPr>
        <p:grpSpPr>
          <a:xfrm>
            <a:off x="5334000" y="4343400"/>
            <a:ext cx="2665413" cy="1522413"/>
            <a:chOff x="3360" y="2736"/>
            <a:chExt cx="1679" cy="959"/>
          </a:xfrm>
        </p:grpSpPr>
        <p:sp>
          <p:nvSpPr>
            <p:cNvPr id="6161" name="Rectangle 6160"/>
            <p:cNvSpPr/>
            <p:nvPr/>
          </p:nvSpPr>
          <p:spPr>
            <a:xfrm>
              <a:off x="3360" y="2736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62" name="Text Box 6161"/>
            <p:cNvSpPr txBox="1"/>
            <p:nvPr/>
          </p:nvSpPr>
          <p:spPr>
            <a:xfrm>
              <a:off x="3360" y="2736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BotBasicRuntime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6163" name="Straight Connector 6162"/>
            <p:cNvSpPr/>
            <p:nvPr/>
          </p:nvSpPr>
          <p:spPr>
            <a:xfrm>
              <a:off x="3360" y="2976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164" name="Text Box 6163"/>
            <p:cNvSpPr txBox="1"/>
            <p:nvPr/>
          </p:nvSpPr>
          <p:spPr>
            <a:xfrm>
              <a:off x="3360" y="2976"/>
              <a:ext cx="1679" cy="2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000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6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</a:t>
              </a:r>
              <a:endParaRPr lang="en-US" altLang="x-none" sz="16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6165" name="Group 6164"/>
          <p:cNvGrpSpPr/>
          <p:nvPr/>
        </p:nvGrpSpPr>
        <p:grpSpPr>
          <a:xfrm>
            <a:off x="7696200" y="1066800"/>
            <a:ext cx="455613" cy="3579813"/>
            <a:chOff x="4848" y="672"/>
            <a:chExt cx="287" cy="2255"/>
          </a:xfrm>
        </p:grpSpPr>
        <p:sp>
          <p:nvSpPr>
            <p:cNvPr id="6166" name="Oval 6165"/>
            <p:cNvSpPr/>
            <p:nvPr/>
          </p:nvSpPr>
          <p:spPr>
            <a:xfrm>
              <a:off x="4848" y="2640"/>
              <a:ext cx="287" cy="287"/>
            </a:xfrm>
            <a:prstGeom prst="ellipse">
              <a:avLst/>
            </a:prstGeom>
            <a:solidFill>
              <a:srgbClr val="663300"/>
            </a:solidFill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lvl="0" algn="ctr" defTabSz="0" eaLnBrk="0" hangingPunct="0"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200" dirty="0" err="1">
                  <a:solidFill>
                    <a:srgbClr val="FFFFFF"/>
                  </a:solidFill>
                  <a:latin typeface="Arial" charset="0"/>
                  <a:ea typeface="Noto Sans CJK SC Regular" charset="0"/>
                </a:rPr>
                <a:t>1</a:t>
              </a:r>
              <a:endPara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6167" name="Oval 6166"/>
            <p:cNvSpPr/>
            <p:nvPr/>
          </p:nvSpPr>
          <p:spPr>
            <a:xfrm>
              <a:off x="4848" y="672"/>
              <a:ext cx="287" cy="287"/>
            </a:xfrm>
            <a:prstGeom prst="ellipse">
              <a:avLst/>
            </a:prstGeom>
            <a:solidFill>
              <a:srgbClr val="663300"/>
            </a:solidFill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lvl="0" algn="ctr" defTabSz="0" eaLnBrk="0" hangingPunct="0"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200" dirty="0" err="1">
                  <a:solidFill>
                    <a:srgbClr val="FFFFFF"/>
                  </a:solidFill>
                  <a:latin typeface="Arial" charset="0"/>
                  <a:ea typeface="Noto Sans CJK SC Regular" charset="0"/>
                </a:rPr>
                <a:t>N</a:t>
              </a:r>
              <a:endPara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endParaRPr>
            </a:p>
          </p:txBody>
        </p:sp>
      </p:grpSp>
      <p:sp>
        <p:nvSpPr>
          <p:cNvPr id="6168" name="Freeform 6167"/>
          <p:cNvSpPr/>
          <p:nvPr/>
        </p:nvSpPr>
        <p:spPr>
          <a:xfrm>
            <a:off x="6705600" y="2743200"/>
            <a:ext cx="1588" cy="1600200"/>
          </a:xfrm>
          <a:custGeom>
            <a:avLst/>
            <a:gdLst/>
            <a:ahLst/>
            <a:cxnLst/>
            <a:pathLst>
              <a:path w="1" h="4446">
                <a:moveTo>
                  <a:pt x="0" y="4445"/>
                </a:moveTo>
                <a:lnTo>
                  <a:pt x="0" y="0"/>
                </a:lnTo>
              </a:path>
            </a:pathLst>
          </a:custGeom>
          <a:noFill/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  <p:sp>
        <p:nvSpPr>
          <p:cNvPr id="6169" name="Oval 6168"/>
          <p:cNvSpPr/>
          <p:nvPr/>
        </p:nvSpPr>
        <p:spPr>
          <a:xfrm>
            <a:off x="3429000" y="4191000"/>
            <a:ext cx="457200" cy="457200"/>
          </a:xfrm>
          <a:prstGeom prst="ellipse">
            <a:avLst/>
          </a:prstGeom>
          <a:solidFill>
            <a:srgbClr val="663300"/>
          </a:solidFill>
          <a:ln w="93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lvl="0" algn="ctr" defTabSz="0" eaLnBrk="0" hangingPunct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rPr>
              <a:t>1</a:t>
            </a:r>
            <a:endParaRPr lang="en-US" altLang="x-none" sz="1200" dirty="0" err="1">
              <a:solidFill>
                <a:srgbClr val="FFFFFF"/>
              </a:solidFill>
              <a:latin typeface="Arial" charset="0"/>
              <a:ea typeface="Noto Sans CJK SC Regular" charset="0"/>
            </a:endParaRPr>
          </a:p>
        </p:txBody>
      </p:sp>
      <p:sp>
        <p:nvSpPr>
          <p:cNvPr id="6170" name="Oval 6169"/>
          <p:cNvSpPr/>
          <p:nvPr/>
        </p:nvSpPr>
        <p:spPr>
          <a:xfrm>
            <a:off x="3429000" y="4191000"/>
            <a:ext cx="457200" cy="457200"/>
          </a:xfrm>
          <a:prstGeom prst="ellipse">
            <a:avLst/>
          </a:prstGeom>
          <a:solidFill>
            <a:srgbClr val="663300"/>
          </a:solidFill>
          <a:ln w="93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lvl="0" algn="ctr" defTabSz="0" eaLnBrk="0" hangingPunct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rPr>
              <a:t>3</a:t>
            </a:r>
            <a:endParaRPr lang="en-US" altLang="x-none" sz="1200" dirty="0" err="1">
              <a:solidFill>
                <a:srgbClr val="FFFFFF"/>
              </a:solidFill>
              <a:latin typeface="Arial" charset="0"/>
              <a:ea typeface="Noto Sans CJK SC Regular" charset="0"/>
            </a:endParaRPr>
          </a:p>
        </p:txBody>
      </p:sp>
      <p:sp>
        <p:nvSpPr>
          <p:cNvPr id="6171" name="Oval 6170"/>
          <p:cNvSpPr/>
          <p:nvPr/>
        </p:nvSpPr>
        <p:spPr>
          <a:xfrm>
            <a:off x="3429000" y="1066800"/>
            <a:ext cx="457200" cy="457200"/>
          </a:xfrm>
          <a:prstGeom prst="ellipse">
            <a:avLst/>
          </a:prstGeom>
          <a:solidFill>
            <a:srgbClr val="663300"/>
          </a:solidFill>
          <a:ln w="93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lvl="0" algn="ctr" defTabSz="0" eaLnBrk="0" hangingPunct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rPr>
              <a:t>3 * N</a:t>
            </a:r>
            <a:endParaRPr lang="en-US" altLang="x-none" sz="1200" dirty="0" err="1">
              <a:solidFill>
                <a:srgbClr val="FFFFFF"/>
              </a:solidFill>
              <a:latin typeface="Arial" charset="0"/>
              <a:ea typeface="Noto Sans CJK SC Regular" charset="0"/>
            </a:endParaRPr>
          </a:p>
        </p:txBody>
      </p:sp>
      <p:grpSp>
        <p:nvGrpSpPr>
          <p:cNvPr id="6172" name="Group 6171"/>
          <p:cNvGrpSpPr/>
          <p:nvPr/>
        </p:nvGrpSpPr>
        <p:grpSpPr>
          <a:xfrm>
            <a:off x="2362200" y="1981200"/>
            <a:ext cx="2970213" cy="2360613"/>
            <a:chOff x="1488" y="1248"/>
            <a:chExt cx="1871" cy="1487"/>
          </a:xfrm>
        </p:grpSpPr>
        <p:sp>
          <p:nvSpPr>
            <p:cNvPr id="6173" name="Straight Connector 6172"/>
            <p:cNvSpPr/>
            <p:nvPr/>
          </p:nvSpPr>
          <p:spPr>
            <a:xfrm flipV="1">
              <a:off x="1488" y="1727"/>
              <a:ext cx="0" cy="1009"/>
            </a:xfrm>
            <a:prstGeom prst="line">
              <a:avLst/>
            </a:prstGeom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oval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6174" name="Straight Connector 6173"/>
            <p:cNvSpPr/>
            <p:nvPr/>
          </p:nvSpPr>
          <p:spPr>
            <a:xfrm flipH="1">
              <a:off x="2351" y="1248"/>
              <a:ext cx="1009" cy="0"/>
            </a:xfrm>
            <a:prstGeom prst="line">
              <a:avLst/>
            </a:prstGeom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oval" w="lg" len="lg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69" name="Group 7168"/>
          <p:cNvGrpSpPr/>
          <p:nvPr/>
        </p:nvGrpSpPr>
        <p:grpSpPr>
          <a:xfrm>
            <a:off x="1066800" y="1219200"/>
            <a:ext cx="2665413" cy="1522413"/>
            <a:chOff x="672" y="768"/>
            <a:chExt cx="1679" cy="959"/>
          </a:xfrm>
        </p:grpSpPr>
        <p:sp>
          <p:nvSpPr>
            <p:cNvPr id="7170" name="Rectangle 7169"/>
            <p:cNvSpPr/>
            <p:nvPr/>
          </p:nvSpPr>
          <p:spPr>
            <a:xfrm>
              <a:off x="672" y="768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1" name="Text Box 7170"/>
            <p:cNvSpPr txBox="1"/>
            <p:nvPr/>
          </p:nvSpPr>
          <p:spPr>
            <a:xfrm>
              <a:off x="672" y="768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ChatMediumChannel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7172" name="Straight Connector 7171"/>
            <p:cNvSpPr/>
            <p:nvPr/>
          </p:nvSpPr>
          <p:spPr>
            <a:xfrm>
              <a:off x="672" y="1008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3" name="Text Box 7172"/>
            <p:cNvSpPr txBox="1"/>
            <p:nvPr/>
          </p:nvSpPr>
          <p:spPr>
            <a:xfrm>
              <a:off x="672" y="1008"/>
              <a:ext cx="167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87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* Un bot de chatapp asociado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  a un usuario de chatapp</a:t>
              </a:r>
              <a:endParaRPr lang="en-US" altLang="x-none" sz="14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7174" name="Group 7173"/>
          <p:cNvGrpSpPr/>
          <p:nvPr/>
        </p:nvGrpSpPr>
        <p:grpSpPr>
          <a:xfrm>
            <a:off x="5334000" y="1219200"/>
            <a:ext cx="2665413" cy="1522413"/>
            <a:chOff x="3360" y="768"/>
            <a:chExt cx="1679" cy="959"/>
          </a:xfrm>
        </p:grpSpPr>
        <p:sp>
          <p:nvSpPr>
            <p:cNvPr id="7175" name="Rectangle 7174"/>
            <p:cNvSpPr/>
            <p:nvPr/>
          </p:nvSpPr>
          <p:spPr>
            <a:xfrm>
              <a:off x="3360" y="768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6" name="Text Box 7175"/>
            <p:cNvSpPr txBox="1"/>
            <p:nvPr/>
          </p:nvSpPr>
          <p:spPr>
            <a:xfrm>
              <a:off x="3360" y="768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BotBasicChannel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7177" name="Straight Connector 7176"/>
            <p:cNvSpPr/>
            <p:nvPr/>
          </p:nvSpPr>
          <p:spPr>
            <a:xfrm>
              <a:off x="3360" y="1008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8" name="Text Box 7177"/>
            <p:cNvSpPr txBox="1"/>
            <p:nvPr/>
          </p:nvSpPr>
          <p:spPr>
            <a:xfrm>
              <a:off x="3360" y="1008"/>
              <a:ext cx="167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87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* Canal independiente de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  comunicación</a:t>
              </a:r>
              <a:endParaRPr lang="en-US" altLang="x-none" sz="14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7179" name="Group 7178"/>
          <p:cNvGrpSpPr/>
          <p:nvPr/>
        </p:nvGrpSpPr>
        <p:grpSpPr>
          <a:xfrm>
            <a:off x="1066800" y="4343400"/>
            <a:ext cx="2665413" cy="1522413"/>
            <a:chOff x="672" y="2736"/>
            <a:chExt cx="1679" cy="959"/>
          </a:xfrm>
        </p:grpSpPr>
        <p:sp>
          <p:nvSpPr>
            <p:cNvPr id="7180" name="Rectangle 7179"/>
            <p:cNvSpPr/>
            <p:nvPr/>
          </p:nvSpPr>
          <p:spPr>
            <a:xfrm>
              <a:off x="672" y="2736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81" name="Text Box 7180"/>
            <p:cNvSpPr txBox="1"/>
            <p:nvPr/>
          </p:nvSpPr>
          <p:spPr>
            <a:xfrm>
              <a:off x="672" y="2736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ChatMedium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7182" name="Straight Connector 7181"/>
            <p:cNvSpPr/>
            <p:nvPr/>
          </p:nvSpPr>
          <p:spPr>
            <a:xfrm>
              <a:off x="672" y="2976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83" name="Text Box 7182"/>
            <p:cNvSpPr txBox="1"/>
            <p:nvPr/>
          </p:nvSpPr>
          <p:spPr>
            <a:xfrm>
              <a:off x="672" y="2976"/>
              <a:ext cx="1679" cy="5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87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* "m" cantidad de chatapps: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  Telegram,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  Signal,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  Simuladores, ...</a:t>
              </a:r>
              <a:endParaRPr lang="en-US" altLang="x-none" sz="14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7184" name="Group 7183"/>
          <p:cNvGrpSpPr/>
          <p:nvPr/>
        </p:nvGrpSpPr>
        <p:grpSpPr>
          <a:xfrm>
            <a:off x="5334000" y="4343400"/>
            <a:ext cx="2665413" cy="1522413"/>
            <a:chOff x="3360" y="2736"/>
            <a:chExt cx="1679" cy="959"/>
          </a:xfrm>
        </p:grpSpPr>
        <p:sp>
          <p:nvSpPr>
            <p:cNvPr id="7185" name="Rectangle 7184"/>
            <p:cNvSpPr/>
            <p:nvPr/>
          </p:nvSpPr>
          <p:spPr>
            <a:xfrm>
              <a:off x="3360" y="2736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86" name="Text Box 7185"/>
            <p:cNvSpPr txBox="1"/>
            <p:nvPr/>
          </p:nvSpPr>
          <p:spPr>
            <a:xfrm>
              <a:off x="3360" y="2736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BotBasicRuntime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7187" name="Straight Connector 7186"/>
            <p:cNvSpPr/>
            <p:nvPr/>
          </p:nvSpPr>
          <p:spPr>
            <a:xfrm>
              <a:off x="3360" y="2976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88" name="Text Box 7187"/>
            <p:cNvSpPr txBox="1"/>
            <p:nvPr/>
          </p:nvSpPr>
          <p:spPr>
            <a:xfrm>
              <a:off x="3360" y="2976"/>
              <a:ext cx="1679" cy="46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87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* Máquina virtual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* Interpretador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* Acceso a BizModelAdapter</a:t>
              </a:r>
              <a:endParaRPr lang="en-US" altLang="x-none" sz="14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grpSp>
        <p:nvGrpSpPr>
          <p:cNvPr id="7189" name="Group 7188"/>
          <p:cNvGrpSpPr/>
          <p:nvPr/>
        </p:nvGrpSpPr>
        <p:grpSpPr>
          <a:xfrm>
            <a:off x="7696200" y="1066800"/>
            <a:ext cx="455613" cy="3579813"/>
            <a:chOff x="4848" y="672"/>
            <a:chExt cx="287" cy="2255"/>
          </a:xfrm>
        </p:grpSpPr>
        <p:sp>
          <p:nvSpPr>
            <p:cNvPr id="7190" name="Oval 7189"/>
            <p:cNvSpPr/>
            <p:nvPr/>
          </p:nvSpPr>
          <p:spPr>
            <a:xfrm>
              <a:off x="4848" y="2640"/>
              <a:ext cx="287" cy="287"/>
            </a:xfrm>
            <a:prstGeom prst="ellipse">
              <a:avLst/>
            </a:prstGeom>
            <a:solidFill>
              <a:srgbClr val="663300"/>
            </a:solidFill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lvl="0" algn="ctr" defTabSz="0" eaLnBrk="0" hangingPunct="0"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200" dirty="0" err="1">
                  <a:solidFill>
                    <a:srgbClr val="FFFFFF"/>
                  </a:solidFill>
                  <a:latin typeface="Arial" charset="0"/>
                  <a:ea typeface="Noto Sans CJK SC Regular" charset="0"/>
                </a:rPr>
                <a:t>1</a:t>
              </a:r>
              <a:endPara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4848" y="672"/>
              <a:ext cx="287" cy="287"/>
            </a:xfrm>
            <a:prstGeom prst="ellipse">
              <a:avLst/>
            </a:prstGeom>
            <a:solidFill>
              <a:srgbClr val="663300"/>
            </a:solidFill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lvl="0" algn="ctr" defTabSz="0" eaLnBrk="0" hangingPunct="0"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200" dirty="0" err="1">
                  <a:solidFill>
                    <a:srgbClr val="FFFFFF"/>
                  </a:solidFill>
                  <a:latin typeface="Arial" charset="0"/>
                  <a:ea typeface="Noto Sans CJK SC Regular" charset="0"/>
                </a:rPr>
                <a:t>N</a:t>
              </a:r>
              <a:endPara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endParaRPr>
            </a:p>
          </p:txBody>
        </p:sp>
      </p:grpSp>
      <p:sp>
        <p:nvSpPr>
          <p:cNvPr id="7192" name="Straight Connector 7191"/>
          <p:cNvSpPr/>
          <p:nvPr/>
        </p:nvSpPr>
        <p:spPr>
          <a:xfrm flipV="1">
            <a:off x="6705600" y="2741613"/>
            <a:ext cx="1588" cy="1603375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  <p:sp>
        <p:nvSpPr>
          <p:cNvPr id="7193" name="Oval 7192"/>
          <p:cNvSpPr/>
          <p:nvPr/>
        </p:nvSpPr>
        <p:spPr>
          <a:xfrm>
            <a:off x="3429000" y="4191000"/>
            <a:ext cx="457200" cy="457200"/>
          </a:xfrm>
          <a:prstGeom prst="ellipse">
            <a:avLst/>
          </a:prstGeom>
          <a:solidFill>
            <a:srgbClr val="663300"/>
          </a:solidFill>
          <a:ln w="93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lvl="0" algn="ctr" defTabSz="0" eaLnBrk="0" hangingPunct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rPr>
              <a:t>1</a:t>
            </a:r>
            <a:endParaRPr lang="en-US" altLang="x-none" sz="1200" dirty="0" err="1">
              <a:solidFill>
                <a:srgbClr val="FFFFFF"/>
              </a:solidFill>
              <a:latin typeface="Arial" charset="0"/>
              <a:ea typeface="Noto Sans CJK SC Regular" charset="0"/>
            </a:endParaRPr>
          </a:p>
        </p:txBody>
      </p:sp>
      <p:sp>
        <p:nvSpPr>
          <p:cNvPr id="7194" name="Oval 7193"/>
          <p:cNvSpPr/>
          <p:nvPr/>
        </p:nvSpPr>
        <p:spPr>
          <a:xfrm>
            <a:off x="3429000" y="4191000"/>
            <a:ext cx="457200" cy="457200"/>
          </a:xfrm>
          <a:prstGeom prst="ellipse">
            <a:avLst/>
          </a:prstGeom>
          <a:solidFill>
            <a:srgbClr val="663300"/>
          </a:solidFill>
          <a:ln w="93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lvl="0" algn="ctr" defTabSz="0" eaLnBrk="0" hangingPunct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rPr>
              <a:t>m</a:t>
            </a:r>
            <a:endParaRPr lang="en-US" altLang="x-none" sz="1200" dirty="0" err="1">
              <a:solidFill>
                <a:srgbClr val="FFFFFF"/>
              </a:solidFill>
              <a:latin typeface="Arial" charset="0"/>
              <a:ea typeface="Noto Sans CJK SC Regular" charset="0"/>
            </a:endParaRPr>
          </a:p>
        </p:txBody>
      </p:sp>
      <p:sp>
        <p:nvSpPr>
          <p:cNvPr id="7195" name="Oval 7194"/>
          <p:cNvSpPr/>
          <p:nvPr/>
        </p:nvSpPr>
        <p:spPr>
          <a:xfrm>
            <a:off x="3429000" y="1066800"/>
            <a:ext cx="457200" cy="457200"/>
          </a:xfrm>
          <a:prstGeom prst="ellipse">
            <a:avLst/>
          </a:prstGeom>
          <a:solidFill>
            <a:srgbClr val="663300"/>
          </a:solidFill>
          <a:ln w="93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lvl="0" algn="ctr" defTabSz="0" eaLnBrk="0" hangingPunct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200" dirty="0" err="1">
                <a:solidFill>
                  <a:srgbClr val="FFFFFF"/>
                </a:solidFill>
                <a:latin typeface="Arial" charset="0"/>
                <a:ea typeface="Noto Sans CJK SC Regular" charset="0"/>
              </a:rPr>
              <a:t>m * N</a:t>
            </a:r>
            <a:endParaRPr lang="en-US" altLang="x-none" sz="1200" dirty="0" err="1">
              <a:solidFill>
                <a:srgbClr val="FFFFFF"/>
              </a:solidFill>
              <a:latin typeface="Arial" charset="0"/>
              <a:ea typeface="Noto Sans CJK SC Regular" charset="0"/>
            </a:endParaRPr>
          </a:p>
        </p:txBody>
      </p:sp>
      <p:sp>
        <p:nvSpPr>
          <p:cNvPr id="7196" name="Straight Connector 7195"/>
          <p:cNvSpPr/>
          <p:nvPr/>
        </p:nvSpPr>
        <p:spPr>
          <a:xfrm flipV="1">
            <a:off x="2362200" y="2741613"/>
            <a:ext cx="1588" cy="1603375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  <p:sp>
        <p:nvSpPr>
          <p:cNvPr id="7197" name="Straight Connector 7196"/>
          <p:cNvSpPr/>
          <p:nvPr/>
        </p:nvSpPr>
        <p:spPr>
          <a:xfrm flipH="1">
            <a:off x="3732213" y="1981200"/>
            <a:ext cx="1603375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193" name="Picture 8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3" y="2836863"/>
            <a:ext cx="4500562" cy="3052762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8194" name="Group 8193"/>
          <p:cNvGrpSpPr/>
          <p:nvPr/>
        </p:nvGrpSpPr>
        <p:grpSpPr>
          <a:xfrm>
            <a:off x="5872163" y="4646613"/>
            <a:ext cx="2665412" cy="1522412"/>
            <a:chOff x="3699" y="2927"/>
            <a:chExt cx="1679" cy="959"/>
          </a:xfrm>
        </p:grpSpPr>
        <p:sp>
          <p:nvSpPr>
            <p:cNvPr id="8195" name="Rectangle 8194"/>
            <p:cNvSpPr/>
            <p:nvPr/>
          </p:nvSpPr>
          <p:spPr>
            <a:xfrm>
              <a:off x="3699" y="2927"/>
              <a:ext cx="1679" cy="959"/>
            </a:xfrm>
            <a:prstGeom prst="rect">
              <a:avLst/>
            </a:prstGeom>
            <a:solidFill>
              <a:srgbClr val="669900"/>
            </a:solidFill>
            <a:ln w="381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8196" name="Text Box 8195"/>
            <p:cNvSpPr txBox="1"/>
            <p:nvPr/>
          </p:nvSpPr>
          <p:spPr>
            <a:xfrm>
              <a:off x="3699" y="2927"/>
              <a:ext cx="167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112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BizModelAdapter</a:t>
              </a:r>
              <a:endParaRPr lang="en-US" altLang="x-none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  <p:sp>
          <p:nvSpPr>
            <p:cNvPr id="8197" name="Straight Connector 8196"/>
            <p:cNvSpPr/>
            <p:nvPr/>
          </p:nvSpPr>
          <p:spPr>
            <a:xfrm>
              <a:off x="3699" y="3167"/>
              <a:ext cx="1679" cy="0"/>
            </a:xfrm>
            <a:prstGeom prst="line">
              <a:avLst/>
            </a:prstGeom>
            <a:ln w="9360" cap="sq" cmpd="sng">
              <a:solidFill>
                <a:srgbClr val="6633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8198" name="Text Box 8197"/>
            <p:cNvSpPr txBox="1"/>
            <p:nvPr/>
          </p:nvSpPr>
          <p:spPr>
            <a:xfrm>
              <a:off x="3699" y="3167"/>
              <a:ext cx="1679" cy="46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000" tIns="46800" rIns="90000" bIns="46800" anchor="t">
              <a:spAutoFit/>
            </a:bodyPr>
            <a:p>
              <a:pPr lvl="0" defTabSz="0" eaLnBrk="0" hangingPunct="0">
                <a:spcBef>
                  <a:spcPts val="875"/>
                </a:spcBef>
                <a:spcAft>
                  <a:spcPct val="0"/>
                </a:spcAft>
                <a:buSzPct val="10000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* Clase de PHP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* Conectada al runtime por</a:t>
              </a:r>
              <a:b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</a:br>
              <a:r>
                <a:rPr lang="en-US" altLang="x-none" sz="14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rPr>
                <a:t>  medio del BizModelUserID</a:t>
              </a:r>
              <a:endParaRPr lang="en-US" altLang="x-none" sz="1400" dirty="0" err="1">
                <a:solidFill>
                  <a:srgbClr val="000000"/>
                </a:solidFill>
                <a:latin typeface="Arial" charset="0"/>
                <a:ea typeface="Noto Sans CJK SC Regular" charset="0"/>
              </a:endParaRPr>
            </a:p>
          </p:txBody>
        </p:sp>
      </p:grpSp>
      <p:sp>
        <p:nvSpPr>
          <p:cNvPr id="8199" name="Straight Connector 8198"/>
          <p:cNvSpPr/>
          <p:nvPr/>
        </p:nvSpPr>
        <p:spPr>
          <a:xfrm>
            <a:off x="4865688" y="5424488"/>
            <a:ext cx="1006475" cy="1587"/>
          </a:xfrm>
          <a:prstGeom prst="line">
            <a:avLst/>
          </a:prstGeom>
          <a:ln w="7632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200" name="Text Box 8199"/>
          <p:cNvSpPr txBox="1"/>
          <p:nvPr/>
        </p:nvSpPr>
        <p:spPr>
          <a:xfrm>
            <a:off x="5010150" y="5426075"/>
            <a:ext cx="728663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000" tIns="45000" rIns="90000" bIns="45000" anchor="t"/>
          <a:p>
            <a:pPr lvl="0"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000" dirty="0" err="1">
                <a:solidFill>
                  <a:srgbClr val="000000"/>
                </a:solidFill>
                <a:latin typeface="Arial" charset="0"/>
                <a:ea typeface="Noto Sans CJK SC Regular" charset="0"/>
              </a:rPr>
              <a:t>bmUserId</a:t>
            </a:r>
            <a:endParaRPr lang="en-US" altLang="x-none" sz="1000" dirty="0" err="1">
              <a:solidFill>
                <a:srgbClr val="000000"/>
              </a:solidFill>
              <a:latin typeface="Arial" charset="0"/>
              <a:ea typeface="Noto Sans CJK SC Regular" charset="0"/>
            </a:endParaRPr>
          </a:p>
        </p:txBody>
      </p:sp>
      <p:sp>
        <p:nvSpPr>
          <p:cNvPr id="8201" name="Text Box 8200"/>
          <p:cNvSpPr txBox="1"/>
          <p:nvPr/>
        </p:nvSpPr>
        <p:spPr>
          <a:xfrm>
            <a:off x="5334000" y="1658938"/>
            <a:ext cx="1066800" cy="1222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8202" name="Group 8201"/>
          <p:cNvGrpSpPr/>
          <p:nvPr/>
        </p:nvGrpSpPr>
        <p:grpSpPr>
          <a:xfrm>
            <a:off x="5597525" y="762000"/>
            <a:ext cx="3290888" cy="3198813"/>
            <a:chOff x="3526" y="480"/>
            <a:chExt cx="2073" cy="2015"/>
          </a:xfrm>
        </p:grpSpPr>
        <p:sp>
          <p:nvSpPr>
            <p:cNvPr id="8203" name="Rectangle 8202"/>
            <p:cNvSpPr/>
            <p:nvPr/>
          </p:nvSpPr>
          <p:spPr>
            <a:xfrm>
              <a:off x="3526" y="480"/>
              <a:ext cx="2073" cy="2015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8204" name="Group 8203"/>
            <p:cNvGrpSpPr/>
            <p:nvPr/>
          </p:nvGrpSpPr>
          <p:grpSpPr>
            <a:xfrm>
              <a:off x="4812" y="883"/>
              <a:ext cx="671" cy="383"/>
              <a:chOff x="4812" y="883"/>
              <a:chExt cx="671" cy="383"/>
            </a:xfrm>
          </p:grpSpPr>
          <p:sp>
            <p:nvSpPr>
              <p:cNvPr id="8205" name="Rectangle 8204"/>
              <p:cNvSpPr/>
              <p:nvPr/>
            </p:nvSpPr>
            <p:spPr>
              <a:xfrm>
                <a:off x="4812" y="883"/>
                <a:ext cx="671" cy="383"/>
              </a:xfrm>
              <a:prstGeom prst="rect">
                <a:avLst/>
              </a:prstGeom>
              <a:solidFill>
                <a:srgbClr val="669900"/>
              </a:solidFill>
              <a:ln w="381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06" name="Text Box 8205"/>
              <p:cNvSpPr txBox="1"/>
              <p:nvPr/>
            </p:nvSpPr>
            <p:spPr>
              <a:xfrm>
                <a:off x="4812" y="883"/>
                <a:ext cx="671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000" tIns="46800" rIns="90000" bIns="46800" anchor="t">
                <a:spAutoFit/>
              </a:bodyPr>
              <a:p>
                <a:pPr lvl="0" algn="ctr" defTabSz="0" eaLnBrk="0" hangingPunct="0">
                  <a:spcBef>
                    <a:spcPts val="1125"/>
                  </a:spcBef>
                  <a:spcAft>
                    <a:spcPct val="0"/>
                  </a:spcAft>
                  <a:buSzPct val="10000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sz="1200" dirty="0" err="1">
                    <a:solidFill>
                      <a:srgbClr val="000000"/>
                    </a:solidFill>
                    <a:latin typeface="Arial" charset="0"/>
                    <a:ea typeface="Noto Sans CJK SC Regular" charset="0"/>
                  </a:rPr>
                  <a:t>Clase PHP</a:t>
                </a:r>
                <a:endParaRPr lang="en-US" altLang="x-none" sz="12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endParaRPr>
              </a:p>
            </p:txBody>
          </p:sp>
          <p:sp>
            <p:nvSpPr>
              <p:cNvPr id="8207" name="Straight Connector 8206"/>
              <p:cNvSpPr/>
              <p:nvPr/>
            </p:nvSpPr>
            <p:spPr>
              <a:xfrm>
                <a:off x="4812" y="1047"/>
                <a:ext cx="671" cy="0"/>
              </a:xfrm>
              <a:prstGeom prst="line">
                <a:avLst/>
              </a:prstGeom>
              <a:ln w="93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8208" name="Group 8207"/>
            <p:cNvGrpSpPr/>
            <p:nvPr/>
          </p:nvGrpSpPr>
          <p:grpSpPr>
            <a:xfrm>
              <a:off x="3948" y="730"/>
              <a:ext cx="671" cy="383"/>
              <a:chOff x="3948" y="730"/>
              <a:chExt cx="671" cy="383"/>
            </a:xfrm>
          </p:grpSpPr>
          <p:sp>
            <p:nvSpPr>
              <p:cNvPr id="8209" name="Rectangle 8208"/>
              <p:cNvSpPr/>
              <p:nvPr/>
            </p:nvSpPr>
            <p:spPr>
              <a:xfrm>
                <a:off x="3948" y="730"/>
                <a:ext cx="671" cy="383"/>
              </a:xfrm>
              <a:prstGeom prst="rect">
                <a:avLst/>
              </a:prstGeom>
              <a:solidFill>
                <a:srgbClr val="669900"/>
              </a:solidFill>
              <a:ln w="381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0" name="Text Box 8209"/>
              <p:cNvSpPr txBox="1"/>
              <p:nvPr/>
            </p:nvSpPr>
            <p:spPr>
              <a:xfrm>
                <a:off x="3948" y="730"/>
                <a:ext cx="671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000" tIns="46800" rIns="90000" bIns="46800" anchor="t">
                <a:spAutoFit/>
              </a:bodyPr>
              <a:p>
                <a:pPr lvl="0" algn="ctr" defTabSz="0" eaLnBrk="0" hangingPunct="0">
                  <a:spcBef>
                    <a:spcPts val="1125"/>
                  </a:spcBef>
                  <a:spcAft>
                    <a:spcPct val="0"/>
                  </a:spcAft>
                  <a:buSzPct val="10000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sz="1200" dirty="0" err="1">
                    <a:solidFill>
                      <a:srgbClr val="000000"/>
                    </a:solidFill>
                    <a:latin typeface="Arial" charset="0"/>
                    <a:ea typeface="Noto Sans CJK SC Regular" charset="0"/>
                  </a:rPr>
                  <a:t>Clase PHP</a:t>
                </a:r>
                <a:endParaRPr lang="en-US" altLang="x-none" sz="12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endParaRPr>
              </a:p>
            </p:txBody>
          </p:sp>
          <p:sp>
            <p:nvSpPr>
              <p:cNvPr id="8211" name="Straight Connector 8210"/>
              <p:cNvSpPr/>
              <p:nvPr/>
            </p:nvSpPr>
            <p:spPr>
              <a:xfrm>
                <a:off x="3948" y="893"/>
                <a:ext cx="671" cy="0"/>
              </a:xfrm>
              <a:prstGeom prst="line">
                <a:avLst/>
              </a:prstGeom>
              <a:ln w="93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8212" name="Group 8211"/>
            <p:cNvGrpSpPr/>
            <p:nvPr/>
          </p:nvGrpSpPr>
          <p:grpSpPr>
            <a:xfrm>
              <a:off x="3660" y="1286"/>
              <a:ext cx="671" cy="383"/>
              <a:chOff x="3660" y="1286"/>
              <a:chExt cx="671" cy="383"/>
            </a:xfrm>
          </p:grpSpPr>
          <p:sp>
            <p:nvSpPr>
              <p:cNvPr id="8213" name="Rectangle 8212"/>
              <p:cNvSpPr/>
              <p:nvPr/>
            </p:nvSpPr>
            <p:spPr>
              <a:xfrm>
                <a:off x="3660" y="1286"/>
                <a:ext cx="671" cy="383"/>
              </a:xfrm>
              <a:prstGeom prst="rect">
                <a:avLst/>
              </a:prstGeom>
              <a:solidFill>
                <a:srgbClr val="669900"/>
              </a:solidFill>
              <a:ln w="381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4" name="Text Box 8213"/>
              <p:cNvSpPr txBox="1"/>
              <p:nvPr/>
            </p:nvSpPr>
            <p:spPr>
              <a:xfrm>
                <a:off x="3660" y="1286"/>
                <a:ext cx="671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000" tIns="46800" rIns="90000" bIns="46800" anchor="t">
                <a:spAutoFit/>
              </a:bodyPr>
              <a:p>
                <a:pPr lvl="0" algn="ctr" defTabSz="0" eaLnBrk="0" hangingPunct="0">
                  <a:spcBef>
                    <a:spcPts val="1125"/>
                  </a:spcBef>
                  <a:spcAft>
                    <a:spcPct val="0"/>
                  </a:spcAft>
                  <a:buSzPct val="10000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sz="1200" dirty="0" err="1">
                    <a:solidFill>
                      <a:srgbClr val="000000"/>
                    </a:solidFill>
                    <a:latin typeface="Arial" charset="0"/>
                    <a:ea typeface="Noto Sans CJK SC Regular" charset="0"/>
                  </a:rPr>
                  <a:t>Clase PHP</a:t>
                </a:r>
                <a:endParaRPr lang="en-US" altLang="x-none" sz="12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endParaRPr>
              </a:p>
            </p:txBody>
          </p:sp>
          <p:sp>
            <p:nvSpPr>
              <p:cNvPr id="8215" name="Straight Connector 8214"/>
              <p:cNvSpPr/>
              <p:nvPr/>
            </p:nvSpPr>
            <p:spPr>
              <a:xfrm>
                <a:off x="3660" y="1450"/>
                <a:ext cx="671" cy="0"/>
              </a:xfrm>
              <a:prstGeom prst="line">
                <a:avLst/>
              </a:prstGeom>
              <a:ln w="93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8216" name="Group 8215"/>
            <p:cNvGrpSpPr/>
            <p:nvPr/>
          </p:nvGrpSpPr>
          <p:grpSpPr>
            <a:xfrm>
              <a:off x="4620" y="1459"/>
              <a:ext cx="671" cy="383"/>
              <a:chOff x="4620" y="1459"/>
              <a:chExt cx="671" cy="383"/>
            </a:xfrm>
          </p:grpSpPr>
          <p:sp>
            <p:nvSpPr>
              <p:cNvPr id="8217" name="Rectangle 8216"/>
              <p:cNvSpPr/>
              <p:nvPr/>
            </p:nvSpPr>
            <p:spPr>
              <a:xfrm>
                <a:off x="4620" y="1459"/>
                <a:ext cx="671" cy="383"/>
              </a:xfrm>
              <a:prstGeom prst="rect">
                <a:avLst/>
              </a:prstGeom>
              <a:solidFill>
                <a:srgbClr val="669900"/>
              </a:solidFill>
              <a:ln w="381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8" name="Text Box 8217"/>
              <p:cNvSpPr txBox="1"/>
              <p:nvPr/>
            </p:nvSpPr>
            <p:spPr>
              <a:xfrm>
                <a:off x="4620" y="1459"/>
                <a:ext cx="671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000" tIns="46800" rIns="90000" bIns="46800" anchor="t">
                <a:spAutoFit/>
              </a:bodyPr>
              <a:p>
                <a:pPr lvl="0" algn="ctr" defTabSz="0" eaLnBrk="0" hangingPunct="0">
                  <a:spcBef>
                    <a:spcPts val="1125"/>
                  </a:spcBef>
                  <a:spcAft>
                    <a:spcPct val="0"/>
                  </a:spcAft>
                  <a:buSzPct val="10000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sz="1200" dirty="0" err="1">
                    <a:solidFill>
                      <a:srgbClr val="000000"/>
                    </a:solidFill>
                    <a:latin typeface="Arial" charset="0"/>
                    <a:ea typeface="Noto Sans CJK SC Regular" charset="0"/>
                  </a:rPr>
                  <a:t>Clase PHP</a:t>
                </a:r>
                <a:endParaRPr lang="en-US" altLang="x-none" sz="12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endParaRPr>
              </a:p>
            </p:txBody>
          </p:sp>
          <p:sp>
            <p:nvSpPr>
              <p:cNvPr id="8219" name="Straight Connector 8218"/>
              <p:cNvSpPr/>
              <p:nvPr/>
            </p:nvSpPr>
            <p:spPr>
              <a:xfrm>
                <a:off x="4620" y="1623"/>
                <a:ext cx="671" cy="0"/>
              </a:xfrm>
              <a:prstGeom prst="line">
                <a:avLst/>
              </a:prstGeom>
              <a:ln w="93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8220" name="Group 8219"/>
            <p:cNvGrpSpPr/>
            <p:nvPr/>
          </p:nvGrpSpPr>
          <p:grpSpPr>
            <a:xfrm>
              <a:off x="3756" y="1920"/>
              <a:ext cx="671" cy="383"/>
              <a:chOff x="3756" y="1920"/>
              <a:chExt cx="671" cy="383"/>
            </a:xfrm>
          </p:grpSpPr>
          <p:sp>
            <p:nvSpPr>
              <p:cNvPr id="8221" name="Rectangle 8220"/>
              <p:cNvSpPr/>
              <p:nvPr/>
            </p:nvSpPr>
            <p:spPr>
              <a:xfrm>
                <a:off x="3756" y="1920"/>
                <a:ext cx="671" cy="383"/>
              </a:xfrm>
              <a:prstGeom prst="rect">
                <a:avLst/>
              </a:prstGeom>
              <a:solidFill>
                <a:srgbClr val="669900"/>
              </a:solidFill>
              <a:ln w="381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22" name="Text Box 8221"/>
              <p:cNvSpPr txBox="1"/>
              <p:nvPr/>
            </p:nvSpPr>
            <p:spPr>
              <a:xfrm>
                <a:off x="3756" y="1920"/>
                <a:ext cx="671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000" tIns="46800" rIns="90000" bIns="46800" anchor="t">
                <a:spAutoFit/>
              </a:bodyPr>
              <a:p>
                <a:pPr lvl="0" algn="ctr" defTabSz="0" eaLnBrk="0" hangingPunct="0">
                  <a:spcBef>
                    <a:spcPts val="1125"/>
                  </a:spcBef>
                  <a:spcAft>
                    <a:spcPct val="0"/>
                  </a:spcAft>
                  <a:buSzPct val="10000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sz="1200" dirty="0" err="1">
                    <a:solidFill>
                      <a:srgbClr val="000000"/>
                    </a:solidFill>
                    <a:latin typeface="Arial" charset="0"/>
                    <a:ea typeface="Noto Sans CJK SC Regular" charset="0"/>
                  </a:rPr>
                  <a:t>Clase PHP</a:t>
                </a:r>
                <a:endParaRPr lang="en-US" altLang="x-none" sz="1200" dirty="0" err="1">
                  <a:solidFill>
                    <a:srgbClr val="000000"/>
                  </a:solidFill>
                  <a:latin typeface="Arial" charset="0"/>
                  <a:ea typeface="Noto Sans CJK SC Regular" charset="0"/>
                </a:endParaRPr>
              </a:p>
            </p:txBody>
          </p:sp>
          <p:sp>
            <p:nvSpPr>
              <p:cNvPr id="8223" name="Straight Connector 8222"/>
              <p:cNvSpPr/>
              <p:nvPr/>
            </p:nvSpPr>
            <p:spPr>
              <a:xfrm>
                <a:off x="3756" y="2084"/>
                <a:ext cx="671" cy="0"/>
              </a:xfrm>
              <a:prstGeom prst="line">
                <a:avLst/>
              </a:prstGeom>
              <a:ln w="9360" cap="sq" cmpd="sng">
                <a:solidFill>
                  <a:srgbClr val="663300">
                    <a:alpha val="100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8224" name="Straight Connector 8223"/>
          <p:cNvSpPr/>
          <p:nvPr/>
        </p:nvSpPr>
        <p:spPr>
          <a:xfrm>
            <a:off x="7334250" y="3962400"/>
            <a:ext cx="1588" cy="684213"/>
          </a:xfrm>
          <a:prstGeom prst="line">
            <a:avLst/>
          </a:prstGeom>
          <a:ln w="7632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pic>
        <p:nvPicPr>
          <p:cNvPr id="8225" name="Picture 8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8" y="287338"/>
            <a:ext cx="1587500" cy="15589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26" name="Text Box 8225"/>
          <p:cNvSpPr txBox="1"/>
          <p:nvPr/>
        </p:nvSpPr>
        <p:spPr>
          <a:xfrm>
            <a:off x="2187575" y="690563"/>
            <a:ext cx="812800" cy="242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000" tIns="45000" rIns="90000" bIns="45000" anchor="t"/>
          <a:p>
            <a:pPr lvl="0"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000" dirty="0" err="1">
                <a:solidFill>
                  <a:srgbClr val="000000"/>
                </a:solidFill>
                <a:latin typeface="Arial" charset="0"/>
                <a:ea typeface="Noto Sans CJK SC Regular" charset="0"/>
              </a:rPr>
              <a:t>INTERNET</a:t>
            </a:r>
            <a:endParaRPr lang="en-US" altLang="x-none" sz="1000" dirty="0" err="1">
              <a:solidFill>
                <a:srgbClr val="000000"/>
              </a:solidFill>
              <a:latin typeface="Arial" charset="0"/>
              <a:ea typeface="Noto Sans CJK SC Regular" charset="0"/>
            </a:endParaRPr>
          </a:p>
        </p:txBody>
      </p:sp>
      <p:sp>
        <p:nvSpPr>
          <p:cNvPr id="8227" name="Text Box 8226"/>
          <p:cNvSpPr txBox="1"/>
          <p:nvPr/>
        </p:nvSpPr>
        <p:spPr>
          <a:xfrm>
            <a:off x="4482465" y="1403350"/>
            <a:ext cx="471488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000" tIns="45000" rIns="90000" bIns="45000" anchor="t"/>
          <a:p>
            <a:pPr lvl="0"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000" dirty="0" err="1">
                <a:solidFill>
                  <a:srgbClr val="000000"/>
                </a:solidFill>
                <a:latin typeface="Arial" charset="0"/>
                <a:ea typeface="Noto Sans CJK SC Regular" charset="0"/>
              </a:rPr>
              <a:t>API's</a:t>
            </a:r>
            <a:endParaRPr lang="en-US" altLang="x-none" sz="1000" dirty="0" err="1">
              <a:solidFill>
                <a:srgbClr val="000000"/>
              </a:solidFill>
              <a:latin typeface="Arial" charset="0"/>
              <a:ea typeface="Noto Sans CJK SC Regular" charset="0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0800000">
            <a:off x="3446145" y="1178560"/>
            <a:ext cx="2140585" cy="842010"/>
          </a:xfrm>
          <a:prstGeom prst="curvedConnector3">
            <a:avLst>
              <a:gd name="adj1" fmla="val 49985"/>
            </a:avLst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92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/>
              <a:t>Proceso por Iteración</a:t>
            </a:r>
            <a:endParaRPr lang="en-US" altLang="x-none" dirty="0" err="1"/>
          </a:p>
        </p:txBody>
      </p:sp>
      <p:sp>
        <p:nvSpPr>
          <p:cNvPr id="9218" name="Text Placeholder 92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600" b="1" dirty="0" err="1">
                <a:effectLst>
                  <a:outerShdw blurRad="38100" dist="38100" dir="2700000">
                    <a:srgbClr val="C0C0C0"/>
                  </a:outerShdw>
                </a:effectLst>
              </a:rPr>
              <a:t>Desarrollo</a:t>
            </a:r>
            <a:endParaRPr lang="en-US" altLang="x-none" sz="36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8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/>
              <a:t>Definir parámetros</a:t>
            </a:r>
            <a:endParaRPr lang="en-US" altLang="x-none" sz="24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/>
              <a:t>Codificar en BB</a:t>
            </a:r>
            <a:endParaRPr lang="en-US" altLang="x-none" sz="24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/>
              <a:t>Parsear</a:t>
            </a:r>
            <a:endParaRPr lang="en-US" altLang="x-none" sz="24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/>
              <a:t>Si hay errores:</a:t>
            </a:r>
            <a:endParaRPr lang="en-US" altLang="x-none" sz="2400" dirty="0" err="1"/>
          </a:p>
          <a:p>
            <a:pPr marL="457200" lvl="1" indent="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 err="1"/>
              <a:t>Corregir</a:t>
            </a:r>
            <a:endParaRPr lang="en-US" altLang="x-none" sz="2000" dirty="0" err="1"/>
          </a:p>
          <a:p>
            <a:pPr marL="457200" lvl="1" indent="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 err="1"/>
              <a:t>Volver a parsear</a:t>
            </a:r>
            <a:endParaRPr lang="en-US" altLang="x-none" sz="2000" dirty="0" err="1"/>
          </a:p>
          <a:p>
            <a:pPr marL="0" lvl="0" indent="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dirty="0" err="1"/>
              <a:t> </a:t>
            </a:r>
            <a:r>
              <a:rPr lang="x-none" altLang="en-US" sz="2400" dirty="0" err="1"/>
              <a:t>Seguir a Funcionamiento</a:t>
            </a:r>
            <a:endParaRPr lang="x-none" altLang="en-US" sz="2400" dirty="0" err="1"/>
          </a:p>
        </p:txBody>
      </p:sp>
      <p:sp>
        <p:nvSpPr>
          <p:cNvPr id="9219" name="Text Placeholder 921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600" b="1" kern="1200" dirty="0" err="1">
                <a:latin typeface="Arial" charset="0"/>
                <a:ea typeface="Noto Sans CJK SC Regular" charset="0"/>
              </a:rPr>
              <a:t>Funcionamiento</a:t>
            </a:r>
            <a:endParaRPr lang="en-US" altLang="x-none" sz="3600" b="1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4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kern="1200" dirty="0" err="1">
                <a:latin typeface="Arial" charset="0"/>
                <a:ea typeface="Noto Sans CJK SC Regular" charset="0"/>
              </a:rPr>
              <a:t>Probar todos los flujos</a:t>
            </a:r>
            <a:endParaRPr lang="en-US" altLang="x-none" sz="24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kern="1200" dirty="0" err="1">
                <a:latin typeface="Arial" charset="0"/>
                <a:ea typeface="Noto Sans CJK SC Regular" charset="0"/>
              </a:rPr>
              <a:t>Pasar a beta</a:t>
            </a:r>
            <a:endParaRPr lang="en-US" altLang="x-none" sz="24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kern="1200" dirty="0" err="1">
                <a:latin typeface="Arial" charset="0"/>
                <a:ea typeface="Noto Sans CJK SC Regular" charset="0"/>
              </a:rPr>
              <a:t>Pasar a producción</a:t>
            </a:r>
            <a:endParaRPr lang="en-US" altLang="x-none" sz="24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kern="1200" dirty="0" err="1">
                <a:latin typeface="Arial" charset="0"/>
                <a:ea typeface="Noto Sans CJK SC Regular" charset="0"/>
              </a:rPr>
              <a:t>Consolidar requerimientos de mejoras</a:t>
            </a:r>
            <a:endParaRPr lang="en-US" altLang="x-none" sz="2400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400" kern="1200" dirty="0" err="1">
                <a:latin typeface="Arial" charset="0"/>
                <a:ea typeface="Noto Sans CJK SC Regular" charset="0"/>
              </a:rPr>
              <a:t>Iterar hacia Desarrollo </a:t>
            </a:r>
            <a:endParaRPr lang="en-US" altLang="x-none" sz="2400" kern="120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9220" name="Straight Connector 9219"/>
          <p:cNvSpPr/>
          <p:nvPr/>
        </p:nvSpPr>
        <p:spPr>
          <a:xfrm flipH="1">
            <a:off x="2794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024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/>
              <a:t>Ambiente de trabajo</a:t>
            </a:r>
            <a:endParaRPr lang="en-US" altLang="x-none" dirty="0" err="1"/>
          </a:p>
        </p:txBody>
      </p:sp>
      <p:sp>
        <p:nvSpPr>
          <p:cNvPr id="10242" name="Text Placeholder 1024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En la PC:</a:t>
            </a:r>
            <a:endParaRPr lang="en-US" altLang="x-none" sz="18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Bots (Telegram: @BotFather)</a:t>
            </a:r>
            <a:endParaRPr lang="en-US" altLang="x-none" sz="1800" dirty="0" err="1"/>
          </a:p>
          <a:p>
            <a:pPr marL="1905" lvl="2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	</a:t>
            </a:r>
            <a:r>
              <a:rPr lang="en-US" altLang="x-none" sz="1800" dirty="0" err="1"/>
              <a:t>Bot(s) de la BBapp</a:t>
            </a:r>
            <a:endParaRPr lang="en-US" altLang="x-none" sz="1800" dirty="0" err="1"/>
          </a:p>
          <a:p>
            <a:pPr marL="1905" lvl="2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	</a:t>
            </a:r>
            <a:r>
              <a:rPr lang="en-US" altLang="x-none" sz="1800" dirty="0" err="1"/>
              <a:t>Bot de monitoreo</a:t>
            </a:r>
            <a:endParaRPr lang="en-US" altLang="x-none" sz="18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Editor: LibreOffice (puede ser Portable) Calc (hoja de cálculo)</a:t>
            </a:r>
            <a:endParaRPr lang="en-US" altLang="x-none" sz="1800" dirty="0" err="1"/>
          </a:p>
          <a:p>
            <a:pPr marL="1905" lvl="2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	</a:t>
            </a:r>
            <a:r>
              <a:rPr lang="en-US" altLang="x-none" sz="1800" dirty="0" err="1"/>
              <a:t>(Exportar programas de BB a formato CSV con separador TAB)</a:t>
            </a:r>
            <a:endParaRPr lang="en-US" altLang="x-none" sz="18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Firefox / Chrome:</a:t>
            </a:r>
            <a:endParaRPr lang="en-US" altLang="x-none" sz="1800" dirty="0" err="1"/>
          </a:p>
          <a:p>
            <a:pPr marL="1905" lvl="2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	</a:t>
            </a:r>
            <a:r>
              <a:rPr lang="en-US" altLang="x-none" sz="1800" dirty="0" err="1"/>
              <a:t>Parser: </a:t>
            </a:r>
            <a:r>
              <a:rPr lang="x-none" altLang="en-US" sz="1800" dirty="0" err="1"/>
              <a:t>	</a:t>
            </a:r>
            <a:r>
              <a:rPr lang="en-US" altLang="x-none" sz="1800" dirty="0" err="1"/>
              <a:t>http://bbparser.ngrok.io/scripts/parser/parser_upload_form.html</a:t>
            </a:r>
            <a:br>
              <a:rPr lang="en-US" altLang="x-none" sz="1800" dirty="0" err="1"/>
            </a:br>
            <a:r>
              <a:rPr lang="x-none" altLang="en-US" sz="1800" dirty="0" err="1"/>
              <a:t>	</a:t>
            </a:r>
            <a:r>
              <a:rPr lang="en-US" altLang="x-none" sz="1800" dirty="0" err="1"/>
              <a:t>(Disponer de contraseña de acceso y usuario de parseo)</a:t>
            </a:r>
            <a:endParaRPr lang="en-US" altLang="x-none" sz="1800" dirty="0" err="1"/>
          </a:p>
          <a:p>
            <a:pPr marL="1905" lvl="2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	</a:t>
            </a:r>
            <a:r>
              <a:rPr lang="en-US" altLang="x-none" sz="1800" dirty="0" err="1"/>
              <a:t>Telegram web</a:t>
            </a:r>
            <a:endParaRPr lang="en-US" altLang="x-none" sz="1600" dirty="0" err="1"/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En el celular:</a:t>
            </a:r>
            <a:endParaRPr lang="en-US" altLang="x-none" sz="18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Telegram</a:t>
            </a:r>
            <a:endParaRPr lang="en-US" altLang="x-none" sz="1800" dirty="0" err="1"/>
          </a:p>
          <a:p>
            <a:pPr marL="741680" lvl="1" indent="-28448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1800" dirty="0" err="1"/>
              <a:t>AZ Screen Recorder (en Android)</a:t>
            </a:r>
            <a:endParaRPr lang="en-US" altLang="x-none" sz="1800" dirty="0" err="1"/>
          </a:p>
        </p:txBody>
      </p:sp>
      <p:sp>
        <p:nvSpPr>
          <p:cNvPr id="10243" name="Straight Connector 10242"/>
          <p:cNvSpPr/>
          <p:nvPr/>
        </p:nvSpPr>
        <p:spPr>
          <a:xfrm flipH="1">
            <a:off x="2794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5" name="Title 11264"/>
          <p:cNvSpPr>
            <a:spLocks noGrp="1"/>
          </p:cNvSpPr>
          <p:nvPr>
            <p:ph type="title"/>
          </p:nvPr>
        </p:nvSpPr>
        <p:spPr>
          <a:xfrm>
            <a:off x="685800" y="2849563"/>
            <a:ext cx="7772400" cy="1470025"/>
          </a:xfrm>
        </p:spPr>
        <p:txBody>
          <a:bodyPr wrap="square" lIns="90000" tIns="46800" rIns="90000" bIns="46800" anchor="ctr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400" dirty="0" err="1"/>
              <a:t>BotBasic 1.0</a:t>
            </a:r>
            <a:br>
              <a:rPr lang="en-US" altLang="x-none" sz="4400" dirty="0" err="1"/>
            </a:br>
            <a:br>
              <a:rPr lang="en-US" altLang="x-none" sz="4400" dirty="0" err="1"/>
            </a:br>
            <a:br>
              <a:rPr lang="en-US" altLang="x-none" sz="4400" dirty="0" err="1"/>
            </a:br>
            <a:r>
              <a:rPr lang="en-US" altLang="x-none" sz="4400" dirty="0" err="1"/>
              <a:t>FIN</a:t>
            </a:r>
            <a:endParaRPr lang="en-US" altLang="x-none" sz="4400" dirty="0" err="1"/>
          </a:p>
        </p:txBody>
      </p:sp>
      <p:sp>
        <p:nvSpPr>
          <p:cNvPr id="11266" name="Subtitle 1126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200" kern="1200" baseline="0" dirty="0" err="1">
                <a:latin typeface="Arial" charset="0"/>
                <a:ea typeface="Noto Sans CJK SC Regular" charset="0"/>
              </a:rPr>
              <a:t> </a:t>
            </a:r>
            <a:endParaRPr lang="en-US" altLang="x-none" sz="3200" kern="1200" baseline="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11267" name="Freeform 11266"/>
          <p:cNvSpPr/>
          <p:nvPr/>
        </p:nvSpPr>
        <p:spPr>
          <a:xfrm>
            <a:off x="2286000" y="3657600"/>
            <a:ext cx="4800600" cy="2514600"/>
          </a:xfrm>
          <a:custGeom>
            <a:avLst/>
            <a:gdLst/>
            <a:ahLst/>
            <a:cxnLst/>
            <a:pathLst>
              <a:path w="3024" h="1584">
                <a:moveTo>
                  <a:pt x="0" y="0"/>
                </a:moveTo>
                <a:lnTo>
                  <a:pt x="3024" y="0"/>
                </a:lnTo>
                <a:lnTo>
                  <a:pt x="3024" y="1584"/>
                </a:lnTo>
              </a:path>
            </a:pathLst>
          </a:custGeom>
          <a:noFill/>
          <a:ln w="38160" cap="flat" cmpd="sng">
            <a:solidFill>
              <a:srgbClr val="663300">
                <a:alpha val="100000"/>
              </a:srgbClr>
            </a:solidFill>
            <a:prstDash val="solid"/>
            <a:round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Kingsoft Office WPP</Application>
  <PresentationFormat/>
  <Paragraphs>147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/>
      <vt:lpstr>BotBasic 1.0   Taller 1.0 día 1</vt:lpstr>
      <vt:lpstr>BotBasic 1.0</vt:lpstr>
      <vt:lpstr>PowerPoint 演示文稿</vt:lpstr>
      <vt:lpstr>PowerPoint 演示文稿</vt:lpstr>
      <vt:lpstr>PowerPoint 演示文稿</vt:lpstr>
      <vt:lpstr>PowerPoint 演示文稿</vt:lpstr>
      <vt:lpstr>Proceso por Iteración</vt:lpstr>
      <vt:lpstr>Ambiente de trabajo</vt:lpstr>
      <vt:lpstr>BotBasic 1.0   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gorka</cp:lastModifiedBy>
  <cp:revision>24</cp:revision>
  <dcterms:created xsi:type="dcterms:W3CDTF">2017-06-19T22:10:38Z</dcterms:created>
  <dcterms:modified xsi:type="dcterms:W3CDTF">2017-06-19T22:10:38Z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1033-10.1.0.5672</vt:lpwstr>
  </property>
</Properties>
</file>