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楷体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楷体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楷体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楷体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楷体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楷体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楷体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楷体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楷体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5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AE955B-C3C7-43EC-91AA-858E9ACFA4C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C879F-BD67-4BC5-8C74-024F7191C9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09075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2" name="矩形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直接连接符 7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751013" y="3505200"/>
            <a:ext cx="6683375" cy="428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KSO_BT1"/>
          <p:cNvSpPr>
            <a:spLocks noGrp="1"/>
          </p:cNvSpPr>
          <p:nvPr>
            <p:ph type="ctrTitle"/>
          </p:nvPr>
        </p:nvSpPr>
        <p:spPr bwMode="auto">
          <a:xfrm>
            <a:off x="1747838" y="2516188"/>
            <a:ext cx="6665912" cy="989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4000" b="0" smtClean="0">
                <a:latin typeface="+mj-lt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 smtClean="0"/>
          </a:p>
        </p:txBody>
      </p:sp>
      <p:sp>
        <p:nvSpPr>
          <p:cNvPr id="18436" name="KSO_BC1"/>
          <p:cNvSpPr>
            <a:spLocks noGrp="1"/>
          </p:cNvSpPr>
          <p:nvPr>
            <p:ph type="subTitle" idx="1"/>
          </p:nvPr>
        </p:nvSpPr>
        <p:spPr>
          <a:xfrm>
            <a:off x="1776413" y="3544888"/>
            <a:ext cx="6634162" cy="587375"/>
          </a:xfrm>
        </p:spPr>
        <p:txBody>
          <a:bodyPr/>
          <a:lstStyle>
            <a:lvl1pPr marL="0" indent="0" algn="ctr">
              <a:buFontTx/>
              <a:buNone/>
              <a:defRPr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25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89C27738-E016-41D6-9538-3C79BE868075}" type="datetime1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6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61FA88FA-82BF-452E-A053-05D4F05F5761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357505" indent="-285750">
              <a:buFont typeface="宋体-方正超大字符集" pitchFamily="65" charset="-122"/>
              <a:buChar char=" "/>
              <a:defRPr/>
            </a:lvl2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591" y="129167"/>
            <a:ext cx="7820300" cy="534132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583471" y="1323703"/>
            <a:ext cx="7820300" cy="4902926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3.png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09075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382588" y="168275"/>
            <a:ext cx="8351837" cy="492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>
          <a:xfrm>
            <a:off x="392113" y="1058863"/>
            <a:ext cx="8351837" cy="51260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F5DE24-B9DB-4FA7-ACEA-5974FE86DFC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8DB3D4-AA52-4FF5-A49C-7AE17D3CF72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335996" y="828675"/>
            <a:ext cx="3796940" cy="0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组合 13"/>
          <p:cNvGrpSpPr/>
          <p:nvPr/>
        </p:nvGrpSpPr>
        <p:grpSpPr>
          <a:xfrm>
            <a:off x="3884613" y="777875"/>
            <a:ext cx="1349375" cy="123825"/>
            <a:chOff x="3692224" y="721610"/>
            <a:chExt cx="1350042" cy="124638"/>
          </a:xfrm>
        </p:grpSpPr>
        <p:pic>
          <p:nvPicPr>
            <p:cNvPr id="1035" name="图片 8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692224" y="721610"/>
              <a:ext cx="131198" cy="12463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422" y="721610"/>
              <a:ext cx="131198" cy="12463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620" y="721610"/>
              <a:ext cx="131198" cy="12463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rgbClr val="00A1C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600" y="721610"/>
              <a:ext cx="131198" cy="12463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798" y="721610"/>
              <a:ext cx="131198" cy="124638"/>
            </a:xfrm>
            <a:prstGeom prst="rect">
              <a:avLst/>
            </a:prstGeom>
          </p:spPr>
        </p:pic>
        <p:pic>
          <p:nvPicPr>
            <p:cNvPr id="1040" name="图片 15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4371494" y="721610"/>
              <a:ext cx="131198" cy="12463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692" y="721610"/>
              <a:ext cx="131198" cy="12463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3890" y="721610"/>
              <a:ext cx="131198" cy="12463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rgbClr val="00A1C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870" y="721610"/>
              <a:ext cx="131198" cy="12463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068" y="721610"/>
              <a:ext cx="131198" cy="124638"/>
            </a:xfrm>
            <a:prstGeom prst="rect">
              <a:avLst/>
            </a:prstGeom>
          </p:spPr>
        </p:pic>
      </p:grpSp>
      <p:cxnSp>
        <p:nvCxnSpPr>
          <p:cNvPr id="23" name="直接连接符 22"/>
          <p:cNvCxnSpPr/>
          <p:nvPr/>
        </p:nvCxnSpPr>
        <p:spPr>
          <a:xfrm flipH="1">
            <a:off x="6346" y="828675"/>
            <a:ext cx="3796940" cy="0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latin typeface="幼圆" pitchFamily="49" charset="-122"/>
          <a:ea typeface="幼圆" pitchFamily="49" charset="-122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幼圆" pitchFamily="49" charset="-122"/>
          <a:ea typeface="幼圆" pitchFamily="49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SzPct val="80000"/>
        <a:buBlip>
          <a:blip r:embed="rId18"/>
        </a:buBlip>
        <a:defRPr sz="2000" b="1" kern="1200">
          <a:solidFill>
            <a:srgbClr val="007995"/>
          </a:solidFill>
          <a:latin typeface="Arial" charset="0"/>
          <a:ea typeface="幼圆" pitchFamily="49" charset="-122"/>
          <a:cs typeface="+mn-cs"/>
        </a:defRPr>
      </a:lvl1pPr>
      <a:lvl2pPr marL="357505" indent="-285750" algn="just" rtl="0" fontAlgn="base">
        <a:lnSpc>
          <a:spcPct val="130000"/>
        </a:lnSpc>
        <a:spcBef>
          <a:spcPts val="200"/>
        </a:spcBef>
        <a:spcAft>
          <a:spcPts val="800"/>
        </a:spcAft>
        <a:buFont typeface="宋体-方正超大字符集" pitchFamily="65" charset="-122"/>
        <a:buChar char=" "/>
        <a:defRPr sz="1600" kern="1200">
          <a:solidFill>
            <a:srgbClr val="898D91"/>
          </a:solidFill>
          <a:latin typeface="宋体-方正超大字符集" pitchFamily="65" charset="-122"/>
          <a:ea typeface="宋体-方正超大字符集" pitchFamily="65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x-none" altLang="zh-CN" kern="1200" dirty="0">
                <a:ea typeface="幼圆" pitchFamily="49" charset="-122"/>
                <a:cs typeface="+mj-cs"/>
              </a:rPr>
              <a:t>BotBasic webchats</a:t>
            </a:r>
            <a:endParaRPr lang="x-none" altLang="zh-CN" kern="1200" dirty="0">
              <a:ea typeface="幼圆" pitchFamily="49" charset="-122"/>
              <a:cs typeface="+mj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80000"/>
              <a:buNone/>
            </a:pPr>
            <a:r>
              <a:rPr lang="x-none" altLang="zh-CN" kern="1200" dirty="0">
                <a:latin typeface="Arial" charset="0"/>
                <a:ea typeface="幼圆" pitchFamily="49" charset="-122"/>
                <a:cs typeface="+mn-cs"/>
              </a:rPr>
              <a:t>Estudio de factibilidad</a:t>
            </a:r>
            <a:br>
              <a:rPr lang="x-none" altLang="zh-CN" kern="1200" dirty="0">
                <a:latin typeface="Arial" charset="0"/>
                <a:ea typeface="幼圆" pitchFamily="49" charset="-122"/>
                <a:cs typeface="+mn-cs"/>
              </a:rPr>
            </a:br>
            <a:r>
              <a:rPr lang="x-none" altLang="zh-CN" kern="1200" dirty="0">
                <a:latin typeface="Arial" charset="0"/>
                <a:ea typeface="幼圆" pitchFamily="49" charset="-122"/>
                <a:cs typeface="+mn-cs"/>
              </a:rPr>
              <a:t>19.05.2017</a:t>
            </a:r>
            <a:br>
              <a:rPr lang="x-none" altLang="zh-CN" kern="1200" dirty="0">
                <a:latin typeface="Arial" charset="0"/>
                <a:ea typeface="幼圆" pitchFamily="49" charset="-122"/>
                <a:cs typeface="+mn-cs"/>
              </a:rPr>
            </a:br>
            <a:r>
              <a:rPr lang="x-none" altLang="zh-CN" kern="1200" dirty="0">
                <a:latin typeface="Arial" charset="0"/>
                <a:ea typeface="幼圆" pitchFamily="49" charset="-122"/>
                <a:cs typeface="+mn-cs"/>
              </a:rPr>
              <a:t>Gorka G LLona</a:t>
            </a:r>
            <a:endParaRPr lang="x-none" altLang="zh-CN" kern="1200" dirty="0">
              <a:latin typeface="Arial" charset="0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ChatJS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p>
            <a:pPr>
              <a:buFont typeface="Arial" charset="0"/>
              <a:buChar char="•"/>
            </a:pPr>
            <a:r>
              <a:rPr lang="x-none" altLang="en-US" sz="2400"/>
              <a:t>Interfaz con aspecto bastante agradable y minimalista.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Provee sólo la ventana de chat (front-end). No provee un back-end.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Se podría utilizar este front-end junto con el back-end de jqChat para lograr una solución de aspecto mucho más agradable que el front-end de jqChat.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Licencia MIT (modificable para uso comercial).</a:t>
            </a:r>
            <a:endParaRPr lang="x-none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ChatJS</a:t>
            </a:r>
            <a:endParaRPr lang="x-none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8775" y="1325880"/>
            <a:ext cx="4013835" cy="49028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x-none" altLang="en-US" sz="2400" b="1"/>
              <a:t>Ventajas</a:t>
            </a:r>
            <a:endParaRPr lang="x-none" altLang="en-US" sz="2400" b="1"/>
          </a:p>
          <a:p>
            <a:pPr>
              <a:buFont typeface="Arial" charset="0"/>
              <a:buChar char="•"/>
            </a:pPr>
            <a:r>
              <a:rPr lang="x-none" altLang="en-US" sz="2400"/>
              <a:t>Se prevé que funcione de manera muy armónica al combinarlo con el back-end de jqChat.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Su modificación para incluir "botones" similares a los menús de que ofrece BB en Telegram puede ser lograble (programando).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Gratis.</a:t>
            </a:r>
            <a:endParaRPr lang="x-none" altLang="en-US" sz="2400"/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782185" y="1329690"/>
            <a:ext cx="4013835" cy="49028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514350" indent="-514350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kern="120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357505" indent="-285750" algn="just" rtl="0" fontAlgn="base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itchFamily="65" charset="-122"/>
              <a:buChar char=" "/>
              <a:defRPr sz="1600" kern="1200">
                <a:solidFill>
                  <a:srgbClr val="898D91"/>
                </a:solidFill>
                <a:latin typeface="宋体-方正超大字符集" pitchFamily="65" charset="-122"/>
                <a:ea typeface="宋体-方正超大字符集" pitchFamily="65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 sz="2400" b="1"/>
              <a:t>Desventajas</a:t>
            </a:r>
            <a:endParaRPr lang="x-none" altLang="en-US" sz="2400" b="1"/>
          </a:p>
          <a:p>
            <a:pPr>
              <a:buFont typeface="Arial" charset="0"/>
              <a:buChar char="•"/>
            </a:pPr>
            <a:r>
              <a:rPr lang="x-none" altLang="en-US" sz="2400"/>
              <a:t>No parece garantizar modo fluido (continuidad al navegar por el website).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No permite transferencia de archivos.</a:t>
            </a:r>
            <a:endParaRPr lang="x-none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Otras opciones visuales</a:t>
            </a:r>
            <a:endParaRPr lang="x-none" altLang="en-US"/>
          </a:p>
        </p:txBody>
      </p:sp>
      <p:sp>
        <p:nvSpPr>
          <p:cNvPr id="4" name="Text Placeholder 3"/>
          <p:cNvSpPr/>
          <p:nvPr>
            <p:ph type="body" sz="quarter" idx="13"/>
          </p:nvPr>
        </p:nvSpPr>
        <p:spPr>
          <a:xfrm>
            <a:off x="562610" y="6021070"/>
            <a:ext cx="7840980" cy="7861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200"/>
              <a:t>https://bootsnipp.com/tags/chat</a:t>
            </a:r>
            <a:endParaRPr lang="en-US" sz="1200"/>
          </a:p>
          <a:p>
            <a:pPr marL="0" indent="0">
              <a:buNone/>
            </a:pPr>
            <a:r>
              <a:rPr lang="x-none" altLang="en-US" sz="1200"/>
              <a:t>Ninguna opción garantiza integrabilidad con las soluciones anteriores; requieren front-end con Bootstrap.</a:t>
            </a:r>
            <a:endParaRPr lang="x-none" altLang="en-US" sz="1200"/>
          </a:p>
        </p:txBody>
      </p:sp>
      <p:pic>
        <p:nvPicPr>
          <p:cNvPr id="5" name="Picture 4" descr="/home/gorka/Desktop/3 - bootsnipp.png3 - bootsnip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9055" y="869633"/>
            <a:ext cx="9042400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RocketChat</a:t>
            </a:r>
            <a:endParaRPr lang="x-none" altLang="en-US"/>
          </a:p>
        </p:txBody>
      </p:sp>
      <p:pic>
        <p:nvPicPr>
          <p:cNvPr id="6" name="Content Placeholder 5" descr="/home/gorka/Desktop/4 - rocketchat.png4 - rocketchat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7623" y="1198245"/>
            <a:ext cx="9094470" cy="5115560"/>
          </a:xfrm>
          <a:prstGeom prst="rect">
            <a:avLst/>
          </a:prstGeom>
        </p:spPr>
      </p:pic>
    </p:spTree>
  </p:cSld>
  <p:clrMapOvr>
    <a:masterClrMapping/>
  </p:clrMapOvr>
  <p:transition advTm="4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RocketChat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p>
            <a:pPr>
              <a:buFont typeface="Arial" charset="0"/>
              <a:buChar char="•"/>
            </a:pPr>
            <a:r>
              <a:rPr lang="x-none" altLang="en-US" sz="2400"/>
              <a:t>Solución "trending" muy poderosa.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Interfaz con aspecto agradable y profesional.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Provee el front-end y el back-end.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El back-end es un completo servidor con posibilidad de integrarse con bots.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Licencia MIT (modificable para uso comercial).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La integración BB-RocketChat podría generar oportunidades de negocio adicionales en el futuro.</a:t>
            </a:r>
            <a:endParaRPr lang="x-none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RocketChat</a:t>
            </a:r>
            <a:endParaRPr lang="x-none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8775" y="1325880"/>
            <a:ext cx="4013835" cy="490283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x-none" altLang="en-US" sz="2400" b="1"/>
              <a:t>Ventajas</a:t>
            </a:r>
            <a:endParaRPr lang="x-none" altLang="en-US" sz="2400" b="1"/>
          </a:p>
          <a:p>
            <a:pPr>
              <a:buFont typeface="Arial" charset="0"/>
              <a:buChar char="•"/>
            </a:pPr>
            <a:r>
              <a:rPr lang="x-none" altLang="en-US" sz="2400"/>
              <a:t>Solución "industrial" a diferencia de las anteriores.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Garantiza el modo fluido.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Permite transferencia de archivos (pendiente: averiguar si se puede incluir en el web chatbox  - ver imagen).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Gratis.</a:t>
            </a:r>
            <a:endParaRPr lang="x-none" altLang="en-US" sz="2400"/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782185" y="1329690"/>
            <a:ext cx="4013835" cy="49028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514350" indent="-514350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kern="120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357505" indent="-285750" algn="just" rtl="0" fontAlgn="base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itchFamily="65" charset="-122"/>
              <a:buChar char=" "/>
              <a:defRPr sz="1600" kern="1200">
                <a:solidFill>
                  <a:srgbClr val="898D91"/>
                </a:solidFill>
                <a:latin typeface="宋体-方正超大字符集" pitchFamily="65" charset="-122"/>
                <a:ea typeface="宋体-方正超大字符集" pitchFamily="65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 sz="2200" b="1"/>
              <a:t>Desventajas</a:t>
            </a:r>
            <a:endParaRPr lang="x-none" altLang="en-US" sz="2200" b="1"/>
          </a:p>
          <a:p>
            <a:pPr>
              <a:buFont typeface="Arial" charset="0"/>
              <a:buChar char="•"/>
            </a:pPr>
            <a:r>
              <a:rPr lang="x-none" altLang="en-US" sz="2200"/>
              <a:t>Curva de aprendizaje más lenta.</a:t>
            </a:r>
            <a:endParaRPr lang="x-none" altLang="en-US" sz="2200"/>
          </a:p>
          <a:p>
            <a:pPr>
              <a:buFont typeface="Arial" charset="0"/>
              <a:buChar char="•"/>
            </a:pPr>
            <a:r>
              <a:rPr lang="x-none" altLang="en-US" sz="2200"/>
              <a:t>No se sabe si los bots pueden recibir / enviar archivos.</a:t>
            </a:r>
            <a:endParaRPr lang="x-none" altLang="en-US" sz="2200"/>
          </a:p>
          <a:p>
            <a:pPr>
              <a:buFont typeface="Arial" charset="0"/>
              <a:buChar char="•"/>
            </a:pPr>
            <a:r>
              <a:rPr lang="x-none" altLang="en-US" sz="2200"/>
              <a:t>La instalación quizá genere más carga sobre el servidor que las soluciones anteriores.</a:t>
            </a:r>
            <a:endParaRPr lang="x-none" altLang="en-US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LiveZilla</a:t>
            </a:r>
            <a:endParaRPr lang="x-none" altLang="en-US"/>
          </a:p>
        </p:txBody>
      </p:sp>
      <p:pic>
        <p:nvPicPr>
          <p:cNvPr id="6" name="Content Placeholder 5" descr="/home/gorka/Desktop/5 - livezilla.png5 - livezilla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7623" y="1198563"/>
            <a:ext cx="9094470" cy="5114925"/>
          </a:xfrm>
          <a:prstGeom prst="rect">
            <a:avLst/>
          </a:prstGeom>
        </p:spPr>
      </p:pic>
    </p:spTree>
  </p:cSld>
  <p:clrMapOvr>
    <a:masterClrMapping/>
  </p:clrMapOvr>
  <p:transition advTm="4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LiveZilla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p>
            <a:pPr>
              <a:buFont typeface="Arial" charset="0"/>
              <a:buChar char="•"/>
            </a:pPr>
            <a:r>
              <a:rPr lang="x-none" altLang="en-US" sz="2400"/>
              <a:t>Solución muy poderosa; muy instalada en el mercado.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Interfaz con aspecto agradable y profesional.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Provee el front-end y el back-end.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El back-end es un completo servidor con posibilidad de integrarse con bots.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Si bien es open-source, la licencia es propietaria y no se permiten modificaciones al código; por lo tanto, es contra la licencia la modificación de la apariencia visual de la web chatbox.</a:t>
            </a:r>
            <a:endParaRPr lang="x-none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LiveZilla</a:t>
            </a:r>
            <a:endParaRPr lang="x-none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8775" y="1325880"/>
            <a:ext cx="4013835" cy="4902835"/>
          </a:xfrm>
        </p:spPr>
        <p:txBody>
          <a:bodyPr/>
          <a:p>
            <a:pPr marL="0" indent="0">
              <a:buNone/>
            </a:pPr>
            <a:r>
              <a:rPr lang="x-none" altLang="en-US" sz="2000" b="1"/>
              <a:t>Ventajas</a:t>
            </a:r>
            <a:endParaRPr lang="x-none" altLang="en-US" sz="2000" b="1"/>
          </a:p>
          <a:p>
            <a:pPr>
              <a:buFont typeface="Arial" charset="0"/>
              <a:buChar char="•"/>
            </a:pPr>
            <a:r>
              <a:rPr lang="x-none" altLang="en-US" sz="2000"/>
              <a:t>Solución "industrial".</a:t>
            </a:r>
            <a:endParaRPr lang="x-none" altLang="en-US" sz="2000"/>
          </a:p>
          <a:p>
            <a:pPr>
              <a:buFont typeface="Arial" charset="0"/>
              <a:buChar char="•"/>
            </a:pPr>
            <a:r>
              <a:rPr lang="x-none" altLang="en-US" sz="2000"/>
              <a:t>Garantiza el modo fluido.</a:t>
            </a:r>
            <a:endParaRPr lang="x-none" altLang="en-US" sz="2000"/>
          </a:p>
          <a:p>
            <a:pPr>
              <a:buFont typeface="Arial" charset="0"/>
              <a:buChar char="•"/>
            </a:pPr>
            <a:r>
              <a:rPr lang="x-none" altLang="en-US" sz="2000"/>
              <a:t>Permite transferencia de archivos (pendiente: averiguar si se muestra en el web chatbox).</a:t>
            </a:r>
            <a:endParaRPr lang="x-none" altLang="en-US" sz="2000"/>
          </a:p>
          <a:p>
            <a:pPr>
              <a:buFont typeface="Arial" charset="0"/>
              <a:buChar char="•"/>
            </a:pPr>
            <a:r>
              <a:rPr lang="x-none" altLang="en-US" sz="2000"/>
              <a:t>Aparentemente gratis para las necesidades de integración con BotBasic (por confirmar).</a:t>
            </a:r>
            <a:endParaRPr lang="x-none" altLang="en-US" sz="2000"/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782185" y="1329690"/>
            <a:ext cx="4013835" cy="49028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 fontScale="90000" lnSpcReduction="20000"/>
          </a:bodyPr>
          <a:lstStyle>
            <a:lvl1pPr marL="514350" indent="-514350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kern="120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357505" indent="-285750" algn="just" rtl="0" fontAlgn="base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itchFamily="65" charset="-122"/>
              <a:buChar char=" "/>
              <a:defRPr sz="1600" kern="1200">
                <a:solidFill>
                  <a:srgbClr val="898D91"/>
                </a:solidFill>
                <a:latin typeface="宋体-方正超大字符集" pitchFamily="65" charset="-122"/>
                <a:ea typeface="宋体-方正超大字符集" pitchFamily="65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 sz="2200" b="1"/>
              <a:t>Desventajas</a:t>
            </a:r>
            <a:endParaRPr lang="x-none" altLang="en-US" sz="2200" b="1"/>
          </a:p>
          <a:p>
            <a:pPr>
              <a:buFont typeface="Arial" charset="0"/>
              <a:buChar char="•"/>
            </a:pPr>
            <a:r>
              <a:rPr lang="x-none" altLang="en-US" sz="2200"/>
              <a:t>Curva de aprendizaje más lenta.</a:t>
            </a:r>
            <a:endParaRPr lang="x-none" altLang="en-US" sz="2200"/>
          </a:p>
          <a:p>
            <a:pPr>
              <a:buFont typeface="Arial" charset="0"/>
              <a:buChar char="•"/>
            </a:pPr>
            <a:r>
              <a:rPr lang="x-none" altLang="en-US" sz="2200"/>
              <a:t>No se sabe si los bots pueden recibir / enviar archivos.</a:t>
            </a:r>
            <a:endParaRPr lang="x-none" altLang="en-US" sz="2200"/>
          </a:p>
          <a:p>
            <a:pPr>
              <a:buFont typeface="Arial" charset="0"/>
              <a:buChar char="•"/>
            </a:pPr>
            <a:r>
              <a:rPr lang="x-none" altLang="en-US" sz="2200"/>
              <a:t>La instalación quizá genere más carga sobre el servidor que las primeras dos soluciones.</a:t>
            </a:r>
            <a:endParaRPr lang="x-none" altLang="en-US" sz="2200"/>
          </a:p>
          <a:p>
            <a:pPr>
              <a:buFont typeface="Arial" charset="0"/>
              <a:buChar char="•"/>
            </a:pPr>
            <a:r>
              <a:rPr lang="x-none" altLang="en-US" sz="2200"/>
              <a:t>Hay que esperar a la siguiente versión para analizar el nuevo frameworks de bots.</a:t>
            </a:r>
            <a:endParaRPr lang="x-none" altLang="en-US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Applozic</a:t>
            </a:r>
            <a:endParaRPr lang="x-none" altLang="en-US"/>
          </a:p>
        </p:txBody>
      </p:sp>
      <p:pic>
        <p:nvPicPr>
          <p:cNvPr id="6" name="Content Placeholder 5" descr="/home/gorka/Desktop/6 - applozic.png6 - applozic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8258" y="1198563"/>
            <a:ext cx="9093200" cy="5114925"/>
          </a:xfrm>
          <a:prstGeom prst="rect">
            <a:avLst/>
          </a:prstGeom>
        </p:spPr>
      </p:pic>
    </p:spTree>
  </p:cSld>
  <p:clrMapOvr>
    <a:masterClrMapping/>
  </p:clrMapOvr>
  <p:transition advTm="4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Objetivos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/>
          </a:bodyPr>
          <a:p>
            <a:r>
              <a:rPr lang="x-none" altLang="en-US"/>
              <a:t>Crear un mecanismo en BotBasic que permita agregar a páginas web una ventana emergente de chat (típicamente abajo a la derecha) la cual se conecta con una BBapp en forma bidireccional.</a:t>
            </a:r>
            <a:endParaRPr lang="x-none" altLang="en-US"/>
          </a:p>
          <a:p>
            <a:r>
              <a:rPr lang="x-none" altLang="en-US"/>
              <a:t>Soportar inicialmente texto; más adelante, envío y recepción de archivos.</a:t>
            </a:r>
            <a:endParaRPr lang="x-none" altLang="en-US"/>
          </a:p>
          <a:p>
            <a:r>
              <a:rPr lang="x-none" altLang="en-US"/>
              <a:t>Integración fluida: la ventana de chat debe mantenerse sin modificaciones aunque el usuario web cambie de página (navegue dentro del sitio web).</a:t>
            </a:r>
            <a:endParaRPr lang="x-none" altLang="en-US"/>
          </a:p>
          <a:p>
            <a:r>
              <a:rPr lang="x-none" altLang="en-US"/>
              <a:t>No requerir cambios sustanciales en BotBasic.</a:t>
            </a:r>
            <a:endParaRPr lang="x-none" altLang="en-US"/>
          </a:p>
          <a:p>
            <a:r>
              <a:rPr lang="x-none" altLang="en-US"/>
              <a:t>Integrarse con Telegram de alguna manera.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Applozic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p>
            <a:pPr>
              <a:buFont typeface="Arial" charset="0"/>
              <a:buChar char="•"/>
            </a:pPr>
            <a:r>
              <a:rPr lang="x-none" altLang="en-US" sz="2400"/>
              <a:t>Solución completa, bien instalada en el mercado.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Interfaz con aspecto agradable y profesional, aunque más intrusiva que las anteriores.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>
                <a:sym typeface="+mn-ea"/>
              </a:rPr>
              <a:t>Funciona como un servicio en la nube.</a:t>
            </a:r>
            <a:endParaRPr lang="x-none" altLang="en-US" sz="2400">
              <a:sym typeface="+mn-ea"/>
            </a:endParaRPr>
          </a:p>
          <a:p>
            <a:pPr>
              <a:buFont typeface="Arial" charset="0"/>
              <a:buChar char="•"/>
            </a:pPr>
            <a:r>
              <a:rPr lang="x-none" altLang="en-US" sz="2400"/>
              <a:t>Posibilidad de integrarse con bots.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Solución de último recurso en caso de que todo lo demás falle.</a:t>
            </a:r>
            <a:endParaRPr lang="x-none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Applozic</a:t>
            </a:r>
            <a:endParaRPr lang="x-none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8775" y="1325880"/>
            <a:ext cx="4013835" cy="490283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x-none" altLang="en-US" sz="2400" b="1"/>
              <a:t>Ventajas</a:t>
            </a:r>
            <a:endParaRPr lang="x-none" altLang="en-US" sz="2400" b="1"/>
          </a:p>
          <a:p>
            <a:pPr>
              <a:buFont typeface="Arial" charset="0"/>
              <a:buChar char="•"/>
            </a:pPr>
            <a:r>
              <a:rPr lang="x-none" altLang="en-US" sz="2400"/>
              <a:t>Solución "industrial".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Garantiza el modo fluido.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Permite transferencia de archivos (pendiente: averiguar si se muestra en el web chatbox).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En la nube: no requiere infraestructura.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No es gratis; los planes empiezan en $99/mes.</a:t>
            </a:r>
            <a:endParaRPr lang="x-none" altLang="en-US" sz="2400"/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782185" y="1329690"/>
            <a:ext cx="4013835" cy="49028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 lnSpcReduction="10000"/>
          </a:bodyPr>
          <a:lstStyle>
            <a:lvl1pPr marL="514350" indent="-514350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kern="120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357505" indent="-285750" algn="just" rtl="0" fontAlgn="base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itchFamily="65" charset="-122"/>
              <a:buChar char=" "/>
              <a:defRPr sz="1600" kern="1200">
                <a:solidFill>
                  <a:srgbClr val="898D91"/>
                </a:solidFill>
                <a:latin typeface="宋体-方正超大字符集" pitchFamily="65" charset="-122"/>
                <a:ea typeface="宋体-方正超大字符集" pitchFamily="65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 sz="2200" b="1"/>
              <a:t>Desventajas</a:t>
            </a:r>
            <a:endParaRPr lang="x-none" altLang="en-US" sz="2200" b="1"/>
          </a:p>
          <a:p>
            <a:pPr>
              <a:buFont typeface="Arial" charset="0"/>
              <a:buChar char="•"/>
            </a:pPr>
            <a:r>
              <a:rPr lang="x-none" altLang="en-US" sz="2200"/>
              <a:t>No se sabe si los bots pueden recibir / enviar archivos.</a:t>
            </a:r>
            <a:endParaRPr lang="x-none" altLang="en-US" sz="2200"/>
          </a:p>
          <a:p>
            <a:pPr>
              <a:buFont typeface="Arial" charset="0"/>
              <a:buChar char="•"/>
            </a:pPr>
            <a:r>
              <a:rPr lang="x-none" altLang="en-US" sz="2200"/>
              <a:t>Quizá el plan que permite integración con bots cueste $400/mes.</a:t>
            </a:r>
            <a:endParaRPr lang="x-none" altLang="en-US"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Arquitectura</a:t>
            </a:r>
            <a:endParaRPr lang="x-none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06895" y="5918200"/>
            <a:ext cx="2120900" cy="818515"/>
          </a:xfrm>
        </p:spPr>
        <p:txBody>
          <a:bodyPr/>
          <a:p>
            <a:pPr marL="0" indent="0">
              <a:buNone/>
            </a:pPr>
            <a:r>
              <a:rPr lang="x-none" altLang="en-US" sz="1400" b="1"/>
              <a:t>Aplica sólo para las soluciones on-premise (no en la nube).</a:t>
            </a:r>
            <a:endParaRPr lang="x-none" altLang="en-US" sz="1400" b="1"/>
          </a:p>
        </p:txBody>
      </p:sp>
      <p:grpSp>
        <p:nvGrpSpPr>
          <p:cNvPr id="12" name="Group 11"/>
          <p:cNvGrpSpPr/>
          <p:nvPr/>
        </p:nvGrpSpPr>
        <p:grpSpPr>
          <a:xfrm>
            <a:off x="518795" y="4320540"/>
            <a:ext cx="1590040" cy="2148840"/>
            <a:chOff x="817" y="6804"/>
            <a:chExt cx="2504" cy="3384"/>
          </a:xfrm>
        </p:grpSpPr>
        <p:sp>
          <p:nvSpPr>
            <p:cNvPr id="6" name="Rectangle 5"/>
            <p:cNvSpPr/>
            <p:nvPr/>
          </p:nvSpPr>
          <p:spPr>
            <a:xfrm>
              <a:off x="817" y="6804"/>
              <a:ext cx="2505" cy="3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br>
                <a:rPr lang="x-none" altLang="en-US"/>
              </a:br>
              <a:br>
                <a:rPr lang="x-none" altLang="en-US"/>
              </a:br>
              <a:r>
                <a:rPr lang="x-none" altLang="en-US"/>
                <a:t>website en</a:t>
              </a:r>
              <a:br>
                <a:rPr lang="x-none" altLang="en-US"/>
              </a:br>
              <a:r>
                <a:rPr lang="x-none" altLang="en-US"/>
                <a:t>su propio</a:t>
              </a:r>
              <a:br>
                <a:rPr lang="x-none" altLang="en-US"/>
              </a:br>
              <a:r>
                <a:rPr lang="x-none" altLang="en-US"/>
                <a:t>servidor</a:t>
              </a:r>
              <a:br>
                <a:rPr lang="x-none" altLang="en-US"/>
              </a:br>
              <a:r>
                <a:rPr lang="x-none" altLang="en-US"/>
                <a:t>(shared /</a:t>
              </a:r>
              <a:br>
                <a:rPr lang="x-none" altLang="en-US"/>
              </a:br>
              <a:r>
                <a:rPr lang="x-none" altLang="en-US"/>
                <a:t>dedicated)</a:t>
              </a:r>
              <a:endParaRPr lang="x-none" altLang="en-US"/>
            </a:p>
          </p:txBody>
        </p:sp>
        <p:sp>
          <p:nvSpPr>
            <p:cNvPr id="5" name="Flowchart: Predefined Process 4"/>
            <p:cNvSpPr/>
            <p:nvPr/>
          </p:nvSpPr>
          <p:spPr>
            <a:xfrm>
              <a:off x="1007" y="6976"/>
              <a:ext cx="2114" cy="863"/>
            </a:xfrm>
            <a:prstGeom prst="flowChartPredefined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US"/>
                <a:t>web</a:t>
              </a:r>
              <a:br>
                <a:rPr lang="x-none" altLang="en-US"/>
              </a:br>
              <a:r>
                <a:rPr lang="x-none" altLang="en-US"/>
                <a:t>chatbox</a:t>
              </a:r>
              <a:endParaRPr lang="x-none" altLang="en-US"/>
            </a:p>
          </p:txBody>
        </p:sp>
      </p:grpSp>
      <p:sp>
        <p:nvSpPr>
          <p:cNvPr id="9" name="Cube 8"/>
          <p:cNvSpPr/>
          <p:nvPr/>
        </p:nvSpPr>
        <p:spPr>
          <a:xfrm>
            <a:off x="3959860" y="4277360"/>
            <a:ext cx="2279015" cy="2021840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BotBasic</a:t>
            </a:r>
            <a:br>
              <a:rPr lang="x-none" altLang="en-US"/>
            </a:br>
            <a:r>
              <a:rPr lang="x-none" altLang="en-US"/>
              <a:t>cluster</a:t>
            </a:r>
            <a:endParaRPr lang="x-none" altLang="en-US"/>
          </a:p>
        </p:txBody>
      </p:sp>
      <p:sp>
        <p:nvSpPr>
          <p:cNvPr id="10" name="Hexagon 9"/>
          <p:cNvSpPr/>
          <p:nvPr/>
        </p:nvSpPr>
        <p:spPr>
          <a:xfrm>
            <a:off x="3131820" y="3116580"/>
            <a:ext cx="1795145" cy="142938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nuevo oDroid</a:t>
            </a:r>
            <a:br>
              <a:rPr lang="x-none" altLang="en-US"/>
            </a:br>
            <a:r>
              <a:rPr lang="x-none" altLang="en-US"/>
              <a:t>con chat server (ej. node.js)</a:t>
            </a:r>
            <a:endParaRPr lang="x-none" altLang="en-US"/>
          </a:p>
        </p:txBody>
      </p:sp>
      <p:sp>
        <p:nvSpPr>
          <p:cNvPr id="11" name="Double Wave 10"/>
          <p:cNvSpPr/>
          <p:nvPr/>
        </p:nvSpPr>
        <p:spPr>
          <a:xfrm>
            <a:off x="255270" y="1075055"/>
            <a:ext cx="8641080" cy="882015"/>
          </a:xfrm>
          <a:prstGeom prst="doubleWave">
            <a:avLst>
              <a:gd name="adj1" fmla="val 6250"/>
              <a:gd name="adj2" fmla="val 17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Internet</a:t>
            </a:r>
            <a:endParaRPr lang="x-none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7376795" y="3449955"/>
            <a:ext cx="1247140" cy="16021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/>
              <a:t>Telegram</a:t>
            </a:r>
            <a:endParaRPr lang="x-none" altLang="en-US"/>
          </a:p>
          <a:p>
            <a:pPr algn="ctr"/>
            <a:r>
              <a:rPr lang="x-none" altLang="en-US"/>
              <a:t>App</a:t>
            </a:r>
            <a:br>
              <a:rPr lang="x-none" altLang="en-US"/>
            </a:br>
            <a:r>
              <a:rPr lang="x-none" altLang="en-US"/>
              <a:t>@</a:t>
            </a:r>
            <a:br>
              <a:rPr lang="x-none" altLang="en-US"/>
            </a:br>
            <a:r>
              <a:rPr lang="x-none" altLang="en-US"/>
              <a:t>celular</a:t>
            </a:r>
            <a:endParaRPr lang="x-none" alt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303655" y="1923415"/>
            <a:ext cx="0" cy="2311400"/>
          </a:xfrm>
          <a:prstGeom prst="line">
            <a:avLst/>
          </a:prstGeom>
          <a:ln w="44450" cmpd="sng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019415" y="2018665"/>
            <a:ext cx="0" cy="1356360"/>
          </a:xfrm>
          <a:prstGeom prst="line">
            <a:avLst/>
          </a:prstGeom>
          <a:ln w="44450" cmpd="sng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29075" y="2005965"/>
            <a:ext cx="0" cy="1046480"/>
          </a:xfrm>
          <a:prstGeom prst="line">
            <a:avLst/>
          </a:prstGeom>
          <a:ln w="44450" cmpd="sng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457190" y="1891665"/>
            <a:ext cx="0" cy="2319655"/>
          </a:xfrm>
          <a:prstGeom prst="line">
            <a:avLst/>
          </a:prstGeom>
          <a:ln w="44450" cmpd="sng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61290" y="2514600"/>
            <a:ext cx="1112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en-US" sz="1400" dirty="0" smtClean="0">
                <a:latin typeface="Arial" charset="0"/>
                <a:ea typeface="微软雅黑" panose="020B0503020204020204" pitchFamily="34" charset="-122"/>
              </a:rPr>
              <a:t>websockets</a:t>
            </a:r>
            <a:endParaRPr lang="x-none" altLang="en-US" sz="1400" dirty="0" smtClean="0"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867025" y="2125980"/>
            <a:ext cx="1112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en-US" sz="1400" dirty="0" smtClean="0">
                <a:latin typeface="Arial" charset="0"/>
                <a:ea typeface="微软雅黑" panose="020B0503020204020204" pitchFamily="34" charset="-122"/>
              </a:rPr>
              <a:t>websockets</a:t>
            </a:r>
            <a:endParaRPr lang="x-none" altLang="en-US" sz="1400" dirty="0" smtClean="0"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497830" y="2887345"/>
            <a:ext cx="1210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en-US" sz="1400" dirty="0" smtClean="0">
                <a:latin typeface="Arial" charset="0"/>
                <a:ea typeface="微软雅黑" panose="020B0503020204020204" pitchFamily="34" charset="-122"/>
              </a:rPr>
              <a:t>web services</a:t>
            </a:r>
            <a:endParaRPr lang="x-none" altLang="en-US" sz="1400" dirty="0" smtClean="0"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075805" y="2174875"/>
            <a:ext cx="913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>
              <a:lnSpc>
                <a:spcPct val="130000"/>
              </a:lnSpc>
            </a:pPr>
            <a:r>
              <a:rPr lang="x-none" altLang="en-US" sz="1400" dirty="0" smtClean="0">
                <a:latin typeface="Arial" charset="0"/>
                <a:ea typeface="微软雅黑" panose="020B0503020204020204" pitchFamily="34" charset="-122"/>
              </a:rPr>
              <a:t>Telegram</a:t>
            </a:r>
            <a:br>
              <a:rPr lang="x-none" altLang="en-US" sz="1400" dirty="0" smtClean="0">
                <a:latin typeface="Arial" charset="0"/>
                <a:ea typeface="微软雅黑" panose="020B0503020204020204" pitchFamily="34" charset="-122"/>
              </a:rPr>
            </a:br>
            <a:r>
              <a:rPr lang="x-none" altLang="en-US" sz="1400" dirty="0" smtClean="0">
                <a:latin typeface="Arial" charset="0"/>
                <a:ea typeface="微软雅黑" panose="020B0503020204020204" pitchFamily="34" charset="-122"/>
              </a:rPr>
              <a:t>protocol</a:t>
            </a:r>
            <a:endParaRPr lang="x-none" altLang="en-US" sz="1400" dirty="0" smtClean="0">
              <a:latin typeface="Arial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Conclusiones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84200" y="1323975"/>
            <a:ext cx="7820025" cy="5193030"/>
          </a:xfrm>
        </p:spPr>
        <p:txBody>
          <a:bodyPr>
            <a:normAutofit fontScale="80000"/>
          </a:bodyPr>
          <a:p>
            <a:pPr>
              <a:buFont typeface="Arial" charset="0"/>
              <a:buChar char="•"/>
            </a:pPr>
            <a:r>
              <a:rPr lang="x-none" altLang="en-US" sz="2400"/>
              <a:t>Integrar BotBasic con web chatboxes es posible.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Aparenta ser fácil si no se incluye la posibilidad de transferencia de archivos.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La posibilidad de lograr transferencia de archivos no es segura.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Sin transferencia de archivos se puede lograr una solución ligera cuya única necesidad a nivel de arquitectura es un nuevo oDroid dentro del BB cluster que aloje al servidor de chat (con node.js).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Las licencias de las soluciones disponibles permiten aprovecharlas comercialmente aún modificándolas.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>
                <a:sym typeface="+mn-ea"/>
              </a:rPr>
              <a:t>La integración con Telegram vendrá por añadidura cuando funcione (al probar y depurar) la función de simultaneidad de ChatMedia.</a:t>
            </a:r>
            <a:endParaRPr lang="x-none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Recomendaciones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0000"/>
          </a:bodyPr>
          <a:p>
            <a:pPr>
              <a:buFont typeface="Arial" charset="0"/>
              <a:buChar char="•"/>
            </a:pPr>
            <a:r>
              <a:rPr lang="x-none" altLang="en-US" sz="2400"/>
              <a:t>Optar inicialmente por integración sin transferencia de archivos.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Implementar el back-end de jqChat con el front-end de ChatJS.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Se puede trabajar en esta tarea (hasta lograr un testdrive como prueba de concepto) usando el laptop de desarrollo; aún antes de construir el cluster.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Después que finalice la implementación de BB con multimedia y que el cluster esté estabilizado, se puede optar por webchat con transferencia de archivos a través de RocketChat o LiveZilla. La factibilidad de lograrlo con alguna de esas soluciones está por verificarse.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Comprar un oDroid adicional (XU4 con sus accesorios) para el BB cluster, donde correrán los webchat servers en node.js.</a:t>
            </a:r>
            <a:endParaRPr lang="x-none" altLang="en-US" sz="2400"/>
          </a:p>
          <a:p>
            <a:pPr>
              <a:buFont typeface="Arial" charset="0"/>
              <a:buChar char="•"/>
            </a:pPr>
            <a:endParaRPr lang="x-none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off-topic (y fin)</a:t>
            </a:r>
            <a:endParaRPr lang="x-none" altLang="en-US"/>
          </a:p>
        </p:txBody>
      </p:sp>
      <p:pic>
        <p:nvPicPr>
          <p:cNvPr id="6" name="Content Placeholder 5" descr="/home/gorka/Desktop/estupidez-artificial.jpgestupidez-artificial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63880" y="1078230"/>
            <a:ext cx="7966710" cy="5468620"/>
          </a:xfrm>
          <a:prstGeom prst="rect">
            <a:avLst/>
          </a:prstGeom>
        </p:spPr>
      </p:pic>
    </p:spTree>
  </p:cSld>
  <p:clrMapOvr>
    <a:masterClrMapping/>
  </p:clrMapOvr>
  <p:transition advTm="4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Consideraciones iniciales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20000"/>
          </a:bodyPr>
          <a:p>
            <a:pPr>
              <a:buFont typeface="Arial" charset="0"/>
              <a:buChar char="•"/>
            </a:pPr>
            <a:r>
              <a:rPr lang="x-none" altLang="en-US"/>
              <a:t>BotBasic ha sido diseñado y programado en forma extensible. Puede haber diferentes "ChatMedia"; actualmente hay uno solo, ChatMediumTelegram, aparte de dos simuladores de interacciones.</a:t>
            </a:r>
            <a:endParaRPr lang="x-none" altLang="en-US"/>
          </a:p>
          <a:p>
            <a:pPr>
              <a:buFont typeface="Arial" charset="0"/>
              <a:buChar char="•"/>
            </a:pPr>
            <a:r>
              <a:rPr lang="x-none" altLang="en-US"/>
              <a:t>Cada ChatMedium implementa su propio protocolo de interconexión con las plataformas de transporte de mensajes (ej. Telegram).</a:t>
            </a:r>
            <a:endParaRPr lang="x-none" altLang="en-US"/>
          </a:p>
          <a:p>
            <a:pPr>
              <a:buFont typeface="Arial" charset="0"/>
              <a:buChar char="•"/>
            </a:pPr>
            <a:r>
              <a:rPr lang="x-none" altLang="en-US"/>
              <a:t>Todos comparten entre sí el hecho de funcionar como web services tanto como para que BotBasic reciba interacciones, como para que emita las correspondientes respuestas.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Consideraciones iniciales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p>
            <a:pPr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x-none" altLang="en-US"/>
              <a:t>Los sistemas de chat no siempre están implementados como web services, y es cada vez más usado el mecanismo de websockets, que aportan mejor rendimiento. Es posible implementar un "adapter" de websockets a web services y viceversa, si se optara por un sistema de webchat basado en websockets.</a:t>
            </a:r>
            <a:endParaRPr lang="x-none" altLang="en-US"/>
          </a:p>
          <a:p>
            <a:pPr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x-none" altLang="en-US"/>
              <a:t>El funcionamiento de BotBasic con múltiples ChatMedia (Telegram, webchat, ...) funcionando en paralelo no está probado; sin embargo, todo está programado.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Soluciones estudiadas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/>
          </a:bodyPr>
          <a:p>
            <a:r>
              <a:rPr lang="x-none" altLang="en-US" sz="3600"/>
              <a:t>jqChat		http://jquery-chat.net/</a:t>
            </a:r>
            <a:endParaRPr lang="x-none" altLang="en-US" sz="3600"/>
          </a:p>
          <a:p>
            <a:r>
              <a:rPr lang="x-none" altLang="en-US" sz="3600"/>
              <a:t>ChatJS		http://chatjs.net</a:t>
            </a:r>
            <a:endParaRPr lang="x-none" altLang="en-US" sz="3600"/>
          </a:p>
          <a:p>
            <a:r>
              <a:rPr lang="x-none" altLang="en-US" sz="3600"/>
              <a:t>RocketChat	https://rocket.chat</a:t>
            </a:r>
            <a:endParaRPr lang="x-none" altLang="en-US" sz="3600"/>
          </a:p>
          <a:p>
            <a:r>
              <a:rPr lang="x-none" altLang="en-US" sz="3600"/>
              <a:t>LiveZilla		https://www.livezilla.net</a:t>
            </a:r>
            <a:endParaRPr lang="x-none" altLang="en-US" sz="3600"/>
          </a:p>
          <a:p>
            <a:r>
              <a:rPr lang="x-none" altLang="en-US" sz="3600"/>
              <a:t>Applozic		https://www.applozic.com</a:t>
            </a:r>
            <a:endParaRPr lang="x-none" altLang="en-US" sz="3600"/>
          </a:p>
          <a:p>
            <a:endParaRPr lang="x-none" altLang="en-US" sz="3600"/>
          </a:p>
          <a:p>
            <a:pPr marL="0" indent="0">
              <a:buNone/>
            </a:pPr>
            <a:r>
              <a:rPr lang="x-none" altLang="en-US" sz="3600"/>
              <a:t>Ninguna de las soluciones fue probada en una instalación local; sólo se vieron los demos online.</a:t>
            </a:r>
            <a:endParaRPr lang="x-none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jqChat</a:t>
            </a:r>
            <a:endParaRPr lang="x-none" altLang="en-US"/>
          </a:p>
        </p:txBody>
      </p:sp>
      <p:pic>
        <p:nvPicPr>
          <p:cNvPr id="8" name="Content Placeholder 5" descr="/home/gorka/Desktop/1 - jqchat.png1 - jqchat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7465" y="1272858"/>
            <a:ext cx="9060180" cy="50958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 advTm="4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jqChat</a:t>
            </a:r>
            <a:endParaRPr lang="x-none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p>
            <a:pPr>
              <a:buFont typeface="Arial" charset="0"/>
              <a:buChar char="•"/>
            </a:pPr>
            <a:r>
              <a:rPr lang="x-none" altLang="en-US" sz="2400"/>
              <a:t>Interfaz con aspecto poco agradable. Están disponibles numeros skins, pero no alteran el conjunto visual - sólo cambian colores.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Provee la ventana de chat y un back-end (a elegir entre: node.js ó python) basado en websockets que, con las debidas modificaciones, funcionaría como "adapter" hacia la arquitectura tipo web services de BotBasic.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Un programador web podría modificar el aspecto visual y hacerlo más agradable.</a:t>
            </a:r>
            <a:endParaRPr lang="x-none" altLang="en-US" sz="2400"/>
          </a:p>
          <a:p>
            <a:pPr>
              <a:buFont typeface="Arial" charset="0"/>
              <a:buChar char="•"/>
            </a:pPr>
            <a:r>
              <a:rPr lang="x-none" altLang="en-US" sz="2400"/>
              <a:t>Licencia MIT (modificable para uso comercial).</a:t>
            </a:r>
            <a:endParaRPr lang="x-none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jqChat</a:t>
            </a:r>
            <a:endParaRPr lang="x-none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8775" y="1325880"/>
            <a:ext cx="4013835" cy="49028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 b="1"/>
              <a:t>Ventajas</a:t>
            </a:r>
            <a:endParaRPr lang="x-none" altLang="en-US" sz="1800" b="1"/>
          </a:p>
          <a:p>
            <a:pPr>
              <a:buFont typeface="Arial" charset="0"/>
              <a:buChar char="•"/>
            </a:pPr>
            <a:r>
              <a:rPr lang="x-none" altLang="en-US" sz="1800">
                <a:sym typeface="+mn-ea"/>
              </a:rPr>
              <a:t>Su modificación para incluir "botones" similares a los menús de que ofrece BB en Telegram puede ser lograble (programando).</a:t>
            </a:r>
            <a:endParaRPr lang="x-none" altLang="en-US" sz="1800">
              <a:sym typeface="+mn-ea"/>
            </a:endParaRPr>
          </a:p>
          <a:p>
            <a:pPr>
              <a:buFont typeface="Arial" charset="0"/>
              <a:buChar char="•"/>
            </a:pPr>
            <a:r>
              <a:rPr lang="x-none" altLang="en-US" sz="1800"/>
              <a:t>El back-end requiere pocas modificaciones.</a:t>
            </a:r>
            <a:endParaRPr lang="x-none" altLang="en-US" sz="1800"/>
          </a:p>
          <a:p>
            <a:pPr>
              <a:buFont typeface="Arial" charset="0"/>
              <a:buChar char="•"/>
            </a:pPr>
            <a:r>
              <a:rPr lang="x-none" altLang="en-US" sz="1800"/>
              <a:t>El código fuente del back-end ya está auditado por Gorka.</a:t>
            </a:r>
            <a:endParaRPr lang="x-none" altLang="en-US" sz="1800"/>
          </a:p>
          <a:p>
            <a:pPr>
              <a:buFont typeface="Arial" charset="0"/>
              <a:buChar char="•"/>
            </a:pPr>
            <a:r>
              <a:rPr lang="x-none" altLang="en-US" sz="1800"/>
              <a:t>El back-end en node.js garantiza baja carga en el servidor.</a:t>
            </a:r>
            <a:endParaRPr lang="x-none" altLang="en-US" sz="1800"/>
          </a:p>
          <a:p>
            <a:pPr>
              <a:buFont typeface="Arial" charset="0"/>
              <a:buChar char="•"/>
            </a:pPr>
            <a:r>
              <a:rPr lang="x-none" altLang="en-US" sz="1800"/>
              <a:t>Gratis</a:t>
            </a:r>
            <a:endParaRPr lang="x-none" altLang="en-US" sz="1800"/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782185" y="1329690"/>
            <a:ext cx="4013835" cy="490283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514350" indent="-514350" algn="just" rtl="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kern="120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357505" indent="-285750" algn="just" rtl="0" fontAlgn="base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itchFamily="65" charset="-122"/>
              <a:buChar char=" "/>
              <a:defRPr sz="1600" kern="1200">
                <a:solidFill>
                  <a:srgbClr val="898D91"/>
                </a:solidFill>
                <a:latin typeface="宋体-方正超大字符集" pitchFamily="65" charset="-122"/>
                <a:ea typeface="宋体-方正超大字符集" pitchFamily="65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 sz="1800" b="1"/>
              <a:t>Desventajas</a:t>
            </a:r>
            <a:endParaRPr lang="x-none" altLang="en-US" sz="1800" b="1"/>
          </a:p>
          <a:p>
            <a:pPr>
              <a:buFont typeface="Arial" charset="0"/>
              <a:buChar char="•"/>
            </a:pPr>
            <a:r>
              <a:rPr lang="x-none" altLang="en-US" sz="1800"/>
              <a:t>No parece garantizar modo fluido (continuidad al navegar por el website).</a:t>
            </a:r>
            <a:endParaRPr lang="x-none" altLang="en-US" sz="1800"/>
          </a:p>
          <a:p>
            <a:pPr>
              <a:buFont typeface="Arial" charset="0"/>
              <a:buChar char="•"/>
            </a:pPr>
            <a:r>
              <a:rPr lang="x-none" altLang="en-US" sz="1800"/>
              <a:t>No permite transferencia de archivos.</a:t>
            </a:r>
            <a:endParaRPr lang="x-none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ChatJS</a:t>
            </a:r>
            <a:endParaRPr lang="x-none" altLang="en-US"/>
          </a:p>
        </p:txBody>
      </p:sp>
      <p:pic>
        <p:nvPicPr>
          <p:cNvPr id="6" name="Content Placeholder 5" descr="/home/gorka/Desktop/2 - chatjs.png2 - chatjs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7305" y="1198245"/>
            <a:ext cx="9095105" cy="5115560"/>
          </a:xfrm>
          <a:prstGeom prst="rect">
            <a:avLst/>
          </a:prstGeom>
        </p:spPr>
      </p:pic>
    </p:spTree>
  </p:cSld>
  <p:clrMapOvr>
    <a:masterClrMapping/>
  </p:clrMapOvr>
  <p:transition advTm="4000"/>
</p:sld>
</file>

<file path=ppt/theme/theme1.xml><?xml version="1.0" encoding="utf-8"?>
<a:theme xmlns:a="http://schemas.openxmlformats.org/drawingml/2006/main" name="A000120140530A03PPBG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KSO主题字体">
      <a:majorFont>
        <a:latin typeface="Arial Black"/>
        <a:ea typeface="幼圆"/>
        <a:cs typeface=""/>
      </a:majorFont>
      <a:minorFont>
        <a:latin typeface="Arial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A000120140530A03PPBG</Template>
  <TotalTime>0</TotalTime>
  <Words>7446</Words>
  <Application>Kingsoft Office WPP</Application>
  <PresentationFormat>On-screen Show (4:3)</PresentationFormat>
  <Paragraphs>196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A000120140530A03PPBG</vt:lpstr>
      <vt:lpstr>PowerPoint 演示文稿</vt:lpstr>
      <vt:lpstr>PowerPoint 演示文稿</vt:lpstr>
      <vt:lpstr>PowerPoint 演示文稿</vt:lpstr>
      <vt:lpstr>Consideraciones iniciales (1)</vt:lpstr>
      <vt:lpstr>Consideraciones iniciales (1)</vt:lpstr>
      <vt:lpstr>PowerPoint 演示文稿</vt:lpstr>
      <vt:lpstr>Soluciones estudiadas</vt:lpstr>
      <vt:lpstr>jqChat</vt:lpstr>
      <vt:lpstr>jqChat</vt:lpstr>
      <vt:lpstr>jqChat</vt:lpstr>
      <vt:lpstr>jqChat</vt:lpstr>
      <vt:lpstr>ChatJS</vt:lpstr>
      <vt:lpstr>ChatJS</vt:lpstr>
      <vt:lpstr>ChatJS</vt:lpstr>
      <vt:lpstr>ChatJS</vt:lpstr>
      <vt:lpstr>RocketChat</vt:lpstr>
      <vt:lpstr>RocketChat</vt:lpstr>
      <vt:lpstr>RocketChat</vt:lpstr>
      <vt:lpstr>LiveZilla</vt:lpstr>
      <vt:lpstr>LiveZilla</vt:lpstr>
      <vt:lpstr>LiveZilla</vt:lpstr>
      <vt:lpstr>Applozic</vt:lpstr>
      <vt:lpstr>Applozic</vt:lpstr>
      <vt:lpstr>Conclusiones</vt:lpstr>
      <vt:lpstr>LiveZilla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gorka</cp:lastModifiedBy>
  <cp:revision>115</cp:revision>
  <dcterms:created xsi:type="dcterms:W3CDTF">2017-05-19T22:39:56Z</dcterms:created>
  <dcterms:modified xsi:type="dcterms:W3CDTF">2017-05-19T22:39:56Z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ɫС_A000120140530A03PPBG</vt:lpwstr>
  </property>
  <property fmtid="{D5CDD505-2E9C-101B-9397-08002B2CF9AE}" pid="4" name="关键字">
    <vt:lpwstr>԰ ҵƼ 4:3  ɫ  Բ Ƽ  V1 ɫ</vt:lpwstr>
  </property>
  <property fmtid="{D5CDD505-2E9C-101B-9397-08002B2CF9AE}" pid="5" name="KSOProductBuildVer">
    <vt:lpwstr>1033-10.1.0.5672</vt:lpwstr>
  </property>
</Properties>
</file>