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3" r:id="rId3"/>
    <p:sldId id="263" r:id="rId4"/>
    <p:sldId id="270" r:id="rId5"/>
    <p:sldId id="379" r:id="rId7"/>
    <p:sldId id="380" r:id="rId8"/>
    <p:sldId id="381" r:id="rId9"/>
    <p:sldId id="382" r:id="rId10"/>
    <p:sldId id="3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1122" y="114"/>
      </p:cViewPr>
      <p:guideLst>
        <p:guide orient="horz" pos="2128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6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0950" y="1966595"/>
            <a:ext cx="94297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Billiards</a:t>
            </a:r>
            <a:endParaRPr lang="en-US" altLang="zh-CN" sz="115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46575" y="4168775"/>
            <a:ext cx="2837180" cy="6610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Contributed by </a:t>
            </a:r>
            <a:r>
              <a:rPr lang="zh-CN" altLang="en-US" sz="120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郭立敏</a:t>
            </a:r>
            <a:endParaRPr lang="zh-CN" altLang="en-US" sz="1200" dirty="0" smtClean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762553" y="-228747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796861" y="2304410"/>
            <a:ext cx="6930283" cy="6930283"/>
          </a:xfrm>
          <a:prstGeom prst="rect">
            <a:avLst/>
          </a:prstGeom>
        </p:spPr>
      </p:pic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94902" y="-1652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29412" y="2289655"/>
            <a:ext cx="3308851" cy="557103"/>
            <a:chOff x="7160548" y="2534162"/>
            <a:chExt cx="3308851" cy="557103"/>
          </a:xfrm>
        </p:grpSpPr>
        <p:grpSp>
          <p:nvGrpSpPr>
            <p:cNvPr id="9" name="组合 8"/>
            <p:cNvGrpSpPr/>
            <p:nvPr/>
          </p:nvGrpSpPr>
          <p:grpSpPr>
            <a:xfrm>
              <a:off x="7843210" y="2688777"/>
              <a:ext cx="2325106" cy="402488"/>
              <a:chOff x="7359451" y="2876391"/>
              <a:chExt cx="2325106" cy="40248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35945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项目介绍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410178" y="3003289"/>
                <a:ext cx="1274379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329161" y="3151351"/>
            <a:ext cx="3308851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7422811" y="2694492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演示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264007" y="4024145"/>
            <a:ext cx="3308851" cy="528685"/>
            <a:chOff x="7160548" y="2534162"/>
            <a:chExt cx="3308851" cy="528685"/>
          </a:xfrm>
        </p:grpSpPr>
        <p:sp>
          <p:nvSpPr>
            <p:cNvPr id="90" name="文本框 89"/>
            <p:cNvSpPr txBox="1"/>
            <p:nvPr/>
          </p:nvSpPr>
          <p:spPr>
            <a:xfrm>
              <a:off x="7843210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参考</a:t>
              </a:r>
              <a:r>
                <a:rPr lang="en-US" altLang="zh-CN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&amp;</a:t>
              </a:r>
              <a:r>
                <a:rPr lang="zh-CN" altLang="en-US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致谢</a:t>
              </a:r>
              <a:endParaRPr lang="zh-CN" altLang="en-US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99440" y="2591435"/>
            <a:ext cx="568071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碰撞处理（核心）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规则 （麻烦、但须小心，保证可玩性）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3.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杂项（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bgm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pause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、音效、引导语、镜头切换、贴图）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时间关系这里只介绍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2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974" y="1348777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台球游戏总体框架？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7509" y="429276"/>
            <a:ext cx="3615975" cy="969010"/>
            <a:chOff x="349800" y="307048"/>
            <a:chExt cx="2711981" cy="72675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65490" y="-1187450"/>
            <a:ext cx="4886960" cy="521144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974" y="1348777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关于碰撞处理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1159" y="429276"/>
            <a:ext cx="3615975" cy="969010"/>
            <a:chOff x="349800" y="307048"/>
            <a:chExt cx="2711981" cy="72675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71840" y="-1193800"/>
            <a:ext cx="4886960" cy="5211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3380" y="2012950"/>
            <a:ext cx="82169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首先，如果全部考虑，情况将异常复杂。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我们不考虑加塞击杆。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不考虑非对心碰撞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如果考虑非对心碰撞，那么小球会旋转</a:t>
            </a:r>
            <a:r>
              <a:rPr lang="en-US" altLang="zh-CN"/>
              <a:t>,</a:t>
            </a:r>
            <a:r>
              <a:rPr lang="zh-CN" altLang="en-US"/>
              <a:t>就会有角动量，诚然这对实际开发分析更严谨，但仅仅是平动就超出了我的能力范围</a:t>
            </a:r>
            <a:endParaRPr lang="zh-CN" altLang="en-US"/>
          </a:p>
          <a:p>
            <a:r>
              <a:rPr lang="zh-CN" altLang="en-US"/>
              <a:t>如果考虑旋转的话困难在于小球旋转轴可能不与</a:t>
            </a:r>
            <a:r>
              <a:rPr lang="en-US" altLang="zh-CN"/>
              <a:t>z</a:t>
            </a:r>
            <a:r>
              <a:rPr lang="zh-CN" altLang="en-US"/>
              <a:t>轴平行，以及计算量的加大会导致每秒刷新帧不流畅</a:t>
            </a:r>
            <a:r>
              <a:rPr lang="en-US" altLang="zh-CN"/>
              <a:t>.....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所以这一块内容是</a:t>
            </a:r>
            <a:r>
              <a:rPr lang="en-US" altLang="zh-CN"/>
              <a:t>gitee</a:t>
            </a:r>
            <a:r>
              <a:rPr lang="zh-CN" altLang="en-US"/>
              <a:t>上一个使用</a:t>
            </a:r>
            <a:r>
              <a:rPr lang="en-US" altLang="zh-CN"/>
              <a:t>DirectX8</a:t>
            </a:r>
            <a:r>
              <a:rPr lang="zh-CN" altLang="en-US"/>
              <a:t>的</a:t>
            </a:r>
            <a:r>
              <a:rPr lang="zh-CN" altLang="en-US"/>
              <a:t>开源项目，通俗地说该项目的作者写好了动态图形碰撞模拟的组件</a:t>
            </a:r>
            <a:r>
              <a:rPr lang="en-US" altLang="zh-CN"/>
              <a:t>(</a:t>
            </a:r>
            <a:r>
              <a:rPr lang="zh-CN" altLang="en-US"/>
              <a:t>类模块</a:t>
            </a:r>
            <a:r>
              <a:rPr lang="en-US" altLang="zh-CN"/>
              <a:t>),</a:t>
            </a:r>
            <a:r>
              <a:rPr lang="zh-CN" altLang="en-US"/>
              <a:t>我们可以在此基础适当拓展。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62475" y="581025"/>
            <a:ext cx="4657090" cy="2540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974" y="1348777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关于碰撞处理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4809" y="416576"/>
            <a:ext cx="3615975" cy="969010"/>
            <a:chOff x="349800" y="307048"/>
            <a:chExt cx="2711981" cy="72675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65490" y="-1187450"/>
            <a:ext cx="4886960" cy="521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580" y="2149475"/>
            <a:ext cx="91808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这里我们只考虑平动，无非就是两种情况：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打击长板或短板，这很好写，</a:t>
            </a:r>
            <a:r>
              <a:rPr lang="en-US" altLang="zh-CN"/>
              <a:t>D3DXVec3Cross</a:t>
            </a:r>
            <a:r>
              <a:rPr lang="zh-CN" altLang="en-US"/>
              <a:t>获取其坐标值，对碰撞点进行计算</a:t>
            </a:r>
            <a:r>
              <a:rPr lang="en-US" altLang="zh-CN"/>
              <a:t>(</a:t>
            </a:r>
            <a:r>
              <a:rPr lang="zh-CN" altLang="en-US"/>
              <a:t>两直线交点</a:t>
            </a:r>
            <a:r>
              <a:rPr lang="en-US" altLang="zh-CN"/>
              <a:t>),</a:t>
            </a:r>
            <a:r>
              <a:rPr lang="zh-CN" altLang="en-US"/>
              <a:t>作镜像对称</a:t>
            </a:r>
            <a:r>
              <a:rPr lang="en-US" altLang="zh-CN"/>
              <a:t>(</a:t>
            </a:r>
            <a:r>
              <a:rPr lang="zh-CN" altLang="en-US"/>
              <a:t>速度矢量</a:t>
            </a:r>
            <a:r>
              <a:rPr lang="en-US" altLang="zh-CN"/>
              <a:t>)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在碰撞中，可能会被碰撞小球是运动也可能是静止。为统一起见，我们可以用m_PoolBalls</a:t>
            </a:r>
            <a:r>
              <a:rPr lang="en-US" altLang="zh-CN"/>
              <a:t>.BallVelocity(</a:t>
            </a:r>
            <a:r>
              <a:rPr lang="zh-CN" altLang="en-US"/>
              <a:t>自行编写一个类</a:t>
            </a:r>
            <a:r>
              <a:rPr lang="en-US" altLang="zh-CN"/>
              <a:t>)</a:t>
            </a:r>
            <a:r>
              <a:rPr lang="zh-CN" altLang="en-US"/>
              <a:t>获取速度矢量，引用上述说过的开源库中的碰撞函数即可完成。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但我们始终要清楚开源库所用的算法也是从物理角度出发：</a:t>
            </a:r>
            <a:endParaRPr lang="zh-CN" altLang="en-US"/>
          </a:p>
          <a:p>
            <a:r>
              <a:rPr lang="zh-CN" altLang="en-US"/>
              <a:t>假定</a:t>
            </a:r>
            <a:r>
              <a:rPr lang="en-US" altLang="zh-CN"/>
              <a:t>15</a:t>
            </a:r>
            <a:r>
              <a:rPr lang="zh-CN" altLang="en-US"/>
              <a:t>个台球恢复系数</a:t>
            </a:r>
            <a:r>
              <a:rPr lang="en-US" altLang="zh-CN"/>
              <a:t>e=1</a:t>
            </a:r>
            <a:r>
              <a:rPr lang="zh-CN" altLang="en-US"/>
              <a:t>，正交分解速度矢量，能量守恒、</a:t>
            </a:r>
            <a:r>
              <a:rPr lang="en-US" altLang="zh-CN"/>
              <a:t>x&amp;y</a:t>
            </a:r>
            <a:r>
              <a:rPr lang="zh-CN" altLang="en-US"/>
              <a:t>方向</a:t>
            </a:r>
            <a:r>
              <a:rPr lang="zh-CN" altLang="en-US"/>
              <a:t>动量守恒求出碰撞后的速度，因为假设</a:t>
            </a:r>
            <a:r>
              <a:rPr lang="en-US" altLang="zh-CN"/>
              <a:t>e=1</a:t>
            </a:r>
            <a:r>
              <a:rPr lang="zh-CN" altLang="en-US"/>
              <a:t>，所以计算量其实不会太大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当然如果是这样的话，那么就永远不会停下来了？</a:t>
            </a:r>
            <a:endParaRPr lang="zh-CN" altLang="en-US"/>
          </a:p>
          <a:p>
            <a:r>
              <a:rPr lang="zh-CN" altLang="en-US"/>
              <a:t>显然我们还必须引入摩擦力，但是这一块很简单，事实上我设定碰撞没有任何能量损失（所谓能量损失在此不过就是速度的减少），仅仅在碰撞后各自按照一定的速率衰减，达到某个阈值即停下，取得了非常好的效果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974" y="1348777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游戏规则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4809" y="416576"/>
            <a:ext cx="3615975" cy="969010"/>
            <a:chOff x="349800" y="307048"/>
            <a:chExt cx="2711981" cy="72675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65490" y="-1187450"/>
            <a:ext cx="4886960" cy="521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2745" y="1943100"/>
            <a:ext cx="1024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事实上这部分才是最麻烦的，因为没有既定的库函数可以调用</a:t>
            </a:r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犯规：</a:t>
            </a:r>
            <a:endParaRPr lang="zh-CN"/>
          </a:p>
          <a:p>
            <a:r>
              <a:rPr lang="en-US" altLang="zh-CN"/>
              <a:t>1.</a:t>
            </a:r>
            <a:r>
              <a:rPr lang="zh-CN"/>
              <a:t>母球落袋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在选择花色环节后击中对方色球，此种情况不放回台桌且犯规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未击中任何色球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第一次触碰的球是对方色球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开球时未触底边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974" y="1348777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游戏规则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4809" y="416576"/>
            <a:ext cx="3615975" cy="969010"/>
            <a:chOff x="349800" y="307048"/>
            <a:chExt cx="2711981" cy="72675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65490" y="-1187450"/>
            <a:ext cx="4886960" cy="521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9440" y="1955800"/>
            <a:ext cx="10244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己方胜局</a:t>
            </a:r>
            <a:endParaRPr lang="zh-CN"/>
          </a:p>
          <a:p>
            <a:r>
              <a:rPr lang="en-US"/>
              <a:t>1.</a:t>
            </a:r>
            <a:r>
              <a:rPr lang="zh-CN" altLang="en-US"/>
              <a:t>击中属于自己选定的</a:t>
            </a:r>
            <a:r>
              <a:rPr lang="en-US" altLang="zh-CN"/>
              <a:t>7</a:t>
            </a:r>
            <a:r>
              <a:rPr lang="zh-CN" altLang="en-US"/>
              <a:t>球后打入黑球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对方未完全打完自己</a:t>
            </a:r>
            <a:r>
              <a:rPr lang="en-US" altLang="zh-CN"/>
              <a:t>7</a:t>
            </a:r>
            <a:r>
              <a:rPr lang="zh-CN" altLang="en-US"/>
              <a:t>球后打入黑球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</a:t>
            </a:r>
            <a:r>
              <a:rPr lang="en-US" altLang="zh-CN"/>
              <a:t>方连续三次犯规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对方</a:t>
            </a:r>
            <a:r>
              <a:rPr lang="en-US" altLang="zh-CN"/>
              <a:t>一击使</a:t>
            </a:r>
            <a:r>
              <a:rPr lang="zh-CN" altLang="en-US"/>
              <a:t>其</a:t>
            </a:r>
            <a:r>
              <a:rPr lang="en-US" altLang="zh-CN"/>
              <a:t>最后一颗目标球与8号球同时或先后入袋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否则正常易手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这里值得一提的是，引入的</a:t>
            </a:r>
            <a:r>
              <a:rPr lang="en-US" altLang="zh-CN"/>
              <a:t>DirectX8</a:t>
            </a:r>
            <a:r>
              <a:rPr lang="zh-CN" altLang="en-US"/>
              <a:t>中的镜头切换效果，大大地增强了可玩性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23875" y="1348740"/>
            <a:ext cx="975931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bgm</a:t>
            </a: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：Caromhall 爵士乐 也是</a:t>
            </a: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qq</a:t>
            </a: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游戏台球区的</a:t>
            </a: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bgm</a:t>
            </a:r>
            <a:endParaRPr lang="zh-CN" altLang="en-US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icon   </a:t>
            </a: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来自</a:t>
            </a: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阿里巴巴矢量库</a:t>
            </a:r>
            <a:endParaRPr lang="zh-CN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音效： 包图网</a:t>
            </a:r>
            <a:endParaRPr lang="zh-CN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部分源码</a:t>
            </a: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(</a:t>
            </a: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镜头跟随切换</a:t>
            </a: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&amp;</a:t>
            </a:r>
            <a:r>
              <a:rPr lang="zh-CN" altLang="en-US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碰撞事件代码</a:t>
            </a: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)</a:t>
            </a: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： https://gitee.com/roger667/visual-basic-sphere-movement-simulation</a:t>
            </a:r>
            <a:endParaRPr lang="zh-CN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背景图： 百度图片</a:t>
            </a:r>
            <a:endParaRPr lang="zh-CN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4809" y="4165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59105" cy="38052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参考</a:t>
              </a:r>
              <a:endParaRPr lang="en-US" altLang="zh-CN" sz="2400" b="1" dirty="0" smtClean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8365490" y="-1187450"/>
            <a:ext cx="4886960" cy="521144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KSO_WM_UNIT_PLACING_PICTURE_USER_VIEWPORT" val="{&quot;height&quot;:8207,&quot;width&quot;:7696}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KSO_WM_UNIT_PLACING_PICTURE_USER_VIEWPORT" val="{&quot;height&quot;:8207,&quot;width&quot;:7696}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KSO_WM_UNIT_PLACING_PICTURE_USER_VIEWPORT" val="{&quot;height&quot;:8207,&quot;width&quot;:7696}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KSO_WM_UNIT_PLACING_PICTURE_USER_VIEWPORT" val="{&quot;height&quot;:8207,&quot;width&quot;:7696}"/>
</p:tagLst>
</file>

<file path=ppt/tags/tag6.xml><?xml version="1.0" encoding="utf-8"?>
<p:tagLst xmlns:p="http://schemas.openxmlformats.org/presentationml/2006/main">
  <p:tag name="KSO_WM_UNIT_PLACING_PICTURE_USER_VIEWPORT" val="{&quot;height&quot;:5590,&quot;width&quot;:10250}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KSO_WM_UNIT_PLACING_PICTURE_USER_VIEWPORT" val="{&quot;height&quot;:8207,&quot;width&quot;:769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102</Paragraphs>
  <Slides>8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52" baseType="lpstr">
      <vt:lpstr>Arial</vt:lpstr>
      <vt:lpstr>宋体</vt:lpstr>
      <vt:lpstr>Wingdings</vt:lpstr>
      <vt:lpstr>Aparajita</vt:lpstr>
      <vt:lpstr>Nirmala UI</vt:lpstr>
      <vt:lpstr>Adobe 黑体 Std R</vt:lpstr>
      <vt:lpstr>黑体</vt:lpstr>
      <vt:lpstr>微软雅黑</vt:lpstr>
      <vt:lpstr>方正黑体简体</vt:lpstr>
      <vt:lpstr>造字工房力黑（非商用）常规体</vt:lpstr>
      <vt:lpstr>微软雅黑 Light</vt:lpstr>
      <vt:lpstr>Calibri Light</vt:lpstr>
      <vt:lpstr>方正宋刻本秀楷简体</vt:lpstr>
      <vt:lpstr>方正兰亭黑_GBK</vt:lpstr>
      <vt:lpstr>Arial</vt:lpstr>
      <vt:lpstr>方正兰亭黑_GBK</vt:lpstr>
      <vt:lpstr>Calibri</vt:lpstr>
      <vt:lpstr>Impact</vt:lpstr>
      <vt:lpstr>Lato Heavy</vt:lpstr>
      <vt:lpstr>Segoe UI Light</vt:lpstr>
      <vt:lpstr>Montserrat</vt:lpstr>
      <vt:lpstr>Segoe Print</vt:lpstr>
      <vt:lpstr>Lato</vt:lpstr>
      <vt:lpstr>Calibri</vt:lpstr>
      <vt:lpstr>Calibri Light</vt:lpstr>
      <vt:lpstr>Open Sans</vt:lpstr>
      <vt:lpstr>Arial Unicode MS</vt:lpstr>
      <vt:lpstr>Gill Sans</vt:lpstr>
      <vt:lpstr>Microsoft YaHei UI</vt:lpstr>
      <vt:lpstr>Segoe UI Semilight</vt:lpstr>
      <vt:lpstr>Dotum</vt:lpstr>
      <vt:lpstr>Malgun Gothic</vt:lpstr>
      <vt:lpstr>Agency FB</vt:lpstr>
      <vt:lpstr>Trebuchet MS</vt:lpstr>
      <vt:lpstr>等线</vt:lpstr>
      <vt:lpstr>Gill Sans</vt:lpstr>
      <vt:lpstr>FZHei-B01S</vt:lpstr>
      <vt:lpstr>Monotype Corsiva</vt:lpstr>
      <vt:lpstr>Hiragino Sans GB W6</vt:lpstr>
      <vt:lpstr>Meiryo</vt:lpstr>
      <vt:lpstr>Yu Gothic UI</vt:lpstr>
      <vt:lpstr>Arial Narrow</vt:lpstr>
      <vt:lpstr>Mongolian Baiti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今天你AC了吗</cp:lastModifiedBy>
  <cp:revision>99</cp:revision>
  <dcterms:created xsi:type="dcterms:W3CDTF">2020-08-06T03:23:00Z</dcterms:created>
  <dcterms:modified xsi:type="dcterms:W3CDTF">2020-12-12T09:05:24Z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