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6" r:id="rId6"/>
    <p:sldId id="273" r:id="rId7"/>
    <p:sldId id="272" r:id="rId8"/>
    <p:sldId id="258" r:id="rId9"/>
    <p:sldId id="274" r:id="rId10"/>
    <p:sldId id="275" r:id="rId11"/>
    <p:sldId id="276" r:id="rId12"/>
    <p:sldId id="277" r:id="rId13"/>
    <p:sldId id="278" r:id="rId14"/>
    <p:sldId id="279" r:id="rId15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6469" autoAdjust="0"/>
  </p:normalViewPr>
  <p:slideViewPr>
    <p:cSldViewPr>
      <p:cViewPr varScale="1">
        <p:scale>
          <a:sx n="106" d="100"/>
          <a:sy n="106" d="100"/>
        </p:scale>
        <p:origin x="192" y="4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cuola\uni\Computer%20Architecture\project\k-means-project\all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(6)'!$E$82:$E$101</c:f>
              <c:numCache>
                <c:formatCode>General</c:formatCode>
                <c:ptCount val="20"/>
                <c:pt idx="0">
                  <c:v>6.0213011000000014</c:v>
                </c:pt>
                <c:pt idx="1">
                  <c:v>3.5342805333333325</c:v>
                </c:pt>
                <c:pt idx="2">
                  <c:v>2.9542716333333328</c:v>
                </c:pt>
                <c:pt idx="3">
                  <c:v>2.4520297666666666</c:v>
                </c:pt>
                <c:pt idx="4">
                  <c:v>2.2519688666666666</c:v>
                </c:pt>
                <c:pt idx="5">
                  <c:v>2.1416608666666668</c:v>
                </c:pt>
                <c:pt idx="6">
                  <c:v>1.8902311000000001</c:v>
                </c:pt>
                <c:pt idx="7">
                  <c:v>1.9222639333333333</c:v>
                </c:pt>
                <c:pt idx="8">
                  <c:v>1.8403136666666664</c:v>
                </c:pt>
                <c:pt idx="9">
                  <c:v>1.8840653666666671</c:v>
                </c:pt>
                <c:pt idx="10">
                  <c:v>1.7761482333333334</c:v>
                </c:pt>
                <c:pt idx="11">
                  <c:v>1.7860905999999994</c:v>
                </c:pt>
                <c:pt idx="12">
                  <c:v>1.7635777333333331</c:v>
                </c:pt>
                <c:pt idx="13">
                  <c:v>1.8263757666666665</c:v>
                </c:pt>
                <c:pt idx="14">
                  <c:v>1.7688596333333335</c:v>
                </c:pt>
                <c:pt idx="15">
                  <c:v>1.8330557333333337</c:v>
                </c:pt>
                <c:pt idx="16">
                  <c:v>1.7239253000000003</c:v>
                </c:pt>
                <c:pt idx="17">
                  <c:v>1.7176975333333333</c:v>
                </c:pt>
                <c:pt idx="18">
                  <c:v>1.7198051666666669</c:v>
                </c:pt>
                <c:pt idx="19">
                  <c:v>1.7141114666666672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E0-47E2-9795-AAF2EC5E7730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(6)'!$E$62:$E$81</c:f>
              <c:numCache>
                <c:formatCode>General</c:formatCode>
                <c:ptCount val="20"/>
                <c:pt idx="0">
                  <c:v>2.7707976666666672</c:v>
                </c:pt>
                <c:pt idx="1">
                  <c:v>1.7453214666666668</c:v>
                </c:pt>
                <c:pt idx="2">
                  <c:v>1.4214218333333333</c:v>
                </c:pt>
                <c:pt idx="3">
                  <c:v>1.2468194666666663</c:v>
                </c:pt>
                <c:pt idx="4">
                  <c:v>1.1081307000000002</c:v>
                </c:pt>
                <c:pt idx="5">
                  <c:v>1.0393818333333333</c:v>
                </c:pt>
                <c:pt idx="6">
                  <c:v>0.9348460666666667</c:v>
                </c:pt>
                <c:pt idx="7">
                  <c:v>0.94269153333333333</c:v>
                </c:pt>
                <c:pt idx="8">
                  <c:v>1.0542321000000001</c:v>
                </c:pt>
                <c:pt idx="9">
                  <c:v>1.0267311333333331</c:v>
                </c:pt>
                <c:pt idx="10">
                  <c:v>0.98009006666666687</c:v>
                </c:pt>
                <c:pt idx="11">
                  <c:v>0.95415243333333322</c:v>
                </c:pt>
                <c:pt idx="12">
                  <c:v>0.93536869999999994</c:v>
                </c:pt>
                <c:pt idx="13">
                  <c:v>0.88632936666666651</c:v>
                </c:pt>
                <c:pt idx="14">
                  <c:v>0.88762920000000023</c:v>
                </c:pt>
                <c:pt idx="15">
                  <c:v>0.87210293333333311</c:v>
                </c:pt>
                <c:pt idx="16">
                  <c:v>0.91696830000000018</c:v>
                </c:pt>
                <c:pt idx="17">
                  <c:v>0.91383006666666688</c:v>
                </c:pt>
                <c:pt idx="18">
                  <c:v>0.90170316666666672</c:v>
                </c:pt>
                <c:pt idx="19">
                  <c:v>0.89914129999999981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E0-47E2-9795-AAF2EC5E7730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(6)'!$E$42:$E$61</c:f>
              <c:numCache>
                <c:formatCode>General</c:formatCode>
                <c:ptCount val="20"/>
                <c:pt idx="0">
                  <c:v>6.0944166666666653E-2</c:v>
                </c:pt>
                <c:pt idx="1">
                  <c:v>3.9546366666666673E-2</c:v>
                </c:pt>
                <c:pt idx="2">
                  <c:v>3.5093966666666664E-2</c:v>
                </c:pt>
                <c:pt idx="3">
                  <c:v>2.8383066666666668E-2</c:v>
                </c:pt>
                <c:pt idx="4">
                  <c:v>2.7727999999999999E-2</c:v>
                </c:pt>
                <c:pt idx="5">
                  <c:v>2.4337299999999999E-2</c:v>
                </c:pt>
                <c:pt idx="6">
                  <c:v>2.1979400000000003E-2</c:v>
                </c:pt>
                <c:pt idx="7">
                  <c:v>2.1836866666666666E-2</c:v>
                </c:pt>
                <c:pt idx="8">
                  <c:v>2.535653333333333E-2</c:v>
                </c:pt>
                <c:pt idx="9">
                  <c:v>2.3973599999999994E-2</c:v>
                </c:pt>
                <c:pt idx="10">
                  <c:v>2.3504199999999996E-2</c:v>
                </c:pt>
                <c:pt idx="11">
                  <c:v>2.3523033333333332E-2</c:v>
                </c:pt>
                <c:pt idx="12">
                  <c:v>2.2897166666666673E-2</c:v>
                </c:pt>
                <c:pt idx="13">
                  <c:v>2.1865700000000005E-2</c:v>
                </c:pt>
                <c:pt idx="14">
                  <c:v>2.1712533333333329E-2</c:v>
                </c:pt>
                <c:pt idx="15">
                  <c:v>2.1240200000000004E-2</c:v>
                </c:pt>
                <c:pt idx="16">
                  <c:v>2.20605E-2</c:v>
                </c:pt>
                <c:pt idx="17">
                  <c:v>2.1519799999999995E-2</c:v>
                </c:pt>
                <c:pt idx="18">
                  <c:v>2.2047966666666672E-2</c:v>
                </c:pt>
                <c:pt idx="19">
                  <c:v>2.1809333333333333E-2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E0-47E2-9795-AAF2EC5E7730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(6)'!$E$22:$E$41</c:f>
              <c:numCache>
                <c:formatCode>General</c:formatCode>
                <c:ptCount val="20"/>
                <c:pt idx="0">
                  <c:v>7.4531666666666652E-3</c:v>
                </c:pt>
                <c:pt idx="1">
                  <c:v>7.5758333333333337E-3</c:v>
                </c:pt>
                <c:pt idx="2">
                  <c:v>6.733799999999999E-3</c:v>
                </c:pt>
                <c:pt idx="3">
                  <c:v>5.8677333333333314E-3</c:v>
                </c:pt>
                <c:pt idx="4">
                  <c:v>6.2044000000000005E-3</c:v>
                </c:pt>
                <c:pt idx="5">
                  <c:v>5.8241999999999999E-3</c:v>
                </c:pt>
                <c:pt idx="6">
                  <c:v>5.3791333333333335E-3</c:v>
                </c:pt>
                <c:pt idx="7">
                  <c:v>5.2075000000000003E-3</c:v>
                </c:pt>
                <c:pt idx="8">
                  <c:v>5.1324666666666668E-3</c:v>
                </c:pt>
                <c:pt idx="9">
                  <c:v>4.8391999999999992E-3</c:v>
                </c:pt>
                <c:pt idx="10">
                  <c:v>4.735133333333333E-3</c:v>
                </c:pt>
                <c:pt idx="11">
                  <c:v>4.7126666666666671E-3</c:v>
                </c:pt>
                <c:pt idx="12">
                  <c:v>4.7605666666666662E-3</c:v>
                </c:pt>
                <c:pt idx="13">
                  <c:v>4.6679333333333331E-3</c:v>
                </c:pt>
                <c:pt idx="14">
                  <c:v>5.0873333333333352E-3</c:v>
                </c:pt>
                <c:pt idx="15">
                  <c:v>4.9784333333333331E-3</c:v>
                </c:pt>
                <c:pt idx="16">
                  <c:v>5.0838999999999997E-3</c:v>
                </c:pt>
                <c:pt idx="17">
                  <c:v>5.1025666666666674E-3</c:v>
                </c:pt>
                <c:pt idx="18">
                  <c:v>5.3071666666666666E-3</c:v>
                </c:pt>
                <c:pt idx="19">
                  <c:v>5.4337333333333328E-3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E0-47E2-9795-AAF2EC5E7730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(6)'!$E$2:$E$21</c:f>
              <c:numCache>
                <c:formatCode>General</c:formatCode>
                <c:ptCount val="20"/>
                <c:pt idx="0">
                  <c:v>8.0376666666666678E-4</c:v>
                </c:pt>
                <c:pt idx="1">
                  <c:v>1.2685333333333332E-3</c:v>
                </c:pt>
                <c:pt idx="2">
                  <c:v>1.5257000000000001E-3</c:v>
                </c:pt>
                <c:pt idx="3">
                  <c:v>1.5693999999999997E-3</c:v>
                </c:pt>
                <c:pt idx="4">
                  <c:v>1.8704333333333333E-3</c:v>
                </c:pt>
                <c:pt idx="5">
                  <c:v>2.0105666666666668E-3</c:v>
                </c:pt>
                <c:pt idx="6">
                  <c:v>2.1910333333333334E-3</c:v>
                </c:pt>
                <c:pt idx="7">
                  <c:v>2.5053666666666669E-3</c:v>
                </c:pt>
                <c:pt idx="8">
                  <c:v>2.8989999999999997E-3</c:v>
                </c:pt>
                <c:pt idx="9">
                  <c:v>3.1248333333333332E-3</c:v>
                </c:pt>
                <c:pt idx="10">
                  <c:v>3.5767333333333326E-3</c:v>
                </c:pt>
                <c:pt idx="11">
                  <c:v>3.6928000000000009E-3</c:v>
                </c:pt>
                <c:pt idx="12">
                  <c:v>3.9748333333333337E-3</c:v>
                </c:pt>
                <c:pt idx="13">
                  <c:v>4.2113666666666666E-3</c:v>
                </c:pt>
                <c:pt idx="14">
                  <c:v>4.4698666666666675E-3</c:v>
                </c:pt>
                <c:pt idx="15">
                  <c:v>4.8856666666666666E-3</c:v>
                </c:pt>
                <c:pt idx="16">
                  <c:v>4.8660333333333345E-3</c:v>
                </c:pt>
                <c:pt idx="17">
                  <c:v>5.2943333333333341E-3</c:v>
                </c:pt>
                <c:pt idx="18">
                  <c:v>5.4425666666666657E-3</c:v>
                </c:pt>
                <c:pt idx="19">
                  <c:v>5.6337000000000019E-3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E0-47E2-9795-AAF2EC5E7730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Execution</a:t>
                </a:r>
                <a:r>
                  <a:rPr lang="it-IT" dirty="0"/>
                  <a:t>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100M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(6)'!$F$82:$F$101</c:f>
              <c:numCache>
                <c:formatCode>General</c:formatCode>
                <c:ptCount val="20"/>
                <c:pt idx="0">
                  <c:v>1</c:v>
                </c:pt>
                <c:pt idx="1">
                  <c:v>1.7036851045666861</c:v>
                </c:pt>
                <c:pt idx="2">
                  <c:v>2.038167727050241</c:v>
                </c:pt>
                <c:pt idx="3">
                  <c:v>2.4556394795261669</c:v>
                </c:pt>
                <c:pt idx="4">
                  <c:v>2.6737941137315318</c:v>
                </c:pt>
                <c:pt idx="5">
                  <c:v>2.8115100731945954</c:v>
                </c:pt>
                <c:pt idx="6">
                  <c:v>3.1854840923948404</c:v>
                </c:pt>
                <c:pt idx="7">
                  <c:v>3.1324008090599014</c:v>
                </c:pt>
                <c:pt idx="8">
                  <c:v>3.2718884878501702</c:v>
                </c:pt>
                <c:pt idx="9">
                  <c:v>3.1959088079056563</c:v>
                </c:pt>
                <c:pt idx="10">
                  <c:v>3.3900892881556985</c:v>
                </c:pt>
                <c:pt idx="11">
                  <c:v>3.3712181789658393</c:v>
                </c:pt>
                <c:pt idx="12">
                  <c:v>3.4142533023589259</c:v>
                </c:pt>
                <c:pt idx="13">
                  <c:v>3.2968577495908895</c:v>
                </c:pt>
                <c:pt idx="14">
                  <c:v>3.4040581776707404</c:v>
                </c:pt>
                <c:pt idx="15">
                  <c:v>3.2848434395666311</c:v>
                </c:pt>
                <c:pt idx="16">
                  <c:v>3.4927853892509151</c:v>
                </c:pt>
                <c:pt idx="17">
                  <c:v>3.5054489996938933</c:v>
                </c:pt>
                <c:pt idx="18">
                  <c:v>3.5011530472783208</c:v>
                </c:pt>
                <c:pt idx="19">
                  <c:v>3.5127826965123075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FD-4FD1-B3EC-E36F49CC1D8D}"/>
            </c:ext>
          </c:extLst>
        </c:ser>
        <c:ser>
          <c:idx val="1"/>
          <c:order val="1"/>
          <c:tx>
            <c:v>10M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(6)'!$F$62:$F$81</c:f>
              <c:numCache>
                <c:formatCode>General</c:formatCode>
                <c:ptCount val="20"/>
                <c:pt idx="0">
                  <c:v>1</c:v>
                </c:pt>
                <c:pt idx="1">
                  <c:v>1.5875572034065015</c:v>
                </c:pt>
                <c:pt idx="2">
                  <c:v>1.9493141315896025</c:v>
                </c:pt>
                <c:pt idx="3">
                  <c:v>2.2222925938703137</c:v>
                </c:pt>
                <c:pt idx="4">
                  <c:v>2.500424964913134</c:v>
                </c:pt>
                <c:pt idx="5">
                  <c:v>2.6658130610005215</c:v>
                </c:pt>
                <c:pt idx="6">
                  <c:v>2.9639079260892225</c:v>
                </c:pt>
                <c:pt idx="7">
                  <c:v>2.9392410652816587</c:v>
                </c:pt>
                <c:pt idx="8">
                  <c:v>2.6282615248261432</c:v>
                </c:pt>
                <c:pt idx="9">
                  <c:v>2.6986594413194975</c:v>
                </c:pt>
                <c:pt idx="10">
                  <c:v>2.8270847352736492</c:v>
                </c:pt>
                <c:pt idx="11">
                  <c:v>2.9039360691948146</c:v>
                </c:pt>
                <c:pt idx="12">
                  <c:v>2.9622518549815355</c:v>
                </c:pt>
                <c:pt idx="13">
                  <c:v>3.1261490038259301</c:v>
                </c:pt>
                <c:pt idx="14">
                  <c:v>3.1215711094978245</c:v>
                </c:pt>
                <c:pt idx="15">
                  <c:v>3.1771452207782214</c:v>
                </c:pt>
                <c:pt idx="16">
                  <c:v>3.0216940614704639</c:v>
                </c:pt>
                <c:pt idx="17">
                  <c:v>3.032071024729543</c:v>
                </c:pt>
                <c:pt idx="18">
                  <c:v>3.0728489918799964</c:v>
                </c:pt>
                <c:pt idx="19">
                  <c:v>3.0816042669452153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FD-4FD1-B3EC-E36F49CC1D8D}"/>
            </c:ext>
          </c:extLst>
        </c:ser>
        <c:ser>
          <c:idx val="2"/>
          <c:order val="2"/>
          <c:tx>
            <c:v>1M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(6)'!$F$42:$F$61</c:f>
              <c:numCache>
                <c:formatCode>General</c:formatCode>
                <c:ptCount val="20"/>
                <c:pt idx="0">
                  <c:v>1</c:v>
                </c:pt>
                <c:pt idx="1">
                  <c:v>1.5410813129904049</c:v>
                </c:pt>
                <c:pt idx="2">
                  <c:v>1.7365995484503982</c:v>
                </c:pt>
                <c:pt idx="3">
                  <c:v>2.1472016178660511</c:v>
                </c:pt>
                <c:pt idx="4">
                  <c:v>2.1979286882092706</c:v>
                </c:pt>
                <c:pt idx="5">
                  <c:v>2.5041465843239248</c:v>
                </c:pt>
                <c:pt idx="6">
                  <c:v>2.7727857296680822</c:v>
                </c:pt>
                <c:pt idx="7">
                  <c:v>2.7908842233165316</c:v>
                </c:pt>
                <c:pt idx="8">
                  <c:v>2.4034896989073165</c:v>
                </c:pt>
                <c:pt idx="9">
                  <c:v>2.5421366280686533</c:v>
                </c:pt>
                <c:pt idx="10">
                  <c:v>2.5929053814495564</c:v>
                </c:pt>
                <c:pt idx="11">
                  <c:v>2.5908294140069801</c:v>
                </c:pt>
                <c:pt idx="12">
                  <c:v>2.6616466375024554</c:v>
                </c:pt>
                <c:pt idx="13">
                  <c:v>2.7872040074942324</c:v>
                </c:pt>
                <c:pt idx="14">
                  <c:v>2.8068657733782025</c:v>
                </c:pt>
                <c:pt idx="15">
                  <c:v>2.8692840305960696</c:v>
                </c:pt>
                <c:pt idx="16">
                  <c:v>2.7625922652100656</c:v>
                </c:pt>
                <c:pt idx="17">
                  <c:v>2.8320043246994242</c:v>
                </c:pt>
                <c:pt idx="18">
                  <c:v>2.7641626816683007</c:v>
                </c:pt>
                <c:pt idx="19">
                  <c:v>2.794407593079415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FD-4FD1-B3EC-E36F49CC1D8D}"/>
            </c:ext>
          </c:extLst>
        </c:ser>
        <c:ser>
          <c:idx val="3"/>
          <c:order val="3"/>
          <c:tx>
            <c:v>100k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(6)'!$F$22:$F$41</c:f>
              <c:numCache>
                <c:formatCode>General</c:formatCode>
                <c:ptCount val="20"/>
                <c:pt idx="0">
                  <c:v>1</c:v>
                </c:pt>
                <c:pt idx="1">
                  <c:v>0.98380816191838061</c:v>
                </c:pt>
                <c:pt idx="2">
                  <c:v>1.1068292296573505</c:v>
                </c:pt>
                <c:pt idx="3">
                  <c:v>1.2701951917833123</c:v>
                </c:pt>
                <c:pt idx="4">
                  <c:v>1.2012711409107513</c:v>
                </c:pt>
                <c:pt idx="5">
                  <c:v>1.2796893421700259</c:v>
                </c:pt>
                <c:pt idx="6">
                  <c:v>1.3855701661977762</c:v>
                </c:pt>
                <c:pt idx="7">
                  <c:v>1.4312369979196669</c:v>
                </c:pt>
                <c:pt idx="8">
                  <c:v>1.4521607544130823</c:v>
                </c:pt>
                <c:pt idx="9">
                  <c:v>1.5401650410536176</c:v>
                </c:pt>
                <c:pt idx="10">
                  <c:v>1.5740141073113039</c:v>
                </c:pt>
                <c:pt idx="11">
                  <c:v>1.581517895034658</c:v>
                </c:pt>
                <c:pt idx="12">
                  <c:v>1.5656049349867311</c:v>
                </c:pt>
                <c:pt idx="13">
                  <c:v>1.5966737599794338</c:v>
                </c:pt>
                <c:pt idx="14">
                  <c:v>1.4650438998820592</c:v>
                </c:pt>
                <c:pt idx="15">
                  <c:v>1.4970907849189501</c:v>
                </c:pt>
                <c:pt idx="16">
                  <c:v>1.4660332946491208</c:v>
                </c:pt>
                <c:pt idx="17">
                  <c:v>1.4606701202662706</c:v>
                </c:pt>
                <c:pt idx="18">
                  <c:v>1.4043588857833744</c:v>
                </c:pt>
                <c:pt idx="19">
                  <c:v>1.3716474860746446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FD-4FD1-B3EC-E36F49CC1D8D}"/>
            </c:ext>
          </c:extLst>
        </c:ser>
        <c:ser>
          <c:idx val="4"/>
          <c:order val="4"/>
          <c:tx>
            <c:v>10k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'results (6)'!$F$2:$F$21</c:f>
              <c:numCache>
                <c:formatCode>General</c:formatCode>
                <c:ptCount val="20"/>
                <c:pt idx="0">
                  <c:v>1</c:v>
                </c:pt>
                <c:pt idx="1">
                  <c:v>0.63361887744376721</c:v>
                </c:pt>
                <c:pt idx="2">
                  <c:v>0.52681829105765665</c:v>
                </c:pt>
                <c:pt idx="3">
                  <c:v>0.51214901660932011</c:v>
                </c:pt>
                <c:pt idx="4">
                  <c:v>0.42972216776860983</c:v>
                </c:pt>
                <c:pt idx="5">
                  <c:v>0.39977120878027755</c:v>
                </c:pt>
                <c:pt idx="6">
                  <c:v>0.36684365063668595</c:v>
                </c:pt>
                <c:pt idx="7">
                  <c:v>0.32081797740849644</c:v>
                </c:pt>
                <c:pt idx="8">
                  <c:v>0.27725652523858807</c:v>
                </c:pt>
                <c:pt idx="9">
                  <c:v>0.25721905168275644</c:v>
                </c:pt>
                <c:pt idx="10">
                  <c:v>0.22472088125104853</c:v>
                </c:pt>
                <c:pt idx="11">
                  <c:v>0.21765778451761986</c:v>
                </c:pt>
                <c:pt idx="12">
                  <c:v>0.20221392930521198</c:v>
                </c:pt>
                <c:pt idx="13">
                  <c:v>0.1908564915585598</c:v>
                </c:pt>
                <c:pt idx="14">
                  <c:v>0.17981893568786539</c:v>
                </c:pt>
                <c:pt idx="15">
                  <c:v>0.16451524868663439</c:v>
                </c:pt>
                <c:pt idx="16">
                  <c:v>0.16517903014775895</c:v>
                </c:pt>
                <c:pt idx="17">
                  <c:v>0.15181640747969527</c:v>
                </c:pt>
                <c:pt idx="18">
                  <c:v>0.14768154730917402</c:v>
                </c:pt>
                <c:pt idx="19">
                  <c:v>0.14267118708249757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1FD-4FD1-B3EC-E36F49CC1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459583"/>
        <c:axId val="137439984"/>
      </c:lineChart>
      <c:catAx>
        <c:axId val="1936459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Threads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439984"/>
        <c:crosses val="autoZero"/>
        <c:auto val="1"/>
        <c:lblAlgn val="ctr"/>
        <c:lblOffset val="100"/>
        <c:noMultiLvlLbl val="0"/>
      </c:catAx>
      <c:valAx>
        <c:axId val="13743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364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CPU </a:t>
            </a:r>
            <a:r>
              <a:rPr lang="it-IT" dirty="0" err="1"/>
              <a:t>utilization</a:t>
            </a:r>
            <a:r>
              <a:rPr lang="it-IT" dirty="0"/>
              <a:t> (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) with 10M points dataset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 threads (avg: 1.629)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'CPU utilization'!$A$2:$A$10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'CPU utilization'!$B$2:$B$10</c:f>
              <c:numCache>
                <c:formatCode>General</c:formatCode>
                <c:ptCount val="9"/>
                <c:pt idx="0">
                  <c:v>9.4209999999999994</c:v>
                </c:pt>
                <c:pt idx="1">
                  <c:v>6.9379999999999997</c:v>
                </c:pt>
                <c:pt idx="2">
                  <c:v>58.947000000000003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98-4781-89CD-3659BAAA7F86}"/>
            </c:ext>
          </c:extLst>
        </c:ser>
        <c:ser>
          <c:idx val="1"/>
          <c:order val="1"/>
          <c:tx>
            <c:v>5 threads (avg: 3,055)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'CPU utilization'!$A$2:$A$10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'CPU utilization'!$C$2:$C$10</c:f>
              <c:numCache>
                <c:formatCode>General</c:formatCode>
                <c:ptCount val="9"/>
                <c:pt idx="0">
                  <c:v>10.39</c:v>
                </c:pt>
                <c:pt idx="1">
                  <c:v>4.9059999999999997</c:v>
                </c:pt>
                <c:pt idx="2">
                  <c:v>3.5030000000000001</c:v>
                </c:pt>
                <c:pt idx="3">
                  <c:v>3.8029999999999999</c:v>
                </c:pt>
                <c:pt idx="4">
                  <c:v>5.2809999999999997</c:v>
                </c:pt>
                <c:pt idx="5">
                  <c:v>23.608000000000001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98-4781-89CD-3659BAAA7F86}"/>
            </c:ext>
          </c:extLst>
        </c:ser>
        <c:ser>
          <c:idx val="3"/>
          <c:order val="3"/>
          <c:tx>
            <c:v>10 threads (avg: 2.42)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'CPU utilization'!$A$2:$A$10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'CPU utilization'!$E$2:$E$10</c:f>
              <c:numCache>
                <c:formatCode>General</c:formatCode>
                <c:ptCount val="9"/>
                <c:pt idx="0">
                  <c:v>12.824999999999999</c:v>
                </c:pt>
                <c:pt idx="1">
                  <c:v>9.0419999999999998</c:v>
                </c:pt>
                <c:pt idx="2">
                  <c:v>9.4480000000000004</c:v>
                </c:pt>
                <c:pt idx="3">
                  <c:v>10.198</c:v>
                </c:pt>
                <c:pt idx="4">
                  <c:v>6.9279999999999999</c:v>
                </c:pt>
                <c:pt idx="5">
                  <c:v>5.8280000000000003</c:v>
                </c:pt>
                <c:pt idx="6">
                  <c:v>4.218</c:v>
                </c:pt>
                <c:pt idx="7">
                  <c:v>0.51900000000000002</c:v>
                </c:pt>
                <c:pt idx="8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98-4781-89CD-3659BAAA7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7602976"/>
        <c:axId val="201551718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'CPU utilization'!$A$2:$A$10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'CPU utilization'!$D$2:$D$10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11.237</c:v>
                      </c:pt>
                      <c:pt idx="1">
                        <c:v>6.2939999999999996</c:v>
                      </c:pt>
                      <c:pt idx="2">
                        <c:v>4.3099999999999996</c:v>
                      </c:pt>
                      <c:pt idx="3">
                        <c:v>4.4489999999999998</c:v>
                      </c:pt>
                      <c:pt idx="4">
                        <c:v>4.4539999999999997</c:v>
                      </c:pt>
                      <c:pt idx="5">
                        <c:v>8.2149999999999999</c:v>
                      </c:pt>
                      <c:pt idx="6">
                        <c:v>9.2919999999999998</c:v>
                      </c:pt>
                      <c:pt idx="7">
                        <c:v>2.23</c:v>
                      </c:pt>
                      <c:pt idx="8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5598-4781-89CD-3659BAAA7F86}"/>
                  </c:ext>
                </c:extLst>
              </c15:ser>
            </c15:filteredBarSeries>
          </c:ext>
        </c:extLst>
      </c:barChart>
      <c:catAx>
        <c:axId val="2027602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Simultaneously Utilized Logical CPUs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15517184"/>
        <c:crosses val="autoZero"/>
        <c:auto val="1"/>
        <c:lblAlgn val="ctr"/>
        <c:lblOffset val="100"/>
        <c:noMultiLvlLbl val="0"/>
      </c:catAx>
      <c:valAx>
        <c:axId val="201551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Elapsed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2760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02/05/2023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02/05/2023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89716" cy="200025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Computer Architecture Project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7997627" cy="956816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Performance Analysis of a Multi-</a:t>
            </a:r>
            <a:r>
              <a:rPr lang="en-US" dirty="0"/>
              <a:t>thread</a:t>
            </a:r>
            <a:r>
              <a:rPr lang="it-IT" dirty="0"/>
              <a:t> K-Means </a:t>
            </a:r>
            <a:r>
              <a:rPr lang="en-US" dirty="0"/>
              <a:t>solution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B0043A-5CED-DA51-51D9-1246E939E419}"/>
              </a:ext>
            </a:extLst>
          </p:cNvPr>
          <p:cNvSpPr txBox="1"/>
          <p:nvPr/>
        </p:nvSpPr>
        <p:spPr>
          <a:xfrm>
            <a:off x="1625176" y="4581128"/>
            <a:ext cx="613052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Antonio Patimo 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it-IT" sz="2800" cap="all" spc="200" dirty="0">
                <a:solidFill>
                  <a:srgbClr val="009999"/>
                </a:solidFill>
                <a:latin typeface="Calibri"/>
              </a:rPr>
              <a:t>Guillaume Quint</a:t>
            </a:r>
          </a:p>
          <a:p>
            <a:pPr marL="0" marR="0" lvl="0" indent="0" defTabSz="121898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it-IT" sz="2800" b="0" i="0" u="none" strike="noStrike" kern="1200" cap="all" spc="20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A.Y. 2022/23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138139"/>
          </a:xfrm>
        </p:spPr>
        <p:txBody>
          <a:bodyPr>
            <a:normAutofit fontScale="90000"/>
          </a:bodyPr>
          <a:lstStyle/>
          <a:p>
            <a:r>
              <a:rPr lang="en-US" dirty="0"/>
              <a:t>With larger datasets, increasing the number of threads yields an improved speedup with progressively diminishing returns</a:t>
            </a:r>
            <a:endParaRPr lang="it-IT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1D9B173-BEDF-1D4F-71E3-CCAD3E36CD7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6921230"/>
              </p:ext>
            </p:extLst>
          </p:nvPr>
        </p:nvGraphicFramePr>
        <p:xfrm>
          <a:off x="909638" y="1484784"/>
          <a:ext cx="10801398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618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9174-B687-1BC8-0EC5-64DC48BC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 larger dataset the speedup increases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17CC7-E3F4-B461-3D13-CF2A24A8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396" y="1701797"/>
            <a:ext cx="5628988" cy="4462272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sequential</a:t>
            </a:r>
            <a:r>
              <a:rPr lang="it-IT" dirty="0"/>
              <a:t> part of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constant</a:t>
            </a:r>
            <a:r>
              <a:rPr lang="it-IT" dirty="0"/>
              <a:t> w.r.t. the dataset size. </a:t>
            </a:r>
            <a:r>
              <a:rPr lang="it-IT" dirty="0" err="1"/>
              <a:t>Meanwhile</a:t>
            </a:r>
            <a:r>
              <a:rPr lang="it-IT" dirty="0"/>
              <a:t>, with a </a:t>
            </a:r>
            <a:r>
              <a:rPr lang="it-IT" dirty="0" err="1"/>
              <a:t>larger</a:t>
            </a:r>
            <a:r>
              <a:rPr lang="it-IT" dirty="0"/>
              <a:t> dataset, the work </a:t>
            </a:r>
            <a:r>
              <a:rPr lang="it-IT" dirty="0" err="1"/>
              <a:t>done</a:t>
            </a:r>
            <a:r>
              <a:rPr lang="it-IT" dirty="0"/>
              <a:t> in </a:t>
            </a:r>
            <a:r>
              <a:rPr lang="it-IT" dirty="0" err="1"/>
              <a:t>parallel</a:t>
            </a:r>
            <a:r>
              <a:rPr lang="it-IT" dirty="0"/>
              <a:t> by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increases</a:t>
            </a:r>
            <a:endParaRPr lang="it-IT" dirty="0"/>
          </a:p>
          <a:p>
            <a:r>
              <a:rPr lang="it-IT" dirty="0"/>
              <a:t>#TODO inserire </a:t>
            </a:r>
            <a:r>
              <a:rPr lang="it-IT" dirty="0" err="1"/>
              <a:t>stacked</a:t>
            </a:r>
            <a:r>
              <a:rPr lang="it-IT" dirty="0"/>
              <a:t> bar chart with </a:t>
            </a:r>
            <a:r>
              <a:rPr lang="it-IT" dirty="0" err="1"/>
              <a:t>CPUTime</a:t>
            </a:r>
            <a:r>
              <a:rPr lang="it-IT" dirty="0"/>
              <a:t>/</a:t>
            </a:r>
            <a:r>
              <a:rPr lang="it-IT" dirty="0" err="1"/>
              <a:t>ElapsedTime</a:t>
            </a:r>
            <a:r>
              <a:rPr lang="it-IT" dirty="0"/>
              <a:t> (1M(?), 10M, 100M)</a:t>
            </a:r>
          </a:p>
        </p:txBody>
      </p:sp>
    </p:spTree>
    <p:extLst>
      <p:ext uri="{BB962C8B-B14F-4D97-AF65-F5344CB8AC3E}">
        <p14:creationId xmlns:p14="http://schemas.microsoft.com/office/powerpoint/2010/main" val="118912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DCA299-B446-DEAE-AB70-10F57B0F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 </a:t>
            </a:r>
            <a:r>
              <a:rPr lang="en-US" dirty="0"/>
              <a:t>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E3CE0CA-7B72-BC7C-9F74-98DFC0AA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Scenario: International Bank wants to identify client groups based on their monthly income and expenditure to propose personalized investment plans</a:t>
            </a:r>
          </a:p>
          <a:p>
            <a:r>
              <a:rPr lang="en-US" sz="3200" dirty="0"/>
              <a:t>Typical use case: 10M users, 5 groups</a:t>
            </a:r>
          </a:p>
          <a:p>
            <a:r>
              <a:rPr lang="en-US" sz="3200" dirty="0"/>
              <a:t>Product: customer clustering software for personalized advertisement</a:t>
            </a:r>
          </a:p>
          <a:p>
            <a:r>
              <a:rPr lang="en-US" sz="3200" dirty="0"/>
              <a:t>Algorithm: parallelized K-means clustering </a:t>
            </a:r>
          </a:p>
        </p:txBody>
      </p:sp>
    </p:spTree>
    <p:extLst>
      <p:ext uri="{BB962C8B-B14F-4D97-AF65-F5344CB8AC3E}">
        <p14:creationId xmlns:p14="http://schemas.microsoft.com/office/powerpoint/2010/main" val="238479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5DD9-9E09-055E-ED73-199D6B80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7" y="274637"/>
            <a:ext cx="10669548" cy="954063"/>
          </a:xfrm>
        </p:spPr>
        <p:txBody>
          <a:bodyPr/>
          <a:lstStyle/>
          <a:p>
            <a:r>
              <a:rPr lang="en-US" dirty="0"/>
              <a:t>Parallel K-Means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1F8516DB-55F6-2705-B1A9-064A93DF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3" y="1628800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3077E-08C4-8961-B397-CC794399C7CB}"/>
              </a:ext>
            </a:extLst>
          </p:cNvPr>
          <p:cNvSpPr txBox="1"/>
          <p:nvPr/>
        </p:nvSpPr>
        <p:spPr>
          <a:xfrm>
            <a:off x="6814492" y="1114515"/>
            <a:ext cx="5099840" cy="502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The main thread initializes the centroids randomly and splits the dataset between all threads, so that each of them works on its own partition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associates every point to one of the current centroids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Each thread computes the number and the sum of coordinates of the points associated to each centroid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en-US" dirty="0"/>
              <a:t>The main thread updates the centroids based on threads’ results and continues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229442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EB501-7D07-94B9-B3D6-CF4C4DF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pPr algn="ctr"/>
            <a:r>
              <a:rPr lang="it-IT" dirty="0"/>
              <a:t>Hardware </a:t>
            </a:r>
            <a:r>
              <a:rPr lang="en-US" dirty="0"/>
              <a:t>Specifications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96AC1-9929-4425-B0A8-8F58CC01A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2484"/>
              </p:ext>
            </p:extLst>
          </p:nvPr>
        </p:nvGraphicFramePr>
        <p:xfrm>
          <a:off x="1199148" y="1196752"/>
          <a:ext cx="10585176" cy="518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047">
                  <a:extLst>
                    <a:ext uri="{9D8B030D-6E8A-4147-A177-3AD203B41FA5}">
                      <a16:colId xmlns:a16="http://schemas.microsoft.com/office/drawing/2014/main" val="593101661"/>
                    </a:ext>
                  </a:extLst>
                </a:gridCol>
                <a:gridCol w="8424129">
                  <a:extLst>
                    <a:ext uri="{9D8B030D-6E8A-4147-A177-3AD203B41FA5}">
                      <a16:colId xmlns:a16="http://schemas.microsoft.com/office/drawing/2014/main" val="3516095507"/>
                    </a:ext>
                  </a:extLst>
                </a:gridCol>
              </a:tblGrid>
              <a:tr h="762438">
                <a:tc gridSpan="2"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Intel i7-6700HQ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5228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CPU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756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en-US" sz="3200" b="1" noProof="0" dirty="0"/>
                        <a:t>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28446"/>
                  </a:ext>
                </a:extLst>
              </a:tr>
              <a:tr h="1372388">
                <a:tc>
                  <a:txBody>
                    <a:bodyPr/>
                    <a:lstStyle/>
                    <a:p>
                      <a:r>
                        <a:rPr lang="it-IT" sz="3200" b="1" dirty="0"/>
                        <a:t>L1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instruction caches</a:t>
                      </a:r>
                      <a:br>
                        <a:rPr lang="en-US" sz="3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32 KB 8-way set associative data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26342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L2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4 x 256 KB 4-way set associative caches</a:t>
                      </a:r>
                      <a:endParaRPr lang="it-I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35209"/>
                  </a:ext>
                </a:extLst>
              </a:tr>
              <a:tr h="762438">
                <a:tc>
                  <a:txBody>
                    <a:bodyPr/>
                    <a:lstStyle/>
                    <a:p>
                      <a:r>
                        <a:rPr lang="it-IT" sz="3200" b="1" dirty="0"/>
                        <a:t>L3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</a:rPr>
                        <a:t>6 MB 12-way set associative shared cache</a:t>
                      </a:r>
                      <a:endParaRPr lang="it-IT" sz="3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DA5B8-9AEC-B468-E348-C87E5A25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speed-up 1° soluzione</a:t>
            </a:r>
            <a:br>
              <a:rPr lang="it-IT" dirty="0"/>
            </a:br>
            <a:r>
              <a:rPr lang="it-IT" dirty="0"/>
              <a:t>(1 slide per conclusione sul perché)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16DC1A-24AC-DD18-33BF-856ADA78A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Correlazione positiva tra </a:t>
            </a:r>
            <a:r>
              <a:rPr lang="en-US" dirty="0" err="1"/>
              <a:t>speeed</a:t>
            </a:r>
            <a:r>
              <a:rPr lang="it-IT" dirty="0"/>
              <a:t>-up e carico di lavoro</a:t>
            </a:r>
          </a:p>
          <a:p>
            <a:pPr lvl="1"/>
            <a:r>
              <a:rPr lang="it-IT" dirty="0"/>
              <a:t>Nota su cache miss/hit</a:t>
            </a:r>
          </a:p>
          <a:p>
            <a:r>
              <a:rPr lang="it-IT" dirty="0"/>
              <a:t>Analisi tempo di esecuzione al crescere del # di </a:t>
            </a:r>
            <a:r>
              <a:rPr lang="en-US" dirty="0"/>
              <a:t>threads</a:t>
            </a:r>
          </a:p>
          <a:p>
            <a:r>
              <a:rPr lang="it-IT" dirty="0"/>
              <a:t>Shift verso destra del picco di </a:t>
            </a:r>
            <a:r>
              <a:rPr lang="it-IT" dirty="0" err="1"/>
              <a:t>speedup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186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CB9-599F-9CA6-DD9F-3FB84BFD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Autofit/>
          </a:bodyPr>
          <a:lstStyle/>
          <a:p>
            <a:pPr algn="ctr"/>
            <a:r>
              <a:rPr lang="it-IT" dirty="0" err="1"/>
              <a:t>Execution</a:t>
            </a:r>
            <a:r>
              <a:rPr lang="it-IT" dirty="0"/>
              <a:t> Time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E1DFF8-0EE2-404C-B41E-93D1B1547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02888"/>
              </p:ext>
            </p:extLst>
          </p:nvPr>
        </p:nvGraphicFramePr>
        <p:xfrm>
          <a:off x="765820" y="620688"/>
          <a:ext cx="10873208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9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09E-50A9-262D-1517-B2014720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56183"/>
            <a:ext cx="10360501" cy="634083"/>
          </a:xfrm>
        </p:spPr>
        <p:txBody>
          <a:bodyPr/>
          <a:lstStyle/>
          <a:p>
            <a:pPr algn="ctr"/>
            <a:r>
              <a:rPr lang="it-IT" dirty="0" err="1"/>
              <a:t>Speedup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F4D2F-21E7-2654-7428-CFAE1025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4572" y="1092286"/>
            <a:ext cx="4320480" cy="5361050"/>
          </a:xfrm>
        </p:spPr>
        <p:txBody>
          <a:bodyPr>
            <a:normAutofit/>
          </a:bodyPr>
          <a:lstStyle/>
          <a:p>
            <a:r>
              <a:rPr lang="en-US" dirty="0"/>
              <a:t>With a small dataset, increasing the number of threads reduces the speedup</a:t>
            </a:r>
          </a:p>
          <a:p>
            <a:r>
              <a:rPr lang="en-US" dirty="0"/>
              <a:t>With larger datasets, increasing the number of threads yields an improved speedup with progressively diminishing returns</a:t>
            </a:r>
          </a:p>
          <a:p>
            <a:r>
              <a:rPr lang="en-US" dirty="0"/>
              <a:t>With a larger dataset the speedup increases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39547-0FCD-4EE4-BE0B-2FC9ACE4B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2567024"/>
              </p:ext>
            </p:extLst>
          </p:nvPr>
        </p:nvGraphicFramePr>
        <p:xfrm>
          <a:off x="909836" y="620688"/>
          <a:ext cx="6768752" cy="597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5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7461-5BAE-DEA3-3A98-ADC91A1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a small dataset, increasing the number of threads reduces the speedup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A635-498E-616E-D789-B36F552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VTune</a:t>
            </a:r>
            <a:r>
              <a:rPr lang="en-US" dirty="0"/>
              <a:t> profiler, we observe that the CPU time spent waiting for thread termination goes from an average of 0,046s using 2 threads to 0,362s using 15 threads</a:t>
            </a:r>
          </a:p>
          <a:p>
            <a:r>
              <a:rPr lang="en-US" dirty="0"/>
              <a:t>Because the dataset is small, the total time spent by working threads in both cases is negligeable</a:t>
            </a:r>
          </a:p>
          <a:p>
            <a:r>
              <a:rPr lang="en-US" dirty="0"/>
              <a:t>Therefore, with an increasing overhead we see an increase in execution time and so a reduction in speedup</a:t>
            </a:r>
          </a:p>
        </p:txBody>
      </p:sp>
    </p:spTree>
    <p:extLst>
      <p:ext uri="{BB962C8B-B14F-4D97-AF65-F5344CB8AC3E}">
        <p14:creationId xmlns:p14="http://schemas.microsoft.com/office/powerpoint/2010/main" val="24699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B90-4CC2-88BA-9586-4859C922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138139"/>
          </a:xfrm>
        </p:spPr>
        <p:txBody>
          <a:bodyPr>
            <a:normAutofit fontScale="90000"/>
          </a:bodyPr>
          <a:lstStyle/>
          <a:p>
            <a:r>
              <a:rPr lang="en-US" dirty="0"/>
              <a:t>With larger datasets, increasing the number of threads yields an improved speedup with progressively diminishing returns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B149B-502D-DE9B-1551-B33B86FD5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837" y="1844824"/>
            <a:ext cx="10669548" cy="4327376"/>
          </a:xfrm>
        </p:spPr>
        <p:txBody>
          <a:bodyPr>
            <a:normAutofit/>
          </a:bodyPr>
          <a:lstStyle/>
          <a:p>
            <a:r>
              <a:rPr lang="en-US" dirty="0"/>
              <a:t>This phenomenon happens because increasing the number of threads decreases the amount of work for threads</a:t>
            </a:r>
          </a:p>
          <a:p>
            <a:r>
              <a:rPr lang="en-US" dirty="0"/>
              <a:t>when the last thread begins its work, the first ones are almost done, which means that less work is done in parallel</a:t>
            </a:r>
          </a:p>
          <a:p>
            <a:r>
              <a:rPr lang="en-US" dirty="0"/>
              <a:t>Because of this we reach a maximum threshold of threads working in parallel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523</Words>
  <Application>Microsoft Office PowerPoint</Application>
  <PresentationFormat>Custom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Tecnologia 16x9</vt:lpstr>
      <vt:lpstr>Computer Architecture Project</vt:lpstr>
      <vt:lpstr>Product presentation</vt:lpstr>
      <vt:lpstr>Parallel K-Means</vt:lpstr>
      <vt:lpstr>Hardware Specifications</vt:lpstr>
      <vt:lpstr>Conclusioni speed-up 1° soluzione (1 slide per conclusione sul perché)</vt:lpstr>
      <vt:lpstr>Execution Time</vt:lpstr>
      <vt:lpstr>Speedup</vt:lpstr>
      <vt:lpstr>With a small dataset, increasing the number of threads reduces the speedup</vt:lpstr>
      <vt:lpstr>With larger datasets, increasing the number of threads yields an improved speedup with progressively diminishing returns</vt:lpstr>
      <vt:lpstr>With larger datasets, increasing the number of threads yields an improved speedup with progressively diminishing returns</vt:lpstr>
      <vt:lpstr>With a larger dataset the speedup increases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Project</dc:title>
  <dc:creator>Guillaume Quint</dc:creator>
  <cp:lastModifiedBy>Guillaume Quint</cp:lastModifiedBy>
  <cp:revision>4</cp:revision>
  <dcterms:created xsi:type="dcterms:W3CDTF">2023-04-29T08:21:44Z</dcterms:created>
  <dcterms:modified xsi:type="dcterms:W3CDTF">2023-05-02T09:14:59Z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