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56" r:id="rId6"/>
    <p:sldId id="273" r:id="rId7"/>
    <p:sldId id="272" r:id="rId8"/>
    <p:sldId id="274" r:id="rId9"/>
    <p:sldId id="275" r:id="rId10"/>
    <p:sldId id="276" r:id="rId11"/>
    <p:sldId id="277" r:id="rId12"/>
    <p:sldId id="289" r:id="rId13"/>
    <p:sldId id="288" r:id="rId14"/>
    <p:sldId id="290" r:id="rId15"/>
    <p:sldId id="280" r:id="rId16"/>
    <p:sldId id="281" r:id="rId17"/>
    <p:sldId id="282" r:id="rId18"/>
    <p:sldId id="284" r:id="rId19"/>
    <p:sldId id="285" r:id="rId20"/>
    <p:sldId id="287" r:id="rId21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6041" autoAdjust="0"/>
  </p:normalViewPr>
  <p:slideViewPr>
    <p:cSldViewPr>
      <p:cViewPr varScale="1">
        <p:scale>
          <a:sx n="71" d="100"/>
          <a:sy n="71" d="100"/>
        </p:scale>
        <p:origin x="61" y="6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(6)'!$E$82:$E$101</c:f>
              <c:numCache>
                <c:formatCode>General</c:formatCode>
                <c:ptCount val="20"/>
                <c:pt idx="0">
                  <c:v>6.0213011000000014</c:v>
                </c:pt>
                <c:pt idx="1">
                  <c:v>3.5342805333333325</c:v>
                </c:pt>
                <c:pt idx="2">
                  <c:v>2.9542716333333328</c:v>
                </c:pt>
                <c:pt idx="3">
                  <c:v>2.4520297666666666</c:v>
                </c:pt>
                <c:pt idx="4">
                  <c:v>2.2519688666666666</c:v>
                </c:pt>
                <c:pt idx="5">
                  <c:v>2.1416608666666668</c:v>
                </c:pt>
                <c:pt idx="6">
                  <c:v>1.8902311000000001</c:v>
                </c:pt>
                <c:pt idx="7">
                  <c:v>1.9222639333333333</c:v>
                </c:pt>
                <c:pt idx="8">
                  <c:v>1.8403136666666664</c:v>
                </c:pt>
                <c:pt idx="9">
                  <c:v>1.8840653666666671</c:v>
                </c:pt>
                <c:pt idx="10">
                  <c:v>1.7761482333333334</c:v>
                </c:pt>
                <c:pt idx="11">
                  <c:v>1.7860905999999994</c:v>
                </c:pt>
                <c:pt idx="12">
                  <c:v>1.7635777333333331</c:v>
                </c:pt>
                <c:pt idx="13">
                  <c:v>1.8263757666666665</c:v>
                </c:pt>
                <c:pt idx="14">
                  <c:v>1.7688596333333335</c:v>
                </c:pt>
                <c:pt idx="15">
                  <c:v>1.8330557333333337</c:v>
                </c:pt>
                <c:pt idx="16">
                  <c:v>1.7239253000000003</c:v>
                </c:pt>
                <c:pt idx="17">
                  <c:v>1.7176975333333333</c:v>
                </c:pt>
                <c:pt idx="18">
                  <c:v>1.7198051666666669</c:v>
                </c:pt>
                <c:pt idx="19">
                  <c:v>1.7141114666666672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E0-47E2-9795-AAF2EC5E7730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(6)'!$E$62:$E$81</c:f>
              <c:numCache>
                <c:formatCode>General</c:formatCode>
                <c:ptCount val="20"/>
                <c:pt idx="0">
                  <c:v>2.7707976666666672</c:v>
                </c:pt>
                <c:pt idx="1">
                  <c:v>1.7453214666666668</c:v>
                </c:pt>
                <c:pt idx="2">
                  <c:v>1.4214218333333333</c:v>
                </c:pt>
                <c:pt idx="3">
                  <c:v>1.2468194666666663</c:v>
                </c:pt>
                <c:pt idx="4">
                  <c:v>1.1081307000000002</c:v>
                </c:pt>
                <c:pt idx="5">
                  <c:v>1.0393818333333333</c:v>
                </c:pt>
                <c:pt idx="6">
                  <c:v>0.9348460666666667</c:v>
                </c:pt>
                <c:pt idx="7">
                  <c:v>0.94269153333333333</c:v>
                </c:pt>
                <c:pt idx="8">
                  <c:v>1.0542321000000001</c:v>
                </c:pt>
                <c:pt idx="9">
                  <c:v>1.0267311333333331</c:v>
                </c:pt>
                <c:pt idx="10">
                  <c:v>0.98009006666666687</c:v>
                </c:pt>
                <c:pt idx="11">
                  <c:v>0.95415243333333322</c:v>
                </c:pt>
                <c:pt idx="12">
                  <c:v>0.93536869999999994</c:v>
                </c:pt>
                <c:pt idx="13">
                  <c:v>0.88632936666666651</c:v>
                </c:pt>
                <c:pt idx="14">
                  <c:v>0.88762920000000023</c:v>
                </c:pt>
                <c:pt idx="15">
                  <c:v>0.87210293333333311</c:v>
                </c:pt>
                <c:pt idx="16">
                  <c:v>0.91696830000000018</c:v>
                </c:pt>
                <c:pt idx="17">
                  <c:v>0.91383006666666688</c:v>
                </c:pt>
                <c:pt idx="18">
                  <c:v>0.90170316666666672</c:v>
                </c:pt>
                <c:pt idx="19">
                  <c:v>0.89914129999999981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E0-47E2-9795-AAF2EC5E7730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(6)'!$E$42:$E$61</c:f>
              <c:numCache>
                <c:formatCode>General</c:formatCode>
                <c:ptCount val="20"/>
                <c:pt idx="0">
                  <c:v>6.0944166666666653E-2</c:v>
                </c:pt>
                <c:pt idx="1">
                  <c:v>3.9546366666666673E-2</c:v>
                </c:pt>
                <c:pt idx="2">
                  <c:v>3.5093966666666664E-2</c:v>
                </c:pt>
                <c:pt idx="3">
                  <c:v>2.8383066666666668E-2</c:v>
                </c:pt>
                <c:pt idx="4">
                  <c:v>2.7727999999999999E-2</c:v>
                </c:pt>
                <c:pt idx="5">
                  <c:v>2.4337299999999999E-2</c:v>
                </c:pt>
                <c:pt idx="6">
                  <c:v>2.1979400000000003E-2</c:v>
                </c:pt>
                <c:pt idx="7">
                  <c:v>2.1836866666666666E-2</c:v>
                </c:pt>
                <c:pt idx="8">
                  <c:v>2.535653333333333E-2</c:v>
                </c:pt>
                <c:pt idx="9">
                  <c:v>2.3973599999999994E-2</c:v>
                </c:pt>
                <c:pt idx="10">
                  <c:v>2.3504199999999996E-2</c:v>
                </c:pt>
                <c:pt idx="11">
                  <c:v>2.3523033333333332E-2</c:v>
                </c:pt>
                <c:pt idx="12">
                  <c:v>2.2897166666666673E-2</c:v>
                </c:pt>
                <c:pt idx="13">
                  <c:v>2.1865700000000005E-2</c:v>
                </c:pt>
                <c:pt idx="14">
                  <c:v>2.1712533333333329E-2</c:v>
                </c:pt>
                <c:pt idx="15">
                  <c:v>2.1240200000000004E-2</c:v>
                </c:pt>
                <c:pt idx="16">
                  <c:v>2.20605E-2</c:v>
                </c:pt>
                <c:pt idx="17">
                  <c:v>2.1519799999999995E-2</c:v>
                </c:pt>
                <c:pt idx="18">
                  <c:v>2.2047966666666672E-2</c:v>
                </c:pt>
                <c:pt idx="19">
                  <c:v>2.1809333333333333E-2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E0-47E2-9795-AAF2EC5E7730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(6)'!$E$22:$E$41</c:f>
              <c:numCache>
                <c:formatCode>General</c:formatCode>
                <c:ptCount val="20"/>
                <c:pt idx="0">
                  <c:v>7.4531666666666652E-3</c:v>
                </c:pt>
                <c:pt idx="1">
                  <c:v>7.5758333333333337E-3</c:v>
                </c:pt>
                <c:pt idx="2">
                  <c:v>6.733799999999999E-3</c:v>
                </c:pt>
                <c:pt idx="3">
                  <c:v>5.8677333333333314E-3</c:v>
                </c:pt>
                <c:pt idx="4">
                  <c:v>6.2044000000000005E-3</c:v>
                </c:pt>
                <c:pt idx="5">
                  <c:v>5.8241999999999999E-3</c:v>
                </c:pt>
                <c:pt idx="6">
                  <c:v>5.3791333333333335E-3</c:v>
                </c:pt>
                <c:pt idx="7">
                  <c:v>5.2075000000000003E-3</c:v>
                </c:pt>
                <c:pt idx="8">
                  <c:v>5.1324666666666668E-3</c:v>
                </c:pt>
                <c:pt idx="9">
                  <c:v>4.8391999999999992E-3</c:v>
                </c:pt>
                <c:pt idx="10">
                  <c:v>4.735133333333333E-3</c:v>
                </c:pt>
                <c:pt idx="11">
                  <c:v>4.7126666666666671E-3</c:v>
                </c:pt>
                <c:pt idx="12">
                  <c:v>4.7605666666666662E-3</c:v>
                </c:pt>
                <c:pt idx="13">
                  <c:v>4.6679333333333331E-3</c:v>
                </c:pt>
                <c:pt idx="14">
                  <c:v>5.0873333333333352E-3</c:v>
                </c:pt>
                <c:pt idx="15">
                  <c:v>4.9784333333333331E-3</c:v>
                </c:pt>
                <c:pt idx="16">
                  <c:v>5.0838999999999997E-3</c:v>
                </c:pt>
                <c:pt idx="17">
                  <c:v>5.1025666666666674E-3</c:v>
                </c:pt>
                <c:pt idx="18">
                  <c:v>5.3071666666666666E-3</c:v>
                </c:pt>
                <c:pt idx="19">
                  <c:v>5.4337333333333328E-3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6E0-47E2-9795-AAF2EC5E7730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(6)'!$E$2:$E$21</c:f>
              <c:numCache>
                <c:formatCode>General</c:formatCode>
                <c:ptCount val="20"/>
                <c:pt idx="0">
                  <c:v>8.0376666666666678E-4</c:v>
                </c:pt>
                <c:pt idx="1">
                  <c:v>1.2685333333333332E-3</c:v>
                </c:pt>
                <c:pt idx="2">
                  <c:v>1.5257000000000001E-3</c:v>
                </c:pt>
                <c:pt idx="3">
                  <c:v>1.5693999999999997E-3</c:v>
                </c:pt>
                <c:pt idx="4">
                  <c:v>1.8704333333333333E-3</c:v>
                </c:pt>
                <c:pt idx="5">
                  <c:v>2.0105666666666668E-3</c:v>
                </c:pt>
                <c:pt idx="6">
                  <c:v>2.1910333333333334E-3</c:v>
                </c:pt>
                <c:pt idx="7">
                  <c:v>2.5053666666666669E-3</c:v>
                </c:pt>
                <c:pt idx="8">
                  <c:v>2.8989999999999997E-3</c:v>
                </c:pt>
                <c:pt idx="9">
                  <c:v>3.1248333333333332E-3</c:v>
                </c:pt>
                <c:pt idx="10">
                  <c:v>3.5767333333333326E-3</c:v>
                </c:pt>
                <c:pt idx="11">
                  <c:v>3.6928000000000009E-3</c:v>
                </c:pt>
                <c:pt idx="12">
                  <c:v>3.9748333333333337E-3</c:v>
                </c:pt>
                <c:pt idx="13">
                  <c:v>4.2113666666666666E-3</c:v>
                </c:pt>
                <c:pt idx="14">
                  <c:v>4.4698666666666675E-3</c:v>
                </c:pt>
                <c:pt idx="15">
                  <c:v>4.8856666666666666E-3</c:v>
                </c:pt>
                <c:pt idx="16">
                  <c:v>4.8660333333333345E-3</c:v>
                </c:pt>
                <c:pt idx="17">
                  <c:v>5.2943333333333341E-3</c:v>
                </c:pt>
                <c:pt idx="18">
                  <c:v>5.4425666666666657E-3</c:v>
                </c:pt>
                <c:pt idx="19">
                  <c:v>5.6337000000000019E-3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E0-47E2-9795-AAF2EC5E77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Execution</a:t>
                </a:r>
                <a:r>
                  <a:rPr lang="it-IT" dirty="0"/>
                  <a:t>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(6)'!$F$82:$F$101</c:f>
              <c:numCache>
                <c:formatCode>General</c:formatCode>
                <c:ptCount val="20"/>
                <c:pt idx="0">
                  <c:v>1</c:v>
                </c:pt>
                <c:pt idx="1">
                  <c:v>1.7036851045666861</c:v>
                </c:pt>
                <c:pt idx="2">
                  <c:v>2.038167727050241</c:v>
                </c:pt>
                <c:pt idx="3">
                  <c:v>2.4556394795261669</c:v>
                </c:pt>
                <c:pt idx="4">
                  <c:v>2.6737941137315318</c:v>
                </c:pt>
                <c:pt idx="5">
                  <c:v>2.8115100731945954</c:v>
                </c:pt>
                <c:pt idx="6">
                  <c:v>3.1854840923948404</c:v>
                </c:pt>
                <c:pt idx="7">
                  <c:v>3.1324008090599014</c:v>
                </c:pt>
                <c:pt idx="8">
                  <c:v>3.2718884878501702</c:v>
                </c:pt>
                <c:pt idx="9">
                  <c:v>3.1959088079056563</c:v>
                </c:pt>
                <c:pt idx="10">
                  <c:v>3.3900892881556985</c:v>
                </c:pt>
                <c:pt idx="11">
                  <c:v>3.3712181789658393</c:v>
                </c:pt>
                <c:pt idx="12">
                  <c:v>3.4142533023589259</c:v>
                </c:pt>
                <c:pt idx="13">
                  <c:v>3.2968577495908895</c:v>
                </c:pt>
                <c:pt idx="14">
                  <c:v>3.4040581776707404</c:v>
                </c:pt>
                <c:pt idx="15">
                  <c:v>3.2848434395666311</c:v>
                </c:pt>
                <c:pt idx="16">
                  <c:v>3.4927853892509151</c:v>
                </c:pt>
                <c:pt idx="17">
                  <c:v>3.5054489996938933</c:v>
                </c:pt>
                <c:pt idx="18">
                  <c:v>3.5011530472783208</c:v>
                </c:pt>
                <c:pt idx="19">
                  <c:v>3.5127826965123075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FD-4FD1-B3EC-E36F49CC1D8D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(6)'!$F$62:$F$81</c:f>
              <c:numCache>
                <c:formatCode>General</c:formatCode>
                <c:ptCount val="20"/>
                <c:pt idx="0">
                  <c:v>1</c:v>
                </c:pt>
                <c:pt idx="1">
                  <c:v>1.5875572034065015</c:v>
                </c:pt>
                <c:pt idx="2">
                  <c:v>1.9493141315896025</c:v>
                </c:pt>
                <c:pt idx="3">
                  <c:v>2.2222925938703137</c:v>
                </c:pt>
                <c:pt idx="4">
                  <c:v>2.500424964913134</c:v>
                </c:pt>
                <c:pt idx="5">
                  <c:v>2.6658130610005215</c:v>
                </c:pt>
                <c:pt idx="6">
                  <c:v>2.9639079260892225</c:v>
                </c:pt>
                <c:pt idx="7">
                  <c:v>2.9392410652816587</c:v>
                </c:pt>
                <c:pt idx="8">
                  <c:v>2.6282615248261432</c:v>
                </c:pt>
                <c:pt idx="9">
                  <c:v>2.6986594413194975</c:v>
                </c:pt>
                <c:pt idx="10">
                  <c:v>2.8270847352736492</c:v>
                </c:pt>
                <c:pt idx="11">
                  <c:v>2.9039360691948146</c:v>
                </c:pt>
                <c:pt idx="12">
                  <c:v>2.9622518549815355</c:v>
                </c:pt>
                <c:pt idx="13">
                  <c:v>3.1261490038259301</c:v>
                </c:pt>
                <c:pt idx="14">
                  <c:v>3.1215711094978245</c:v>
                </c:pt>
                <c:pt idx="15">
                  <c:v>3.1771452207782214</c:v>
                </c:pt>
                <c:pt idx="16">
                  <c:v>3.0216940614704639</c:v>
                </c:pt>
                <c:pt idx="17">
                  <c:v>3.032071024729543</c:v>
                </c:pt>
                <c:pt idx="18">
                  <c:v>3.0728489918799964</c:v>
                </c:pt>
                <c:pt idx="19">
                  <c:v>3.0816042669452153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FD-4FD1-B3EC-E36F49CC1D8D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(6)'!$F$42:$F$61</c:f>
              <c:numCache>
                <c:formatCode>General</c:formatCode>
                <c:ptCount val="20"/>
                <c:pt idx="0">
                  <c:v>1</c:v>
                </c:pt>
                <c:pt idx="1">
                  <c:v>1.5410813129904049</c:v>
                </c:pt>
                <c:pt idx="2">
                  <c:v>1.7365995484503982</c:v>
                </c:pt>
                <c:pt idx="3">
                  <c:v>2.1472016178660511</c:v>
                </c:pt>
                <c:pt idx="4">
                  <c:v>2.1979286882092706</c:v>
                </c:pt>
                <c:pt idx="5">
                  <c:v>2.5041465843239248</c:v>
                </c:pt>
                <c:pt idx="6">
                  <c:v>2.7727857296680822</c:v>
                </c:pt>
                <c:pt idx="7">
                  <c:v>2.7908842233165316</c:v>
                </c:pt>
                <c:pt idx="8">
                  <c:v>2.4034896989073165</c:v>
                </c:pt>
                <c:pt idx="9">
                  <c:v>2.5421366280686533</c:v>
                </c:pt>
                <c:pt idx="10">
                  <c:v>2.5929053814495564</c:v>
                </c:pt>
                <c:pt idx="11">
                  <c:v>2.5908294140069801</c:v>
                </c:pt>
                <c:pt idx="12">
                  <c:v>2.6616466375024554</c:v>
                </c:pt>
                <c:pt idx="13">
                  <c:v>2.7872040074942324</c:v>
                </c:pt>
                <c:pt idx="14">
                  <c:v>2.8068657733782025</c:v>
                </c:pt>
                <c:pt idx="15">
                  <c:v>2.8692840305960696</c:v>
                </c:pt>
                <c:pt idx="16">
                  <c:v>2.7625922652100656</c:v>
                </c:pt>
                <c:pt idx="17">
                  <c:v>2.8320043246994242</c:v>
                </c:pt>
                <c:pt idx="18">
                  <c:v>2.7641626816683007</c:v>
                </c:pt>
                <c:pt idx="19">
                  <c:v>2.794407593079415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FD-4FD1-B3EC-E36F49CC1D8D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(6)'!$F$22:$F$41</c:f>
              <c:numCache>
                <c:formatCode>General</c:formatCode>
                <c:ptCount val="20"/>
                <c:pt idx="0">
                  <c:v>1</c:v>
                </c:pt>
                <c:pt idx="1">
                  <c:v>0.98380816191838061</c:v>
                </c:pt>
                <c:pt idx="2">
                  <c:v>1.1068292296573505</c:v>
                </c:pt>
                <c:pt idx="3">
                  <c:v>1.2701951917833123</c:v>
                </c:pt>
                <c:pt idx="4">
                  <c:v>1.2012711409107513</c:v>
                </c:pt>
                <c:pt idx="5">
                  <c:v>1.2796893421700259</c:v>
                </c:pt>
                <c:pt idx="6">
                  <c:v>1.3855701661977762</c:v>
                </c:pt>
                <c:pt idx="7">
                  <c:v>1.4312369979196669</c:v>
                </c:pt>
                <c:pt idx="8">
                  <c:v>1.4521607544130823</c:v>
                </c:pt>
                <c:pt idx="9">
                  <c:v>1.5401650410536176</c:v>
                </c:pt>
                <c:pt idx="10">
                  <c:v>1.5740141073113039</c:v>
                </c:pt>
                <c:pt idx="11">
                  <c:v>1.581517895034658</c:v>
                </c:pt>
                <c:pt idx="12">
                  <c:v>1.5656049349867311</c:v>
                </c:pt>
                <c:pt idx="13">
                  <c:v>1.5966737599794338</c:v>
                </c:pt>
                <c:pt idx="14">
                  <c:v>1.4650438998820592</c:v>
                </c:pt>
                <c:pt idx="15">
                  <c:v>1.4970907849189501</c:v>
                </c:pt>
                <c:pt idx="16">
                  <c:v>1.4660332946491208</c:v>
                </c:pt>
                <c:pt idx="17">
                  <c:v>1.4606701202662706</c:v>
                </c:pt>
                <c:pt idx="18">
                  <c:v>1.4043588857833744</c:v>
                </c:pt>
                <c:pt idx="19">
                  <c:v>1.3716474860746446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FD-4FD1-B3EC-E36F49CC1D8D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(6)'!$F$2:$F$21</c:f>
              <c:numCache>
                <c:formatCode>General</c:formatCode>
                <c:ptCount val="20"/>
                <c:pt idx="0">
                  <c:v>1</c:v>
                </c:pt>
                <c:pt idx="1">
                  <c:v>0.63361887744376721</c:v>
                </c:pt>
                <c:pt idx="2">
                  <c:v>0.52681829105765665</c:v>
                </c:pt>
                <c:pt idx="3">
                  <c:v>0.51214901660932011</c:v>
                </c:pt>
                <c:pt idx="4">
                  <c:v>0.42972216776860983</c:v>
                </c:pt>
                <c:pt idx="5">
                  <c:v>0.39977120878027755</c:v>
                </c:pt>
                <c:pt idx="6">
                  <c:v>0.36684365063668595</c:v>
                </c:pt>
                <c:pt idx="7">
                  <c:v>0.32081797740849644</c:v>
                </c:pt>
                <c:pt idx="8">
                  <c:v>0.27725652523858807</c:v>
                </c:pt>
                <c:pt idx="9">
                  <c:v>0.25721905168275644</c:v>
                </c:pt>
                <c:pt idx="10">
                  <c:v>0.22472088125104853</c:v>
                </c:pt>
                <c:pt idx="11">
                  <c:v>0.21765778451761986</c:v>
                </c:pt>
                <c:pt idx="12">
                  <c:v>0.20221392930521198</c:v>
                </c:pt>
                <c:pt idx="13">
                  <c:v>0.1908564915585598</c:v>
                </c:pt>
                <c:pt idx="14">
                  <c:v>0.17981893568786539</c:v>
                </c:pt>
                <c:pt idx="15">
                  <c:v>0.16451524868663439</c:v>
                </c:pt>
                <c:pt idx="16">
                  <c:v>0.16517903014775895</c:v>
                </c:pt>
                <c:pt idx="17">
                  <c:v>0.15181640747969527</c:v>
                </c:pt>
                <c:pt idx="18">
                  <c:v>0.14768154730917402</c:v>
                </c:pt>
                <c:pt idx="19">
                  <c:v>0.14267118708249757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1FD-4FD1-B3EC-E36F49CC1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v>100M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(9)'!$H$85:$H$105</c:f>
              <c:numCache>
                <c:formatCode>General</c:formatCode>
                <c:ptCount val="21"/>
                <c:pt idx="0">
                  <c:v>1</c:v>
                </c:pt>
                <c:pt idx="1">
                  <c:v>3.9411977522048995</c:v>
                </c:pt>
                <c:pt idx="2">
                  <c:v>3.7615766713029299</c:v>
                </c:pt>
                <c:pt idx="3">
                  <c:v>3.6329952267207104</c:v>
                </c:pt>
                <c:pt idx="4">
                  <c:v>3.4963012441975114</c:v>
                </c:pt>
                <c:pt idx="5">
                  <c:v>3.3906981374842737</c:v>
                </c:pt>
                <c:pt idx="6">
                  <c:v>3.2803666715577036</c:v>
                </c:pt>
                <c:pt idx="7">
                  <c:v>3.1885934624834746</c:v>
                </c:pt>
                <c:pt idx="8">
                  <c:v>3.0909893823330337</c:v>
                </c:pt>
                <c:pt idx="9">
                  <c:v>3.0100041014524783</c:v>
                </c:pt>
                <c:pt idx="10">
                  <c:v>2.928353660513547</c:v>
                </c:pt>
                <c:pt idx="11">
                  <c:v>2.8452561423894513</c:v>
                </c:pt>
                <c:pt idx="12">
                  <c:v>2.7571491157530943</c:v>
                </c:pt>
                <c:pt idx="13">
                  <c:v>2.7005680821283264</c:v>
                </c:pt>
                <c:pt idx="14">
                  <c:v>2.6224028469598797</c:v>
                </c:pt>
                <c:pt idx="15">
                  <c:v>2.5521481583059762</c:v>
                </c:pt>
                <c:pt idx="16">
                  <c:v>2.4847639303442559</c:v>
                </c:pt>
                <c:pt idx="17">
                  <c:v>2.4204061834205528</c:v>
                </c:pt>
                <c:pt idx="18">
                  <c:v>2.346377660078979</c:v>
                </c:pt>
                <c:pt idx="19">
                  <c:v>2.2830525187294985</c:v>
                </c:pt>
                <c:pt idx="20">
                  <c:v>2.2209510277799751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2A-4F8C-9826-6944C7D5C043}"/>
            </c:ext>
          </c:extLst>
        </c:ser>
        <c:ser>
          <c:idx val="3"/>
          <c:order val="1"/>
          <c:tx>
            <c:v>10M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(9)'!$H$64:$H$84</c:f>
              <c:numCache>
                <c:formatCode>General</c:formatCode>
                <c:ptCount val="21"/>
                <c:pt idx="0">
                  <c:v>1</c:v>
                </c:pt>
                <c:pt idx="1">
                  <c:v>2.9855266985845281</c:v>
                </c:pt>
                <c:pt idx="2">
                  <c:v>2.2833114361520228</c:v>
                </c:pt>
                <c:pt idx="3">
                  <c:v>1.7039137265141555</c:v>
                </c:pt>
                <c:pt idx="4">
                  <c:v>1.2721230790062961</c:v>
                </c:pt>
                <c:pt idx="5">
                  <c:v>0.98529980151865337</c:v>
                </c:pt>
                <c:pt idx="6">
                  <c:v>0.79889303187734273</c:v>
                </c:pt>
                <c:pt idx="7">
                  <c:v>0.68334111701424971</c:v>
                </c:pt>
                <c:pt idx="8">
                  <c:v>0.59927718275005659</c:v>
                </c:pt>
                <c:pt idx="9">
                  <c:v>0.52863806467173913</c:v>
                </c:pt>
                <c:pt idx="10">
                  <c:v>0.47529932120608126</c:v>
                </c:pt>
                <c:pt idx="11">
                  <c:v>0.43136661494628975</c:v>
                </c:pt>
                <c:pt idx="12">
                  <c:v>0.39192164525227952</c:v>
                </c:pt>
                <c:pt idx="13">
                  <c:v>0.35452840385065504</c:v>
                </c:pt>
                <c:pt idx="14">
                  <c:v>0.32185977490496748</c:v>
                </c:pt>
                <c:pt idx="15">
                  <c:v>0.29706425442264683</c:v>
                </c:pt>
                <c:pt idx="16">
                  <c:v>0.27441362245249112</c:v>
                </c:pt>
                <c:pt idx="17">
                  <c:v>0.26087758182685633</c:v>
                </c:pt>
                <c:pt idx="18">
                  <c:v>0.24636177143995913</c:v>
                </c:pt>
                <c:pt idx="19">
                  <c:v>0.23461040899782995</c:v>
                </c:pt>
                <c:pt idx="20">
                  <c:v>0.22293770793248621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2A-4F8C-9826-6944C7D5C043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(9)'!$H$43:$H$63</c:f>
              <c:numCache>
                <c:formatCode>General</c:formatCode>
                <c:ptCount val="21"/>
                <c:pt idx="0">
                  <c:v>1</c:v>
                </c:pt>
                <c:pt idx="1">
                  <c:v>0.48090580445868775</c:v>
                </c:pt>
                <c:pt idx="2">
                  <c:v>0.22274409960982852</c:v>
                </c:pt>
                <c:pt idx="3">
                  <c:v>0.14403938162311719</c:v>
                </c:pt>
                <c:pt idx="4">
                  <c:v>0.10816599179457129</c:v>
                </c:pt>
                <c:pt idx="5">
                  <c:v>8.8923796028731072E-2</c:v>
                </c:pt>
                <c:pt idx="6">
                  <c:v>7.5670134871696937E-2</c:v>
                </c:pt>
                <c:pt idx="7">
                  <c:v>6.2965254798990206E-2</c:v>
                </c:pt>
                <c:pt idx="8">
                  <c:v>5.5051863005690024E-2</c:v>
                </c:pt>
                <c:pt idx="9">
                  <c:v>4.9420026094973916E-2</c:v>
                </c:pt>
                <c:pt idx="10">
                  <c:v>4.4350851457753228E-2</c:v>
                </c:pt>
                <c:pt idx="11">
                  <c:v>4.0286139393248308E-2</c:v>
                </c:pt>
                <c:pt idx="12">
                  <c:v>3.8529575718105336E-2</c:v>
                </c:pt>
                <c:pt idx="13">
                  <c:v>3.5595924438223653E-2</c:v>
                </c:pt>
                <c:pt idx="14">
                  <c:v>3.2947536644420267E-2</c:v>
                </c:pt>
                <c:pt idx="15">
                  <c:v>3.0722937139172575E-2</c:v>
                </c:pt>
                <c:pt idx="16">
                  <c:v>2.8840433864740066E-2</c:v>
                </c:pt>
                <c:pt idx="17">
                  <c:v>2.7073066591088778E-2</c:v>
                </c:pt>
                <c:pt idx="18">
                  <c:v>2.5533386376915917E-2</c:v>
                </c:pt>
                <c:pt idx="19">
                  <c:v>2.4172642052026825E-2</c:v>
                </c:pt>
                <c:pt idx="20">
                  <c:v>2.2913126812641276E-2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2A-4F8C-9826-6944C7D5C043}"/>
            </c:ext>
          </c:extLst>
        </c:ser>
        <c:ser>
          <c:idx val="1"/>
          <c:order val="3"/>
          <c:tx>
            <c:v>100k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(9)'!$H$22:$H$42</c:f>
              <c:numCache>
                <c:formatCode>General</c:formatCode>
                <c:ptCount val="21"/>
                <c:pt idx="0">
                  <c:v>1</c:v>
                </c:pt>
                <c:pt idx="1">
                  <c:v>3.8102098184281952E-2</c:v>
                </c:pt>
                <c:pt idx="2">
                  <c:v>1.888283890745639E-2</c:v>
                </c:pt>
                <c:pt idx="3">
                  <c:v>1.2306619794055449E-2</c:v>
                </c:pt>
                <c:pt idx="4">
                  <c:v>9.1317485529060841E-3</c:v>
                </c:pt>
                <c:pt idx="5">
                  <c:v>7.2542368724170204E-3</c:v>
                </c:pt>
                <c:pt idx="6">
                  <c:v>5.9999023249873076E-3</c:v>
                </c:pt>
                <c:pt idx="7">
                  <c:v>5.1237683546606922E-3</c:v>
                </c:pt>
                <c:pt idx="8">
                  <c:v>4.4932449805503046E-3</c:v>
                </c:pt>
                <c:pt idx="9">
                  <c:v>4.0122627252493562E-3</c:v>
                </c:pt>
                <c:pt idx="10">
                  <c:v>3.6070237808684688E-3</c:v>
                </c:pt>
                <c:pt idx="11">
                  <c:v>3.2686073691874725E-3</c:v>
                </c:pt>
                <c:pt idx="12">
                  <c:v>2.9955726027752548E-3</c:v>
                </c:pt>
                <c:pt idx="13">
                  <c:v>2.7853007771063273E-3</c:v>
                </c:pt>
                <c:pt idx="14">
                  <c:v>2.5519011929240713E-3</c:v>
                </c:pt>
                <c:pt idx="15">
                  <c:v>2.3930645725442116E-3</c:v>
                </c:pt>
                <c:pt idx="16">
                  <c:v>2.2236256659278774E-3</c:v>
                </c:pt>
                <c:pt idx="17">
                  <c:v>2.0983601080435616E-3</c:v>
                </c:pt>
                <c:pt idx="18">
                  <c:v>1.9749933050999553E-3</c:v>
                </c:pt>
                <c:pt idx="19">
                  <c:v>1.8690157610618886E-3</c:v>
                </c:pt>
                <c:pt idx="20">
                  <c:v>1.7685724109126582E-3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2A-4F8C-9826-6944C7D5C043}"/>
            </c:ext>
          </c:extLst>
        </c:ser>
        <c:ser>
          <c:idx val="0"/>
          <c:order val="4"/>
          <c:tx>
            <c:v>10k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'results (9)'!$F$1:$F$21</c:f>
              <c:numCache>
                <c:formatCode>General</c:formatCode>
                <c:ptCount val="21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</c:numCache>
            </c:numRef>
          </c:cat>
          <c:val>
            <c:numRef>
              <c:f>'results (9)'!$H$1:$H$21</c:f>
              <c:numCache>
                <c:formatCode>General</c:formatCode>
                <c:ptCount val="21"/>
                <c:pt idx="0">
                  <c:v>1</c:v>
                </c:pt>
                <c:pt idx="1">
                  <c:v>3.9382572464472312E-3</c:v>
                </c:pt>
                <c:pt idx="2">
                  <c:v>1.9016317061539354E-3</c:v>
                </c:pt>
                <c:pt idx="3">
                  <c:v>1.2537627049869265E-3</c:v>
                </c:pt>
                <c:pt idx="4">
                  <c:v>9.3903368670903028E-4</c:v>
                </c:pt>
                <c:pt idx="5">
                  <c:v>7.5471464255953366E-4</c:v>
                </c:pt>
                <c:pt idx="6">
                  <c:v>6.3350771062403981E-4</c:v>
                </c:pt>
                <c:pt idx="7">
                  <c:v>5.4274445113968578E-4</c:v>
                </c:pt>
                <c:pt idx="8">
                  <c:v>4.7322765517845842E-4</c:v>
                </c:pt>
                <c:pt idx="9">
                  <c:v>4.2228422931709627E-4</c:v>
                </c:pt>
                <c:pt idx="10">
                  <c:v>3.7988788793646023E-4</c:v>
                </c:pt>
                <c:pt idx="11">
                  <c:v>3.4302100346069543E-4</c:v>
                </c:pt>
                <c:pt idx="12">
                  <c:v>3.1256007218448677E-4</c:v>
                </c:pt>
                <c:pt idx="13">
                  <c:v>2.8802964193279661E-4</c:v>
                </c:pt>
                <c:pt idx="14">
                  <c:v>2.6800218216217135E-4</c:v>
                </c:pt>
                <c:pt idx="15">
                  <c:v>2.4690279221121586E-4</c:v>
                </c:pt>
                <c:pt idx="16">
                  <c:v>2.3052183248155396E-4</c:v>
                </c:pt>
                <c:pt idx="17">
                  <c:v>2.1784787243902618E-4</c:v>
                </c:pt>
                <c:pt idx="18">
                  <c:v>2.0454786946932902E-4</c:v>
                </c:pt>
                <c:pt idx="19">
                  <c:v>1.9443726382057215E-4</c:v>
                </c:pt>
                <c:pt idx="20">
                  <c:v>1.8312067398007186E-4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2A-4F8C-9826-6944C7D5C0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0897504"/>
        <c:axId val="1243436160"/>
      </c:lineChart>
      <c:catAx>
        <c:axId val="1360897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Number of Threads</a:t>
                </a:r>
              </a:p>
            </c:rich>
          </c:tx>
          <c:layout>
            <c:manualLayout>
              <c:xMode val="edge"/>
              <c:yMode val="edge"/>
              <c:x val="0.41204746281714782"/>
              <c:y val="0.939818553789801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3436160"/>
        <c:crosses val="autoZero"/>
        <c:auto val="1"/>
        <c:lblAlgn val="ctr"/>
        <c:lblOffset val="100"/>
        <c:noMultiLvlLbl val="0"/>
      </c:catAx>
      <c:valAx>
        <c:axId val="124343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6089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CPU Time  &amp; Elapsed Time (7 threads)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Elapsed Time (seconds)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1M</c:v>
                </c:pt>
                <c:pt idx="1">
                  <c:v>10M</c:v>
                </c:pt>
                <c:pt idx="2">
                  <c:v>100M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2.5529999999999999</c:v>
                </c:pt>
                <c:pt idx="1">
                  <c:v>44.457999999999998</c:v>
                </c:pt>
                <c:pt idx="2">
                  <c:v>84.733999999999995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41-4778-AAF8-59DBC7C7BF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 Time (seconds)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1M</c:v>
                </c:pt>
                <c:pt idx="1">
                  <c:v>10M</c:v>
                </c:pt>
                <c:pt idx="2">
                  <c:v>100M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0.15699999999999997</c:v>
                </c:pt>
                <c:pt idx="1">
                  <c:v>146.91400000000002</c:v>
                </c:pt>
                <c:pt idx="2">
                  <c:v>398.041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41-4778-AAF8-59DBC7C7B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4059920"/>
        <c:axId val="2021548976"/>
      </c:barChart>
      <c:lineChart>
        <c:grouping val="standard"/>
        <c:varyColors val="0"/>
        <c:ser>
          <c:idx val="2"/>
          <c:order val="2"/>
          <c:tx>
            <c:strRef>
              <c:f>Sheet1!$E$1</c:f>
              <c:strCache>
                <c:ptCount val="1"/>
                <c:pt idx="0">
                  <c:v>Compression Rate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1M</c:v>
                </c:pt>
                <c:pt idx="1">
                  <c:v>10M</c:v>
                </c:pt>
                <c:pt idx="2">
                  <c:v>100M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6.1496278887583224E-2</c:v>
                </c:pt>
                <c:pt idx="1">
                  <c:v>3.3045571100814257</c:v>
                </c:pt>
                <c:pt idx="2">
                  <c:v>4.6975358179715343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41-4778-AAF8-59DBC7C7B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1697520"/>
        <c:axId val="1281142160"/>
      </c:lineChart>
      <c:catAx>
        <c:axId val="284059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Dataset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21548976"/>
        <c:crosses val="autoZero"/>
        <c:auto val="1"/>
        <c:lblAlgn val="ctr"/>
        <c:lblOffset val="100"/>
        <c:noMultiLvlLbl val="0"/>
      </c:catAx>
      <c:valAx>
        <c:axId val="202154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059920"/>
        <c:crosses val="autoZero"/>
        <c:crossBetween val="between"/>
      </c:valAx>
      <c:valAx>
        <c:axId val="128114216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CPU Time / Elapsed Time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1697520"/>
        <c:crosses val="max"/>
        <c:crossBetween val="between"/>
      </c:valAx>
      <c:catAx>
        <c:axId val="28169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811421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 comparison (10M)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Before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(7)'!$H$2:$H$21</c:f>
              <c:numCache>
                <c:formatCode>General</c:formatCode>
                <c:ptCount val="20"/>
                <c:pt idx="0">
                  <c:v>2.7707976666666676</c:v>
                </c:pt>
                <c:pt idx="1">
                  <c:v>1.7453214666666668</c:v>
                </c:pt>
                <c:pt idx="2">
                  <c:v>1.4214218333333335</c:v>
                </c:pt>
                <c:pt idx="3">
                  <c:v>1.246819466666667</c:v>
                </c:pt>
                <c:pt idx="4">
                  <c:v>1.1081307</c:v>
                </c:pt>
                <c:pt idx="5">
                  <c:v>1.0393818333333331</c:v>
                </c:pt>
                <c:pt idx="6">
                  <c:v>0.93484606666666659</c:v>
                </c:pt>
                <c:pt idx="7">
                  <c:v>0.94269153333333333</c:v>
                </c:pt>
                <c:pt idx="8">
                  <c:v>1.0542320999999999</c:v>
                </c:pt>
                <c:pt idx="9">
                  <c:v>1.0267311333333333</c:v>
                </c:pt>
                <c:pt idx="10">
                  <c:v>0.98009006666666665</c:v>
                </c:pt>
                <c:pt idx="11">
                  <c:v>0.95415243333333311</c:v>
                </c:pt>
                <c:pt idx="12">
                  <c:v>0.93536870000000005</c:v>
                </c:pt>
                <c:pt idx="13">
                  <c:v>0.88632936666666651</c:v>
                </c:pt>
                <c:pt idx="14">
                  <c:v>0.88762920000000001</c:v>
                </c:pt>
                <c:pt idx="15">
                  <c:v>0.87210293333333333</c:v>
                </c:pt>
                <c:pt idx="16">
                  <c:v>0.91696829999999996</c:v>
                </c:pt>
                <c:pt idx="17">
                  <c:v>0.91383006666666688</c:v>
                </c:pt>
                <c:pt idx="18">
                  <c:v>0.90170316666666683</c:v>
                </c:pt>
                <c:pt idx="19">
                  <c:v>0.89914130000000014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38-4E89-9FAA-A5EE810DC207}"/>
            </c:ext>
          </c:extLst>
        </c:ser>
        <c:ser>
          <c:idx val="0"/>
          <c:order val="1"/>
          <c:tx>
            <c:v>After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(7)'!$E$2:$E$21</c:f>
              <c:numCache>
                <c:formatCode>General</c:formatCode>
                <c:ptCount val="20"/>
                <c:pt idx="0">
                  <c:v>2.6883646333333338</c:v>
                </c:pt>
                <c:pt idx="1">
                  <c:v>1.5442653666666668</c:v>
                </c:pt>
                <c:pt idx="2">
                  <c:v>1.1650598666666669</c:v>
                </c:pt>
                <c:pt idx="3">
                  <c:v>0.9719439666666666</c:v>
                </c:pt>
                <c:pt idx="4">
                  <c:v>0.96092220000000006</c:v>
                </c:pt>
                <c:pt idx="5">
                  <c:v>0.855055866666667</c:v>
                </c:pt>
                <c:pt idx="6">
                  <c:v>0.78674293333333323</c:v>
                </c:pt>
                <c:pt idx="7">
                  <c:v>0.73636933333333332</c:v>
                </c:pt>
                <c:pt idx="8">
                  <c:v>0.88759543333333324</c:v>
                </c:pt>
                <c:pt idx="9">
                  <c:v>0.85614153333333343</c:v>
                </c:pt>
                <c:pt idx="10">
                  <c:v>0.85209049999999997</c:v>
                </c:pt>
                <c:pt idx="11">
                  <c:v>0.82371619999999979</c:v>
                </c:pt>
                <c:pt idx="12">
                  <c:v>0.79540916666666639</c:v>
                </c:pt>
                <c:pt idx="13">
                  <c:v>0.76924343333333356</c:v>
                </c:pt>
                <c:pt idx="14">
                  <c:v>0.74151103333333324</c:v>
                </c:pt>
                <c:pt idx="15">
                  <c:v>0.74142143333333321</c:v>
                </c:pt>
                <c:pt idx="16">
                  <c:v>0.81655673333333323</c:v>
                </c:pt>
                <c:pt idx="17">
                  <c:v>0.793767</c:v>
                </c:pt>
                <c:pt idx="18">
                  <c:v>0.80026676666666674</c:v>
                </c:pt>
                <c:pt idx="19">
                  <c:v>0.79028900000000002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38-4E89-9FAA-A5EE810DC2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496320"/>
        <c:axId val="1099682639"/>
      </c:lineChart>
      <c:catAx>
        <c:axId val="124496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99682639"/>
        <c:crosses val="autoZero"/>
        <c:auto val="1"/>
        <c:lblAlgn val="ctr"/>
        <c:lblOffset val="100"/>
        <c:noMultiLvlLbl val="0"/>
      </c:catAx>
      <c:valAx>
        <c:axId val="1099682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Execution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49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 comparison (10M)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After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(7)'!$F$2:$F$21</c:f>
              <c:numCache>
                <c:formatCode>General</c:formatCode>
                <c:ptCount val="20"/>
                <c:pt idx="0">
                  <c:v>1</c:v>
                </c:pt>
                <c:pt idx="1">
                  <c:v>1.7408696014055098</c:v>
                </c:pt>
                <c:pt idx="2">
                  <c:v>2.30749055070017</c:v>
                </c:pt>
                <c:pt idx="3">
                  <c:v>2.7659666868998869</c:v>
                </c:pt>
                <c:pt idx="4">
                  <c:v>2.7976922932297055</c:v>
                </c:pt>
                <c:pt idx="5">
                  <c:v>3.1440806830711563</c:v>
                </c:pt>
                <c:pt idx="6">
                  <c:v>3.4170813863469518</c:v>
                </c:pt>
                <c:pt idx="7">
                  <c:v>3.6508373062792772</c:v>
                </c:pt>
                <c:pt idx="8">
                  <c:v>3.0288175585100472</c:v>
                </c:pt>
                <c:pt idx="9">
                  <c:v>3.1400936979033762</c:v>
                </c:pt>
                <c:pt idx="10">
                  <c:v>3.1550224223052994</c:v>
                </c:pt>
                <c:pt idx="11">
                  <c:v>3.2637025146929663</c:v>
                </c:pt>
                <c:pt idx="12">
                  <c:v>3.3798512086546668</c:v>
                </c:pt>
                <c:pt idx="13">
                  <c:v>3.4948164870045684</c:v>
                </c:pt>
                <c:pt idx="14">
                  <c:v>3.6255220927034091</c:v>
                </c:pt>
                <c:pt idx="15">
                  <c:v>3.6259602332330751</c:v>
                </c:pt>
                <c:pt idx="16">
                  <c:v>3.2923182475747153</c:v>
                </c:pt>
                <c:pt idx="17">
                  <c:v>3.3868435363694052</c:v>
                </c:pt>
                <c:pt idx="18">
                  <c:v>3.3593355932186451</c:v>
                </c:pt>
                <c:pt idx="19">
                  <c:v>3.4017487695429565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72-40C3-8F18-EB9E8C6CDE71}"/>
            </c:ext>
          </c:extLst>
        </c:ser>
        <c:ser>
          <c:idx val="1"/>
          <c:order val="1"/>
          <c:tx>
            <c:v>Before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(7)'!$I$2:$I$21</c:f>
              <c:numCache>
                <c:formatCode>General</c:formatCode>
                <c:ptCount val="20"/>
                <c:pt idx="0">
                  <c:v>1</c:v>
                </c:pt>
                <c:pt idx="1">
                  <c:v>1.5875572034065017</c:v>
                </c:pt>
                <c:pt idx="2">
                  <c:v>1.9493141315896025</c:v>
                </c:pt>
                <c:pt idx="3">
                  <c:v>2.2222925938703129</c:v>
                </c:pt>
                <c:pt idx="4">
                  <c:v>2.5004249649131349</c:v>
                </c:pt>
                <c:pt idx="5">
                  <c:v>2.6658130610005224</c:v>
                </c:pt>
                <c:pt idx="6">
                  <c:v>2.9639079260892234</c:v>
                </c:pt>
                <c:pt idx="7">
                  <c:v>2.9392410652816596</c:v>
                </c:pt>
                <c:pt idx="8">
                  <c:v>2.6282615248261441</c:v>
                </c:pt>
                <c:pt idx="9">
                  <c:v>2.6986594413194971</c:v>
                </c:pt>
                <c:pt idx="10">
                  <c:v>2.8270847352736506</c:v>
                </c:pt>
                <c:pt idx="11">
                  <c:v>2.9039360691948155</c:v>
                </c:pt>
                <c:pt idx="12">
                  <c:v>2.9622518549815355</c:v>
                </c:pt>
                <c:pt idx="13">
                  <c:v>3.1261490038259305</c:v>
                </c:pt>
                <c:pt idx="14">
                  <c:v>3.1215711094978258</c:v>
                </c:pt>
                <c:pt idx="15">
                  <c:v>3.1771452207782214</c:v>
                </c:pt>
                <c:pt idx="16">
                  <c:v>3.0216940614704648</c:v>
                </c:pt>
                <c:pt idx="17">
                  <c:v>3.0320710247295435</c:v>
                </c:pt>
                <c:pt idx="18">
                  <c:v>3.0728489918799964</c:v>
                </c:pt>
                <c:pt idx="19">
                  <c:v>3.0816042669452144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72-40C3-8F18-EB9E8C6CD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5132239"/>
        <c:axId val="1532045679"/>
      </c:lineChart>
      <c:catAx>
        <c:axId val="11051322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32045679"/>
        <c:crosses val="autoZero"/>
        <c:auto val="1"/>
        <c:lblAlgn val="ctr"/>
        <c:lblOffset val="100"/>
        <c:noMultiLvlLbl val="0"/>
      </c:catAx>
      <c:valAx>
        <c:axId val="153204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05132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13/05/2023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13/05/2023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13/05/2023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13/05/2023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13/05/2023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13/05/2023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13/05/2023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13/05/2023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13/05/2023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13/05/2023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13/05/2023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13/05/2023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13/05/2023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13/05/2023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89716" cy="2000251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Computer Architecture Project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7997627" cy="956816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Performance Analysis of a Multi-</a:t>
            </a:r>
            <a:r>
              <a:rPr lang="en-US" dirty="0"/>
              <a:t>thread</a:t>
            </a:r>
            <a:r>
              <a:rPr lang="it-IT" dirty="0"/>
              <a:t> K-Means </a:t>
            </a:r>
            <a:r>
              <a:rPr lang="en-US" dirty="0"/>
              <a:t>solution</a:t>
            </a:r>
            <a:r>
              <a:rPr lang="it-IT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FB0043A-5CED-DA51-51D9-1246E939E419}"/>
              </a:ext>
            </a:extLst>
          </p:cNvPr>
          <p:cNvSpPr txBox="1"/>
          <p:nvPr/>
        </p:nvSpPr>
        <p:spPr>
          <a:xfrm>
            <a:off x="1625176" y="4581128"/>
            <a:ext cx="6130522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it-IT" sz="2800" b="0" i="0" u="none" strike="noStrike" kern="1200" cap="all" spc="20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Antonio Patimo </a:t>
            </a:r>
          </a:p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it-IT" sz="2800" cap="all" spc="200" dirty="0">
                <a:solidFill>
                  <a:srgbClr val="009999"/>
                </a:solidFill>
                <a:latin typeface="Calibri"/>
              </a:rPr>
              <a:t>Guillaume Quint</a:t>
            </a:r>
          </a:p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it-IT" sz="2800" b="0" i="0" u="none" strike="noStrike" kern="1200" cap="all" spc="20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A.Y. 2022/23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With larger datasets, increasing the number of threads yields an improved speedup with progressively diminishing returns until a threshold</a:t>
            </a:r>
            <a:endParaRPr lang="it-IT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A529EB5-A585-AC5F-6DE2-AF35E915AC4A}"/>
              </a:ext>
            </a:extLst>
          </p:cNvPr>
          <p:cNvSpPr txBox="1">
            <a:spLocks/>
          </p:cNvSpPr>
          <p:nvPr/>
        </p:nvSpPr>
        <p:spPr>
          <a:xfrm>
            <a:off x="6238428" y="1772816"/>
            <a:ext cx="5400599" cy="43273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8799B7E-285B-6230-941B-5037501A39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6" t="10504" r="9021" b="20180"/>
          <a:stretch/>
        </p:blipFill>
        <p:spPr>
          <a:xfrm>
            <a:off x="1053852" y="1664826"/>
            <a:ext cx="9941470" cy="45004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D8F36F-2B85-E4BB-4A48-87B1E5CC9046}"/>
              </a:ext>
            </a:extLst>
          </p:cNvPr>
          <p:cNvSpPr txBox="1"/>
          <p:nvPr/>
        </p:nvSpPr>
        <p:spPr>
          <a:xfrm>
            <a:off x="5513964" y="6273294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/>
              <a:t>186ms</a:t>
            </a:r>
          </a:p>
        </p:txBody>
      </p:sp>
    </p:spTree>
    <p:extLst>
      <p:ext uri="{BB962C8B-B14F-4D97-AF65-F5344CB8AC3E}">
        <p14:creationId xmlns:p14="http://schemas.microsoft.com/office/powerpoint/2010/main" val="372333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To observe a substantial reduction in performance due to overhead, we must increase a lot the number of threads or consider much smaller datasets</a:t>
            </a:r>
            <a:endParaRPr lang="it-IT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A529EB5-A585-AC5F-6DE2-AF35E915AC4A}"/>
              </a:ext>
            </a:extLst>
          </p:cNvPr>
          <p:cNvSpPr txBox="1">
            <a:spLocks/>
          </p:cNvSpPr>
          <p:nvPr/>
        </p:nvSpPr>
        <p:spPr>
          <a:xfrm>
            <a:off x="6238428" y="1772816"/>
            <a:ext cx="5400599" cy="43273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B58892A-44DD-AD7F-9069-718D2BF431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201133"/>
              </p:ext>
            </p:extLst>
          </p:nvPr>
        </p:nvGraphicFramePr>
        <p:xfrm>
          <a:off x="1125860" y="1484784"/>
          <a:ext cx="10585176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363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554A-68D1-3307-0F59-9D765723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en-US" dirty="0"/>
              <a:t>3. With a larger dataset the speedup increases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4A7C2-ACEF-A4EA-4B18-7DB51E7DB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50596" y="1706880"/>
            <a:ext cx="3828788" cy="44653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sequential part of the application is almost constant with respect to the dataset size. Meanwhile, with a larger dataset, the work done in parallel increases</a:t>
            </a:r>
          </a:p>
          <a:p>
            <a:r>
              <a:rPr lang="en-US" dirty="0"/>
              <a:t>Therefore, the ratio between CPU Time and Elapsed Time increases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149DA8D-9888-7B57-9941-10EBDBF210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74823297"/>
              </p:ext>
            </p:extLst>
          </p:nvPr>
        </p:nvGraphicFramePr>
        <p:xfrm>
          <a:off x="405780" y="836711"/>
          <a:ext cx="7056784" cy="5832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633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177DC2-0CC0-A0D2-8E95-1D2FDEF6F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293469"/>
              </p:ext>
            </p:extLst>
          </p:nvPr>
        </p:nvGraphicFramePr>
        <p:xfrm>
          <a:off x="1219200" y="1052736"/>
          <a:ext cx="10360025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0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DCA325-E579-6805-1F3C-888D60A62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965080"/>
              </p:ext>
            </p:extLst>
          </p:nvPr>
        </p:nvGraphicFramePr>
        <p:xfrm>
          <a:off x="1219200" y="1052736"/>
          <a:ext cx="10360025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0778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pic>
        <p:nvPicPr>
          <p:cNvPr id="5" name="Content Placeholder 4" descr="A picture containing text, line, screenshot, diagram&#10;&#10;Description automatically generated">
            <a:extLst>
              <a:ext uri="{FF2B5EF4-FFF2-40B4-BE49-F238E27FC236}">
                <a16:creationId xmlns:a16="http://schemas.microsoft.com/office/drawing/2014/main" id="{8D74A940-BBD4-1B96-A49E-F137D9EB0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844824"/>
            <a:ext cx="10913207" cy="24482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D4B2DB-F850-073A-AB0F-4E6F62D8E144}"/>
              </a:ext>
            </a:extLst>
          </p:cNvPr>
          <p:cNvSpPr txBox="1"/>
          <p:nvPr/>
        </p:nvSpPr>
        <p:spPr>
          <a:xfrm>
            <a:off x="1053852" y="4869160"/>
            <a:ext cx="10153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Inside the worker </a:t>
            </a:r>
            <a:r>
              <a:rPr lang="it-IT" sz="2800" dirty="0" err="1"/>
              <a:t>function</a:t>
            </a:r>
            <a:r>
              <a:rPr lang="it-IT" sz="2800" dirty="0"/>
              <a:t>, </a:t>
            </a: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found</a:t>
            </a:r>
            <a:r>
              <a:rPr lang="it-IT" sz="2800" dirty="0"/>
              <a:t> that </a:t>
            </a:r>
            <a:r>
              <a:rPr lang="it-IT" sz="2800" dirty="0" err="1"/>
              <a:t>aggregatePoints</a:t>
            </a:r>
            <a:r>
              <a:rPr lang="it-IT" sz="2800" dirty="0"/>
              <a:t> </a:t>
            </a:r>
            <a:r>
              <a:rPr lang="it-IT" sz="2800" dirty="0" err="1"/>
              <a:t>took</a:t>
            </a:r>
            <a:r>
              <a:rPr lang="it-IT" sz="2800" dirty="0"/>
              <a:t> </a:t>
            </a:r>
            <a:r>
              <a:rPr lang="it-IT" sz="2800" dirty="0" err="1"/>
              <a:t>much</a:t>
            </a:r>
            <a:r>
              <a:rPr lang="it-IT" sz="2800" dirty="0"/>
              <a:t> more time to </a:t>
            </a:r>
            <a:r>
              <a:rPr lang="it-IT" sz="2800" dirty="0" err="1"/>
              <a:t>execute</a:t>
            </a:r>
            <a:r>
              <a:rPr lang="it-IT" sz="2800" dirty="0"/>
              <a:t> </a:t>
            </a:r>
            <a:r>
              <a:rPr lang="it-IT" sz="2800" dirty="0" err="1"/>
              <a:t>than</a:t>
            </a:r>
            <a:r>
              <a:rPr lang="it-IT" sz="2800" dirty="0"/>
              <a:t> </a:t>
            </a:r>
            <a:r>
              <a:rPr lang="it-IT" sz="2800" dirty="0" err="1"/>
              <a:t>initially</a:t>
            </a:r>
            <a:r>
              <a:rPr lang="it-IT" sz="2800" dirty="0"/>
              <a:t> </a:t>
            </a:r>
            <a:r>
              <a:rPr lang="it-IT" sz="2800" dirty="0" err="1"/>
              <a:t>expected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803453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41DB8-2AFF-92D1-F0A0-D04590CC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039325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factored</a:t>
            </a:r>
            <a:r>
              <a:rPr lang="it-IT" dirty="0"/>
              <a:t> the work </a:t>
            </a:r>
            <a:r>
              <a:rPr lang="it-IT" dirty="0" err="1"/>
              <a:t>done</a:t>
            </a:r>
            <a:r>
              <a:rPr lang="it-IT" dirty="0"/>
              <a:t> by the </a:t>
            </a:r>
            <a:r>
              <a:rPr lang="it-IT" dirty="0" err="1"/>
              <a:t>aggregatePoints</a:t>
            </a:r>
            <a:r>
              <a:rPr lang="it-IT" dirty="0"/>
              <a:t> inside the </a:t>
            </a:r>
            <a:r>
              <a:rPr lang="it-IT" dirty="0" err="1"/>
              <a:t>threads</a:t>
            </a:r>
            <a:r>
              <a:rPr lang="it-IT" dirty="0"/>
              <a:t>’ worker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experienced</a:t>
            </a:r>
            <a:r>
              <a:rPr lang="it-IT" dirty="0"/>
              <a:t> a </a:t>
            </a:r>
            <a:r>
              <a:rPr lang="it-IT" dirty="0" err="1"/>
              <a:t>decrease</a:t>
            </a:r>
            <a:r>
              <a:rPr lang="it-IT" dirty="0"/>
              <a:t> in performances, </a:t>
            </a:r>
            <a:r>
              <a:rPr lang="it-IT" dirty="0" err="1"/>
              <a:t>mainly</a:t>
            </a:r>
            <a:r>
              <a:rPr lang="it-IT" dirty="0"/>
              <a:t> due to an </a:t>
            </a:r>
            <a:r>
              <a:rPr lang="it-IT" dirty="0" err="1"/>
              <a:t>increased</a:t>
            </a:r>
            <a:r>
              <a:rPr lang="it-IT" dirty="0"/>
              <a:t> in data sharing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.</a:t>
            </a:r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C2C9A00-9F6A-5C77-C0C1-301BD9DB8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" t="1326" r="20893" b="22318"/>
          <a:stretch/>
        </p:blipFill>
        <p:spPr>
          <a:xfrm>
            <a:off x="6648157" y="2852936"/>
            <a:ext cx="3528392" cy="367240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D6C69A8-E06D-7B00-9FFB-43C0F8092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" t="1311" r="22023" b="23197"/>
          <a:stretch/>
        </p:blipFill>
        <p:spPr>
          <a:xfrm>
            <a:off x="2205328" y="2852936"/>
            <a:ext cx="3456384" cy="3672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3EC7DF-520E-AE79-3468-5B4B0BF18C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1550" r="21955" b="21620"/>
          <a:stretch/>
        </p:blipFill>
        <p:spPr>
          <a:xfrm>
            <a:off x="12935172" y="2852936"/>
            <a:ext cx="345638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76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70C-E0CC-B75C-2F7F-D5D4755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it-IT" dirty="0"/>
              <a:t>Performance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41DB8-2AFF-92D1-F0A0-D04590CC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039325"/>
          </a:xfrm>
        </p:spPr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data </a:t>
            </a:r>
            <a:r>
              <a:rPr lang="it-IT" dirty="0" err="1"/>
              <a:t>structures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to store </a:t>
            </a:r>
            <a:r>
              <a:rPr lang="it-IT" dirty="0" err="1"/>
              <a:t>partial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mutual</a:t>
            </a:r>
            <a:r>
              <a:rPr lang="it-IT" dirty="0"/>
              <a:t> cache </a:t>
            </a:r>
            <a:r>
              <a:rPr lang="it-IT" dirty="0" err="1"/>
              <a:t>invalidations</a:t>
            </a:r>
            <a:endParaRPr lang="it-IT" dirty="0"/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C2C9A00-9F6A-5C77-C0C1-301BD9DB8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" t="1326" r="20893" b="22318"/>
          <a:stretch/>
        </p:blipFill>
        <p:spPr>
          <a:xfrm>
            <a:off x="2538270" y="2836232"/>
            <a:ext cx="3528392" cy="367240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D6C69A8-E06D-7B00-9FFB-43C0F8092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" t="1311" r="22023" b="23197"/>
          <a:stretch/>
        </p:blipFill>
        <p:spPr>
          <a:xfrm>
            <a:off x="-3770684" y="2858164"/>
            <a:ext cx="3456384" cy="3672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3EC7DF-520E-AE79-3468-5B4B0BF18C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1550" r="21955" b="21620"/>
          <a:stretch/>
        </p:blipFill>
        <p:spPr>
          <a:xfrm>
            <a:off x="6902585" y="2836232"/>
            <a:ext cx="345638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68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DCA299-B446-DEAE-AB70-10F57B0F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Product </a:t>
            </a:r>
            <a:r>
              <a:rPr lang="en-US" dirty="0"/>
              <a:t>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E3CE0CA-7B72-BC7C-9F74-98DFC0AAB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Scenario: International Bank wants to identify client groups based on their monthly income and expenditure to propose personalized investment plans</a:t>
            </a:r>
          </a:p>
          <a:p>
            <a:r>
              <a:rPr lang="en-US" sz="3200" dirty="0"/>
              <a:t>Typical use case: 10M users, 5 groups</a:t>
            </a:r>
          </a:p>
          <a:p>
            <a:r>
              <a:rPr lang="en-US" sz="3200" dirty="0"/>
              <a:t>Product: customer clustering software for personalized advertisement</a:t>
            </a:r>
          </a:p>
          <a:p>
            <a:r>
              <a:rPr lang="en-US" sz="3200" dirty="0"/>
              <a:t>Algorithm: parallelized K-means clustering </a:t>
            </a:r>
          </a:p>
        </p:txBody>
      </p:sp>
    </p:spTree>
    <p:extLst>
      <p:ext uri="{BB962C8B-B14F-4D97-AF65-F5344CB8AC3E}">
        <p14:creationId xmlns:p14="http://schemas.microsoft.com/office/powerpoint/2010/main" val="2384795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5DD9-9E09-055E-ED73-199D6B80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7" y="274637"/>
            <a:ext cx="10669548" cy="954063"/>
          </a:xfrm>
        </p:spPr>
        <p:txBody>
          <a:bodyPr/>
          <a:lstStyle/>
          <a:p>
            <a:r>
              <a:rPr lang="en-US" dirty="0"/>
              <a:t>Parallel K-Means</a:t>
            </a:r>
          </a:p>
        </p:txBody>
      </p:sp>
      <p:pic>
        <p:nvPicPr>
          <p:cNvPr id="5" name="Content Placeholder 4" descr="A screen shot of a graph&#10;&#10;Description automatically generated with low confidence">
            <a:extLst>
              <a:ext uri="{FF2B5EF4-FFF2-40B4-BE49-F238E27FC236}">
                <a16:creationId xmlns:a16="http://schemas.microsoft.com/office/drawing/2014/main" id="{1F8516DB-55F6-2705-B1A9-064A93DF9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3" y="1628800"/>
            <a:ext cx="5334000" cy="4000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33077E-08C4-8961-B397-CC794399C7CB}"/>
              </a:ext>
            </a:extLst>
          </p:cNvPr>
          <p:cNvSpPr txBox="1"/>
          <p:nvPr/>
        </p:nvSpPr>
        <p:spPr>
          <a:xfrm>
            <a:off x="6814492" y="1114515"/>
            <a:ext cx="5099840" cy="5029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dirty="0"/>
              <a:t>The main thread initializes the centroids randomly and splits the dataset between all threads, so that each of them works on its own partition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Each thread associates every point to one of the current centroids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Each thread computes the number and the sum of coordinates of the points associated to each centroid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The main thread updates the centroids based on threads’ results and continues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229442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EB501-7D07-94B9-B3D6-CF4C4DF3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pPr algn="ctr"/>
            <a:r>
              <a:rPr lang="it-IT" dirty="0"/>
              <a:t>Hardware </a:t>
            </a:r>
            <a:r>
              <a:rPr lang="en-US" dirty="0"/>
              <a:t>Specifications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E96AC1-9929-4425-B0A8-8F58CC01A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82484"/>
              </p:ext>
            </p:extLst>
          </p:nvPr>
        </p:nvGraphicFramePr>
        <p:xfrm>
          <a:off x="1199148" y="1196752"/>
          <a:ext cx="10585176" cy="518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047">
                  <a:extLst>
                    <a:ext uri="{9D8B030D-6E8A-4147-A177-3AD203B41FA5}">
                      <a16:colId xmlns:a16="http://schemas.microsoft.com/office/drawing/2014/main" val="593101661"/>
                    </a:ext>
                  </a:extLst>
                </a:gridCol>
                <a:gridCol w="8424129">
                  <a:extLst>
                    <a:ext uri="{9D8B030D-6E8A-4147-A177-3AD203B41FA5}">
                      <a16:colId xmlns:a16="http://schemas.microsoft.com/office/drawing/2014/main" val="3516095507"/>
                    </a:ext>
                  </a:extLst>
                </a:gridCol>
              </a:tblGrid>
              <a:tr h="762438">
                <a:tc gridSpan="2"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Intel i7-6700HQ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552282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CPU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7756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en-US" sz="3200" b="1" noProof="0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28446"/>
                  </a:ext>
                </a:extLst>
              </a:tr>
              <a:tr h="1372388">
                <a:tc>
                  <a:txBody>
                    <a:bodyPr/>
                    <a:lstStyle/>
                    <a:p>
                      <a:r>
                        <a:rPr lang="it-IT" sz="3200" b="1" dirty="0"/>
                        <a:t>L1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32 KB 8-way set associative instruction caches</a:t>
                      </a:r>
                      <a:br>
                        <a:rPr lang="en-US" sz="3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32 KB 8-way set associative data caches</a:t>
                      </a:r>
                      <a:endParaRPr lang="it-I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26342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L2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256 KB 4-way set associative caches</a:t>
                      </a:r>
                      <a:endParaRPr lang="it-I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35209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L3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6 MB 12-way set associative shared cache</a:t>
                      </a:r>
                      <a:endParaRPr lang="it-IT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0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96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8CB9-599F-9CA6-DD9F-3FB84BFD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Autofit/>
          </a:bodyPr>
          <a:lstStyle/>
          <a:p>
            <a:pPr algn="ctr"/>
            <a:r>
              <a:rPr lang="it-IT" dirty="0" err="1"/>
              <a:t>Execution</a:t>
            </a:r>
            <a:r>
              <a:rPr lang="it-IT" dirty="0"/>
              <a:t> Time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E1DFF8-0EE2-404C-B41E-93D1B1547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902888"/>
              </p:ext>
            </p:extLst>
          </p:nvPr>
        </p:nvGraphicFramePr>
        <p:xfrm>
          <a:off x="765820" y="620688"/>
          <a:ext cx="10873208" cy="583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29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A09E-50A9-262D-1517-B2014720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56183"/>
            <a:ext cx="10360501" cy="634083"/>
          </a:xfrm>
        </p:spPr>
        <p:txBody>
          <a:bodyPr/>
          <a:lstStyle/>
          <a:p>
            <a:pPr algn="ctr"/>
            <a:r>
              <a:rPr lang="it-IT" dirty="0" err="1"/>
              <a:t>Speedup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F4D2F-21E7-2654-7428-CFAE1025A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4572" y="1092286"/>
            <a:ext cx="4320480" cy="53610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With a small dataset, increasing the number of threads reduces the speedup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larger datasets, increasing the number of threads yields an improved speedup with progressively diminishing returns until a threshold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a larger dataset the speedup increases</a:t>
            </a:r>
          </a:p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C39547-0FCD-4EE4-BE0B-2FC9ACE4B81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62567024"/>
              </p:ext>
            </p:extLst>
          </p:nvPr>
        </p:nvGraphicFramePr>
        <p:xfrm>
          <a:off x="909836" y="620688"/>
          <a:ext cx="6768752" cy="597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550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7461-5BAE-DEA3-3A98-ADC91A14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With a small dataset, increasing the number of threads reduces the speedup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A635-498E-616E-D789-B36F552FD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1" y="1498600"/>
            <a:ext cx="10360501" cy="4666704"/>
          </a:xfrm>
        </p:spPr>
        <p:txBody>
          <a:bodyPr anchor="ctr"/>
          <a:lstStyle/>
          <a:p>
            <a:r>
              <a:rPr lang="en-US" dirty="0"/>
              <a:t>Using the </a:t>
            </a:r>
            <a:r>
              <a:rPr lang="en-US" dirty="0" err="1"/>
              <a:t>VTune</a:t>
            </a:r>
            <a:r>
              <a:rPr lang="en-US" dirty="0"/>
              <a:t> profiler, we observe that the CPU time spent waiting for thread termination goes from an average of 0,046s using 2 threads to 0,362s using 15 threads</a:t>
            </a:r>
          </a:p>
          <a:p>
            <a:r>
              <a:rPr lang="en-US" dirty="0"/>
              <a:t>Because the dataset is small, the total time spent by working threads in both cases is negligeable</a:t>
            </a:r>
          </a:p>
          <a:p>
            <a:r>
              <a:rPr lang="en-US" dirty="0"/>
              <a:t>Therefore, with an increasing overhead we see an increase in execution time and so a reduction in speedup</a:t>
            </a:r>
          </a:p>
        </p:txBody>
      </p:sp>
    </p:spTree>
    <p:extLst>
      <p:ext uri="{BB962C8B-B14F-4D97-AF65-F5344CB8AC3E}">
        <p14:creationId xmlns:p14="http://schemas.microsoft.com/office/powerpoint/2010/main" val="246993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With larger datasets, increasing the number of threads yields an improved speedup with progressively diminishing returns until a threshold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B149B-502D-DE9B-1551-B33B86FD5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9837" y="1844823"/>
            <a:ext cx="10669548" cy="4536505"/>
          </a:xfrm>
        </p:spPr>
        <p:txBody>
          <a:bodyPr anchor="ctr">
            <a:normAutofit/>
          </a:bodyPr>
          <a:lstStyle/>
          <a:p>
            <a:r>
              <a:rPr lang="en-US" dirty="0"/>
              <a:t>With larger datasets, dividing the work among more threads is much more beneficial than the overhead introduced.</a:t>
            </a:r>
          </a:p>
          <a:p>
            <a:r>
              <a:rPr lang="en-US" dirty="0"/>
              <a:t>For example, considering 10M points dataset, doubling the number of threads from 8 to 16 brings an average execution time </a:t>
            </a:r>
            <a:r>
              <a:rPr lang="en-US" b="1" dirty="0">
                <a:solidFill>
                  <a:schemeClr val="accent5"/>
                </a:solidFill>
              </a:rPr>
              <a:t>from 212ms to 137ms</a:t>
            </a:r>
            <a:r>
              <a:rPr lang="en-US" dirty="0"/>
              <a:t>. Meanwhile the overhead only increases </a:t>
            </a:r>
            <a:r>
              <a:rPr lang="en-US" b="1" dirty="0">
                <a:solidFill>
                  <a:schemeClr val="accent5"/>
                </a:solidFill>
              </a:rPr>
              <a:t>from 26ms to 49ms</a:t>
            </a:r>
            <a:r>
              <a:rPr lang="en-US" dirty="0"/>
              <a:t>. Therefore the total iteration time is reduced </a:t>
            </a:r>
            <a:r>
              <a:rPr lang="en-US" b="1" dirty="0"/>
              <a:t>from </a:t>
            </a:r>
            <a:r>
              <a:rPr lang="en-US" b="1" dirty="0">
                <a:solidFill>
                  <a:schemeClr val="accent5"/>
                </a:solidFill>
              </a:rPr>
              <a:t>239ms to 186ms.</a:t>
            </a:r>
          </a:p>
          <a:p>
            <a:r>
              <a:rPr lang="en-US" dirty="0"/>
              <a:t>To observe a substantial reduction in performance due to overhead, we must increase a lot the number of threads or consider much smaller datasets.</a:t>
            </a:r>
          </a:p>
        </p:txBody>
      </p:sp>
    </p:spTree>
    <p:extLst>
      <p:ext uri="{BB962C8B-B14F-4D97-AF65-F5344CB8AC3E}">
        <p14:creationId xmlns:p14="http://schemas.microsoft.com/office/powerpoint/2010/main" val="23236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354163"/>
          </a:xfrm>
        </p:spPr>
        <p:txBody>
          <a:bodyPr>
            <a:normAutofit fontScale="90000"/>
          </a:bodyPr>
          <a:lstStyle/>
          <a:p>
            <a:r>
              <a:rPr lang="en-US" dirty="0"/>
              <a:t>2. With larger datasets, increasing the number of threads yields an improved speedup with progressively diminishing returns until a threshold</a:t>
            </a:r>
            <a:endParaRPr lang="it-IT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A529EB5-A585-AC5F-6DE2-AF35E915AC4A}"/>
              </a:ext>
            </a:extLst>
          </p:cNvPr>
          <p:cNvSpPr txBox="1">
            <a:spLocks/>
          </p:cNvSpPr>
          <p:nvPr/>
        </p:nvSpPr>
        <p:spPr>
          <a:xfrm>
            <a:off x="6238428" y="1772816"/>
            <a:ext cx="5400599" cy="43273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96C82B1-7768-D4DC-B83B-890FF6C9FC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10089" r="6283" b="50382"/>
          <a:stretch/>
        </p:blipFill>
        <p:spPr>
          <a:xfrm>
            <a:off x="285710" y="2276872"/>
            <a:ext cx="11617403" cy="31683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C79DD5-807E-297B-9F5B-C94DDE228DF9}"/>
              </a:ext>
            </a:extLst>
          </p:cNvPr>
          <p:cNvSpPr txBox="1"/>
          <p:nvPr/>
        </p:nvSpPr>
        <p:spPr>
          <a:xfrm>
            <a:off x="5369948" y="5933752"/>
            <a:ext cx="1448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239ms</a:t>
            </a:r>
          </a:p>
        </p:txBody>
      </p:sp>
    </p:spTree>
    <p:extLst>
      <p:ext uri="{BB962C8B-B14F-4D97-AF65-F5344CB8AC3E}">
        <p14:creationId xmlns:p14="http://schemas.microsoft.com/office/powerpoint/2010/main" val="328888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</TotalTime>
  <Words>677</Words>
  <Application>Microsoft Office PowerPoint</Application>
  <PresentationFormat>Custom</PresentationFormat>
  <Paragraphs>73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Tecnologia 16x9</vt:lpstr>
      <vt:lpstr>Computer Architecture Project</vt:lpstr>
      <vt:lpstr>Product presentation</vt:lpstr>
      <vt:lpstr>Parallel K-Means</vt:lpstr>
      <vt:lpstr>Hardware Specifications</vt:lpstr>
      <vt:lpstr>Execution Time</vt:lpstr>
      <vt:lpstr>Speedup</vt:lpstr>
      <vt:lpstr>1. With a small dataset, increasing the number of threads reduces the speedup</vt:lpstr>
      <vt:lpstr>2. With larger datasets, increasing the number of threads yields an improved speedup with progressively diminishing returns until a threshold</vt:lpstr>
      <vt:lpstr>2. With larger datasets, increasing the number of threads yields an improved speedup with progressively diminishing returns until a threshold</vt:lpstr>
      <vt:lpstr>2. With larger datasets, increasing the number of threads yields an improved speedup with progressively diminishing returns until a threshold</vt:lpstr>
      <vt:lpstr>2. To observe a substantial reduction in performance due to overhead, we must increase a lot the number of threads or consider much smaller datasets</vt:lpstr>
      <vt:lpstr>3. With a larger dataset the speedup increases</vt:lpstr>
      <vt:lpstr>Performance Optimization</vt:lpstr>
      <vt:lpstr>Performance Optimization</vt:lpstr>
      <vt:lpstr>Performance Optimization</vt:lpstr>
      <vt:lpstr>Performance Optimization</vt:lpstr>
      <vt:lpstr>Performance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Project</dc:title>
  <dc:creator>Guillaume Quint</dc:creator>
  <cp:lastModifiedBy>Guillaume Quint</cp:lastModifiedBy>
  <cp:revision>11</cp:revision>
  <dcterms:created xsi:type="dcterms:W3CDTF">2023-04-29T08:21:44Z</dcterms:created>
  <dcterms:modified xsi:type="dcterms:W3CDTF">2023-05-13T07:02:16Z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