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57" r:id="rId5"/>
    <p:sldId id="256" r:id="rId6"/>
    <p:sldId id="273" r:id="rId7"/>
    <p:sldId id="272" r:id="rId8"/>
    <p:sldId id="274" r:id="rId9"/>
    <p:sldId id="275" r:id="rId10"/>
    <p:sldId id="292" r:id="rId11"/>
    <p:sldId id="276" r:id="rId12"/>
    <p:sldId id="277" r:id="rId13"/>
    <p:sldId id="289" r:id="rId14"/>
    <p:sldId id="288" r:id="rId15"/>
    <p:sldId id="290" r:id="rId16"/>
    <p:sldId id="280" r:id="rId17"/>
    <p:sldId id="281" r:id="rId18"/>
    <p:sldId id="282" r:id="rId19"/>
    <p:sldId id="284" r:id="rId20"/>
    <p:sldId id="285" r:id="rId21"/>
    <p:sldId id="287" r:id="rId22"/>
    <p:sldId id="298" r:id="rId23"/>
    <p:sldId id="293" r:id="rId24"/>
    <p:sldId id="294" r:id="rId25"/>
    <p:sldId id="295" r:id="rId26"/>
    <p:sldId id="296" r:id="rId27"/>
    <p:sldId id="297" r:id="rId28"/>
    <p:sldId id="299" r:id="rId29"/>
    <p:sldId id="300" r:id="rId30"/>
    <p:sldId id="301" r:id="rId31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6" autoAdjust="0"/>
    <p:restoredTop sz="96041" autoAdjust="0"/>
  </p:normalViewPr>
  <p:slideViewPr>
    <p:cSldViewPr>
      <p:cViewPr varScale="1">
        <p:scale>
          <a:sx n="101" d="100"/>
          <a:sy n="101" d="100"/>
        </p:scale>
        <p:origin x="341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4"/>
          <c:order val="0"/>
          <c:tx>
            <c:v>100M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results_cpu_not_optimized!$J$82:$J$101</c:f>
                <c:numCache>
                  <c:formatCode>General</c:formatCode>
                  <c:ptCount val="20"/>
                  <c:pt idx="0">
                    <c:v>0.12711059104518521</c:v>
                  </c:pt>
                  <c:pt idx="1">
                    <c:v>0.15492684522873995</c:v>
                  </c:pt>
                  <c:pt idx="2">
                    <c:v>0.18408229042559712</c:v>
                  </c:pt>
                  <c:pt idx="3">
                    <c:v>0.13716042233368481</c:v>
                  </c:pt>
                  <c:pt idx="4">
                    <c:v>9.0591264664889551E-2</c:v>
                  </c:pt>
                  <c:pt idx="5">
                    <c:v>7.3406179074003264E-2</c:v>
                  </c:pt>
                  <c:pt idx="6">
                    <c:v>8.9353513273144669E-2</c:v>
                  </c:pt>
                  <c:pt idx="7">
                    <c:v>0.12531500819488592</c:v>
                  </c:pt>
                  <c:pt idx="8">
                    <c:v>5.9827626557476088E-2</c:v>
                  </c:pt>
                  <c:pt idx="9">
                    <c:v>4.7231218231524104E-2</c:v>
                  </c:pt>
                  <c:pt idx="10">
                    <c:v>6.1594114060500041E-2</c:v>
                  </c:pt>
                  <c:pt idx="11">
                    <c:v>5.6488699032319789E-2</c:v>
                  </c:pt>
                  <c:pt idx="12">
                    <c:v>3.8033070059609035E-2</c:v>
                  </c:pt>
                  <c:pt idx="13">
                    <c:v>3.9204920752118351E-2</c:v>
                  </c:pt>
                  <c:pt idx="14">
                    <c:v>5.2922109144760698E-2</c:v>
                  </c:pt>
                  <c:pt idx="15">
                    <c:v>4.6310368738979195E-2</c:v>
                  </c:pt>
                  <c:pt idx="16">
                    <c:v>3.5019309298621397E-2</c:v>
                  </c:pt>
                  <c:pt idx="17">
                    <c:v>5.4982443879567452E-2</c:v>
                  </c:pt>
                  <c:pt idx="18">
                    <c:v>5.424889386548061E-2</c:v>
                  </c:pt>
                  <c:pt idx="19">
                    <c:v>4.3765078876941123E-2</c:v>
                  </c:pt>
                </c:numCache>
              </c:numRef>
            </c:plus>
            <c:minus>
              <c:numRef>
                <c:f>results_cpu_not_optimized!$J$82:$J$101</c:f>
                <c:numCache>
                  <c:formatCode>General</c:formatCode>
                  <c:ptCount val="20"/>
                  <c:pt idx="0">
                    <c:v>0.12711059104518521</c:v>
                  </c:pt>
                  <c:pt idx="1">
                    <c:v>0.15492684522873995</c:v>
                  </c:pt>
                  <c:pt idx="2">
                    <c:v>0.18408229042559712</c:v>
                  </c:pt>
                  <c:pt idx="3">
                    <c:v>0.13716042233368481</c:v>
                  </c:pt>
                  <c:pt idx="4">
                    <c:v>9.0591264664889551E-2</c:v>
                  </c:pt>
                  <c:pt idx="5">
                    <c:v>7.3406179074003264E-2</c:v>
                  </c:pt>
                  <c:pt idx="6">
                    <c:v>8.9353513273144669E-2</c:v>
                  </c:pt>
                  <c:pt idx="7">
                    <c:v>0.12531500819488592</c:v>
                  </c:pt>
                  <c:pt idx="8">
                    <c:v>5.9827626557476088E-2</c:v>
                  </c:pt>
                  <c:pt idx="9">
                    <c:v>4.7231218231524104E-2</c:v>
                  </c:pt>
                  <c:pt idx="10">
                    <c:v>6.1594114060500041E-2</c:v>
                  </c:pt>
                  <c:pt idx="11">
                    <c:v>5.6488699032319789E-2</c:v>
                  </c:pt>
                  <c:pt idx="12">
                    <c:v>3.8033070059609035E-2</c:v>
                  </c:pt>
                  <c:pt idx="13">
                    <c:v>3.9204920752118351E-2</c:v>
                  </c:pt>
                  <c:pt idx="14">
                    <c:v>5.2922109144760698E-2</c:v>
                  </c:pt>
                  <c:pt idx="15">
                    <c:v>4.6310368738979195E-2</c:v>
                  </c:pt>
                  <c:pt idx="16">
                    <c:v>3.5019309298621397E-2</c:v>
                  </c:pt>
                  <c:pt idx="17">
                    <c:v>5.4982443879567452E-2</c:v>
                  </c:pt>
                  <c:pt idx="18">
                    <c:v>5.424889386548061E-2</c:v>
                  </c:pt>
                  <c:pt idx="19">
                    <c:v>4.3765078876941123E-2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results_cpu_not_optimized!$E$82:$E$101</c:f>
              <c:numCache>
                <c:formatCode>General</c:formatCode>
                <c:ptCount val="20"/>
                <c:pt idx="0">
                  <c:v>8.701766666666666</c:v>
                </c:pt>
                <c:pt idx="1">
                  <c:v>5.032166666666666</c:v>
                </c:pt>
                <c:pt idx="2">
                  <c:v>4.1016333333333339</c:v>
                </c:pt>
                <c:pt idx="3">
                  <c:v>3.4315333333333324</c:v>
                </c:pt>
                <c:pt idx="4">
                  <c:v>3.2190666666666661</c:v>
                </c:pt>
                <c:pt idx="5">
                  <c:v>2.9700333333333324</c:v>
                </c:pt>
                <c:pt idx="6">
                  <c:v>2.7024666666666666</c:v>
                </c:pt>
                <c:pt idx="7">
                  <c:v>2.7046666666666672</c:v>
                </c:pt>
                <c:pt idx="8">
                  <c:v>2.5772333333333335</c:v>
                </c:pt>
                <c:pt idx="9">
                  <c:v>2.5246333333333331</c:v>
                </c:pt>
                <c:pt idx="10">
                  <c:v>2.5487000000000006</c:v>
                </c:pt>
                <c:pt idx="11">
                  <c:v>2.5287000000000002</c:v>
                </c:pt>
                <c:pt idx="12">
                  <c:v>2.5275333333333339</c:v>
                </c:pt>
                <c:pt idx="13">
                  <c:v>2.5021666666666671</c:v>
                </c:pt>
                <c:pt idx="14">
                  <c:v>2.5122666666666666</c:v>
                </c:pt>
                <c:pt idx="15">
                  <c:v>2.4481999999999999</c:v>
                </c:pt>
                <c:pt idx="16">
                  <c:v>2.4349333333333338</c:v>
                </c:pt>
                <c:pt idx="17">
                  <c:v>2.4669999999999996</c:v>
                </c:pt>
                <c:pt idx="18">
                  <c:v>2.5045999999999995</c:v>
                </c:pt>
                <c:pt idx="19">
                  <c:v>2.4329666666666672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AE-4C02-8A78-B03A85A46A07}"/>
            </c:ext>
          </c:extLst>
        </c:ser>
        <c:ser>
          <c:idx val="3"/>
          <c:order val="1"/>
          <c:tx>
            <c:v>10M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results_cpu_not_optimized!$J$62:$J$81</c:f>
                <c:numCache>
                  <c:formatCode>General</c:formatCode>
                  <c:ptCount val="20"/>
                  <c:pt idx="0">
                    <c:v>4.7434845762909265E-3</c:v>
                  </c:pt>
                  <c:pt idx="1">
                    <c:v>3.1123918710495413E-2</c:v>
                  </c:pt>
                  <c:pt idx="2">
                    <c:v>3.9639712204314864E-2</c:v>
                  </c:pt>
                  <c:pt idx="3">
                    <c:v>3.006403335567169E-2</c:v>
                  </c:pt>
                  <c:pt idx="4">
                    <c:v>3.0503216502244794E-2</c:v>
                  </c:pt>
                  <c:pt idx="5">
                    <c:v>2.1301664643022876E-2</c:v>
                  </c:pt>
                  <c:pt idx="6">
                    <c:v>3.5419643250054762E-2</c:v>
                  </c:pt>
                  <c:pt idx="7">
                    <c:v>2.4947967972856765E-2</c:v>
                  </c:pt>
                  <c:pt idx="8">
                    <c:v>2.452490057738264E-2</c:v>
                  </c:pt>
                  <c:pt idx="9">
                    <c:v>2.4222962795076321E-2</c:v>
                  </c:pt>
                  <c:pt idx="10">
                    <c:v>1.757789011528732E-2</c:v>
                  </c:pt>
                  <c:pt idx="11">
                    <c:v>1.301700169435616E-2</c:v>
                  </c:pt>
                  <c:pt idx="12">
                    <c:v>1.2893138578285123E-2</c:v>
                  </c:pt>
                  <c:pt idx="13">
                    <c:v>1.065687463022753E-2</c:v>
                  </c:pt>
                  <c:pt idx="14">
                    <c:v>1.1180723425800135E-2</c:v>
                  </c:pt>
                  <c:pt idx="15">
                    <c:v>1.6066263986848982E-2</c:v>
                  </c:pt>
                  <c:pt idx="16">
                    <c:v>1.166912718828683E-2</c:v>
                  </c:pt>
                  <c:pt idx="17">
                    <c:v>1.2171019549645768E-2</c:v>
                  </c:pt>
                  <c:pt idx="18">
                    <c:v>1.0777009406737266E-2</c:v>
                  </c:pt>
                  <c:pt idx="19">
                    <c:v>8.6370838208041541E-3</c:v>
                  </c:pt>
                </c:numCache>
              </c:numRef>
            </c:plus>
            <c:minus>
              <c:numRef>
                <c:f>results_cpu_not_optimized!$J$62:$J$81</c:f>
                <c:numCache>
                  <c:formatCode>General</c:formatCode>
                  <c:ptCount val="20"/>
                  <c:pt idx="0">
                    <c:v>4.7434845762909265E-3</c:v>
                  </c:pt>
                  <c:pt idx="1">
                    <c:v>3.1123918710495413E-2</c:v>
                  </c:pt>
                  <c:pt idx="2">
                    <c:v>3.9639712204314864E-2</c:v>
                  </c:pt>
                  <c:pt idx="3">
                    <c:v>3.006403335567169E-2</c:v>
                  </c:pt>
                  <c:pt idx="4">
                    <c:v>3.0503216502244794E-2</c:v>
                  </c:pt>
                  <c:pt idx="5">
                    <c:v>2.1301664643022876E-2</c:v>
                  </c:pt>
                  <c:pt idx="6">
                    <c:v>3.5419643250054762E-2</c:v>
                  </c:pt>
                  <c:pt idx="7">
                    <c:v>2.4947967972856765E-2</c:v>
                  </c:pt>
                  <c:pt idx="8">
                    <c:v>2.452490057738264E-2</c:v>
                  </c:pt>
                  <c:pt idx="9">
                    <c:v>2.4222962795076321E-2</c:v>
                  </c:pt>
                  <c:pt idx="10">
                    <c:v>1.757789011528732E-2</c:v>
                  </c:pt>
                  <c:pt idx="11">
                    <c:v>1.301700169435616E-2</c:v>
                  </c:pt>
                  <c:pt idx="12">
                    <c:v>1.2893138578285123E-2</c:v>
                  </c:pt>
                  <c:pt idx="13">
                    <c:v>1.065687463022753E-2</c:v>
                  </c:pt>
                  <c:pt idx="14">
                    <c:v>1.1180723425800135E-2</c:v>
                  </c:pt>
                  <c:pt idx="15">
                    <c:v>1.6066263986848982E-2</c:v>
                  </c:pt>
                  <c:pt idx="16">
                    <c:v>1.166912718828683E-2</c:v>
                  </c:pt>
                  <c:pt idx="17">
                    <c:v>1.2171019549645768E-2</c:v>
                  </c:pt>
                  <c:pt idx="18">
                    <c:v>1.0777009406737266E-2</c:v>
                  </c:pt>
                  <c:pt idx="19">
                    <c:v>8.6370838208041541E-3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results_cpu_not_optimized!$E$62:$E$81</c:f>
              <c:numCache>
                <c:formatCode>General</c:formatCode>
                <c:ptCount val="20"/>
                <c:pt idx="0">
                  <c:v>2.803266666666667</c:v>
                </c:pt>
                <c:pt idx="1">
                  <c:v>1.6767666666666659</c:v>
                </c:pt>
                <c:pt idx="2">
                  <c:v>1.4909999999999999</c:v>
                </c:pt>
                <c:pt idx="3">
                  <c:v>1.1807333333333334</c:v>
                </c:pt>
                <c:pt idx="4">
                  <c:v>1.1398333333333333</c:v>
                </c:pt>
                <c:pt idx="5">
                  <c:v>1.0508333333333335</c:v>
                </c:pt>
                <c:pt idx="6">
                  <c:v>0.95729999999999993</c:v>
                </c:pt>
                <c:pt idx="7">
                  <c:v>0.96039999999999992</c:v>
                </c:pt>
                <c:pt idx="8">
                  <c:v>1.0333666666666665</c:v>
                </c:pt>
                <c:pt idx="9">
                  <c:v>1.0185</c:v>
                </c:pt>
                <c:pt idx="10">
                  <c:v>1.0154000000000001</c:v>
                </c:pt>
                <c:pt idx="11">
                  <c:v>0.96909999999999996</c:v>
                </c:pt>
                <c:pt idx="12">
                  <c:v>0.92126666666666646</c:v>
                </c:pt>
                <c:pt idx="13">
                  <c:v>0.90290000000000004</c:v>
                </c:pt>
                <c:pt idx="14">
                  <c:v>0.88349999999999995</c:v>
                </c:pt>
                <c:pt idx="15">
                  <c:v>0.89839999999999998</c:v>
                </c:pt>
                <c:pt idx="16">
                  <c:v>0.92863333333333353</c:v>
                </c:pt>
                <c:pt idx="17">
                  <c:v>0.92119999999999991</c:v>
                </c:pt>
                <c:pt idx="18">
                  <c:v>0.92426666666666668</c:v>
                </c:pt>
                <c:pt idx="19">
                  <c:v>0.90063333333333329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AE-4C02-8A78-B03A85A46A07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results_cpu_not_optimized!$J$42:$J$61</c:f>
                <c:numCache>
                  <c:formatCode>General</c:formatCode>
                  <c:ptCount val="20"/>
                  <c:pt idx="0">
                    <c:v>3.5994061488248768E-3</c:v>
                  </c:pt>
                  <c:pt idx="1">
                    <c:v>5.2417692243900858E-3</c:v>
                  </c:pt>
                  <c:pt idx="2">
                    <c:v>3.8622250054920811E-3</c:v>
                  </c:pt>
                  <c:pt idx="3">
                    <c:v>3.0764524617822924E-3</c:v>
                  </c:pt>
                  <c:pt idx="4">
                    <c:v>2.4242201357015875E-3</c:v>
                  </c:pt>
                  <c:pt idx="5">
                    <c:v>1.6794648486256828E-3</c:v>
                  </c:pt>
                  <c:pt idx="6">
                    <c:v>2.2226173161420202E-3</c:v>
                  </c:pt>
                  <c:pt idx="7">
                    <c:v>2.473117247065022E-3</c:v>
                  </c:pt>
                  <c:pt idx="8">
                    <c:v>1.7764392316795194E-3</c:v>
                  </c:pt>
                  <c:pt idx="9">
                    <c:v>2.8888125809257178E-3</c:v>
                  </c:pt>
                  <c:pt idx="10">
                    <c:v>1.618093468750905E-3</c:v>
                  </c:pt>
                  <c:pt idx="11">
                    <c:v>1.3991683870254151E-3</c:v>
                  </c:pt>
                  <c:pt idx="12">
                    <c:v>1.3904629052052554E-3</c:v>
                  </c:pt>
                  <c:pt idx="13">
                    <c:v>1.6494439594904077E-3</c:v>
                  </c:pt>
                  <c:pt idx="14">
                    <c:v>1.6724392380360572E-3</c:v>
                  </c:pt>
                  <c:pt idx="15">
                    <c:v>1.3898276521887511E-3</c:v>
                  </c:pt>
                  <c:pt idx="16">
                    <c:v>1.1680038610819815E-3</c:v>
                  </c:pt>
                  <c:pt idx="17">
                    <c:v>9.0786620691080285E-4</c:v>
                  </c:pt>
                  <c:pt idx="18">
                    <c:v>1.0479157248220949E-3</c:v>
                  </c:pt>
                  <c:pt idx="19">
                    <c:v>9.6362509402241991E-4</c:v>
                  </c:pt>
                </c:numCache>
              </c:numRef>
            </c:plus>
            <c:minus>
              <c:numRef>
                <c:f>results_cpu_not_optimized!$J$42:$J$61</c:f>
                <c:numCache>
                  <c:formatCode>General</c:formatCode>
                  <c:ptCount val="20"/>
                  <c:pt idx="0">
                    <c:v>3.5994061488248768E-3</c:v>
                  </c:pt>
                  <c:pt idx="1">
                    <c:v>5.2417692243900858E-3</c:v>
                  </c:pt>
                  <c:pt idx="2">
                    <c:v>3.8622250054920811E-3</c:v>
                  </c:pt>
                  <c:pt idx="3">
                    <c:v>3.0764524617822924E-3</c:v>
                  </c:pt>
                  <c:pt idx="4">
                    <c:v>2.4242201357015875E-3</c:v>
                  </c:pt>
                  <c:pt idx="5">
                    <c:v>1.6794648486256828E-3</c:v>
                  </c:pt>
                  <c:pt idx="6">
                    <c:v>2.2226173161420202E-3</c:v>
                  </c:pt>
                  <c:pt idx="7">
                    <c:v>2.473117247065022E-3</c:v>
                  </c:pt>
                  <c:pt idx="8">
                    <c:v>1.7764392316795194E-3</c:v>
                  </c:pt>
                  <c:pt idx="9">
                    <c:v>2.8888125809257178E-3</c:v>
                  </c:pt>
                  <c:pt idx="10">
                    <c:v>1.618093468750905E-3</c:v>
                  </c:pt>
                  <c:pt idx="11">
                    <c:v>1.3991683870254151E-3</c:v>
                  </c:pt>
                  <c:pt idx="12">
                    <c:v>1.3904629052052554E-3</c:v>
                  </c:pt>
                  <c:pt idx="13">
                    <c:v>1.6494439594904077E-3</c:v>
                  </c:pt>
                  <c:pt idx="14">
                    <c:v>1.6724392380360572E-3</c:v>
                  </c:pt>
                  <c:pt idx="15">
                    <c:v>1.3898276521887511E-3</c:v>
                  </c:pt>
                  <c:pt idx="16">
                    <c:v>1.1680038610819815E-3</c:v>
                  </c:pt>
                  <c:pt idx="17">
                    <c:v>9.0786620691080285E-4</c:v>
                  </c:pt>
                  <c:pt idx="18">
                    <c:v>1.0479157248220949E-3</c:v>
                  </c:pt>
                  <c:pt idx="19">
                    <c:v>9.6362509402241991E-4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results_cpu_not_optimized!$E$42:$E$61</c:f>
              <c:numCache>
                <c:formatCode>General</c:formatCode>
                <c:ptCount val="20"/>
                <c:pt idx="0">
                  <c:v>0.21783333333333338</c:v>
                </c:pt>
                <c:pt idx="1">
                  <c:v>0.14089999999999997</c:v>
                </c:pt>
                <c:pt idx="2">
                  <c:v>0.11829999999999997</c:v>
                </c:pt>
                <c:pt idx="3">
                  <c:v>9.4500000000000028E-2</c:v>
                </c:pt>
                <c:pt idx="4">
                  <c:v>9.5366666666666655E-2</c:v>
                </c:pt>
                <c:pt idx="5">
                  <c:v>8.3800000000000013E-2</c:v>
                </c:pt>
                <c:pt idx="6">
                  <c:v>7.8800000000000009E-2</c:v>
                </c:pt>
                <c:pt idx="7">
                  <c:v>7.7399999999999997E-2</c:v>
                </c:pt>
                <c:pt idx="8">
                  <c:v>8.6100000000000038E-2</c:v>
                </c:pt>
                <c:pt idx="9">
                  <c:v>8.4000000000000005E-2</c:v>
                </c:pt>
                <c:pt idx="10">
                  <c:v>8.1366666666666657E-2</c:v>
                </c:pt>
                <c:pt idx="11">
                  <c:v>8.0433333333333343E-2</c:v>
                </c:pt>
                <c:pt idx="12">
                  <c:v>7.8933333333333355E-2</c:v>
                </c:pt>
                <c:pt idx="13">
                  <c:v>7.5833333333333336E-2</c:v>
                </c:pt>
                <c:pt idx="14">
                  <c:v>7.4466666666666653E-2</c:v>
                </c:pt>
                <c:pt idx="15">
                  <c:v>7.3133333333333342E-2</c:v>
                </c:pt>
                <c:pt idx="16">
                  <c:v>7.5966666666666668E-2</c:v>
                </c:pt>
                <c:pt idx="17">
                  <c:v>7.5666666666666674E-2</c:v>
                </c:pt>
                <c:pt idx="18">
                  <c:v>7.5900000000000009E-2</c:v>
                </c:pt>
                <c:pt idx="19">
                  <c:v>7.5299999999999992E-2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AE-4C02-8A78-B03A85A46A07}"/>
            </c:ext>
          </c:extLst>
        </c:ser>
        <c:ser>
          <c:idx val="1"/>
          <c:order val="3"/>
          <c:tx>
            <c:v>100k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results_cpu_not_optimized!$J$22:$J$41</c:f>
                <c:numCache>
                  <c:formatCode>General</c:formatCode>
                  <c:ptCount val="20"/>
                  <c:pt idx="0">
                    <c:v>5.9247772764303285E-4</c:v>
                  </c:pt>
                  <c:pt idx="1">
                    <c:v>9.5688101494589969E-4</c:v>
                  </c:pt>
                  <c:pt idx="2">
                    <c:v>9.7062562103880472E-4</c:v>
                  </c:pt>
                  <c:pt idx="3">
                    <c:v>3.2462678338525532E-4</c:v>
                  </c:pt>
                  <c:pt idx="4">
                    <c:v>4.3404306557912465E-4</c:v>
                  </c:pt>
                  <c:pt idx="5">
                    <c:v>4.0961916036246995E-4</c:v>
                  </c:pt>
                  <c:pt idx="6">
                    <c:v>3.0595418295470281E-4</c:v>
                  </c:pt>
                  <c:pt idx="7">
                    <c:v>3.4314117245796413E-4</c:v>
                  </c:pt>
                  <c:pt idx="8">
                    <c:v>4.1692005478046482E-4</c:v>
                  </c:pt>
                  <c:pt idx="9">
                    <c:v>4.4409945124376815E-4</c:v>
                  </c:pt>
                  <c:pt idx="10">
                    <c:v>3.0787240978989635E-4</c:v>
                  </c:pt>
                  <c:pt idx="11">
                    <c:v>3.3091336289022379E-4</c:v>
                  </c:pt>
                  <c:pt idx="12">
                    <c:v>3.3795486134800774E-4</c:v>
                  </c:pt>
                  <c:pt idx="13">
                    <c:v>2.9617675272662359E-4</c:v>
                  </c:pt>
                  <c:pt idx="14">
                    <c:v>2.9617675272662359E-4</c:v>
                  </c:pt>
                  <c:pt idx="15">
                    <c:v>3.4399795574538357E-4</c:v>
                  </c:pt>
                  <c:pt idx="16">
                    <c:v>3.6070650116207953E-4</c:v>
                  </c:pt>
                  <c:pt idx="17">
                    <c:v>4.0035179241639342E-4</c:v>
                  </c:pt>
                  <c:pt idx="18">
                    <c:v>3.2212349007456541E-4</c:v>
                  </c:pt>
                  <c:pt idx="19">
                    <c:v>3.2189495262822411E-4</c:v>
                  </c:pt>
                </c:numCache>
              </c:numRef>
            </c:plus>
            <c:minus>
              <c:numRef>
                <c:f>results_cpu_not_optimized!$J$22:$J$41</c:f>
                <c:numCache>
                  <c:formatCode>General</c:formatCode>
                  <c:ptCount val="20"/>
                  <c:pt idx="0">
                    <c:v>5.9247772764303285E-4</c:v>
                  </c:pt>
                  <c:pt idx="1">
                    <c:v>9.5688101494589969E-4</c:v>
                  </c:pt>
                  <c:pt idx="2">
                    <c:v>9.7062562103880472E-4</c:v>
                  </c:pt>
                  <c:pt idx="3">
                    <c:v>3.2462678338525532E-4</c:v>
                  </c:pt>
                  <c:pt idx="4">
                    <c:v>4.3404306557912465E-4</c:v>
                  </c:pt>
                  <c:pt idx="5">
                    <c:v>4.0961916036246995E-4</c:v>
                  </c:pt>
                  <c:pt idx="6">
                    <c:v>3.0595418295470281E-4</c:v>
                  </c:pt>
                  <c:pt idx="7">
                    <c:v>3.4314117245796413E-4</c:v>
                  </c:pt>
                  <c:pt idx="8">
                    <c:v>4.1692005478046482E-4</c:v>
                  </c:pt>
                  <c:pt idx="9">
                    <c:v>4.4409945124376815E-4</c:v>
                  </c:pt>
                  <c:pt idx="10">
                    <c:v>3.0787240978989635E-4</c:v>
                  </c:pt>
                  <c:pt idx="11">
                    <c:v>3.3091336289022379E-4</c:v>
                  </c:pt>
                  <c:pt idx="12">
                    <c:v>3.3795486134800774E-4</c:v>
                  </c:pt>
                  <c:pt idx="13">
                    <c:v>2.9617675272662359E-4</c:v>
                  </c:pt>
                  <c:pt idx="14">
                    <c:v>2.9617675272662359E-4</c:v>
                  </c:pt>
                  <c:pt idx="15">
                    <c:v>3.4399795574538357E-4</c:v>
                  </c:pt>
                  <c:pt idx="16">
                    <c:v>3.6070650116207953E-4</c:v>
                  </c:pt>
                  <c:pt idx="17">
                    <c:v>4.0035179241639342E-4</c:v>
                  </c:pt>
                  <c:pt idx="18">
                    <c:v>3.2212349007456541E-4</c:v>
                  </c:pt>
                  <c:pt idx="19">
                    <c:v>3.2189495262822411E-4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results_cpu_not_optimized!$E$22:$E$41</c:f>
              <c:numCache>
                <c:formatCode>General</c:formatCode>
                <c:ptCount val="20"/>
                <c:pt idx="0">
                  <c:v>1.4500000000000008E-2</c:v>
                </c:pt>
                <c:pt idx="1">
                  <c:v>1.243333333333334E-2</c:v>
                </c:pt>
                <c:pt idx="2">
                  <c:v>9.2333333333333364E-3</c:v>
                </c:pt>
                <c:pt idx="3">
                  <c:v>9.7333333333333369E-3</c:v>
                </c:pt>
                <c:pt idx="4">
                  <c:v>9.3333333333333358E-3</c:v>
                </c:pt>
                <c:pt idx="5">
                  <c:v>8.0000000000000054E-3</c:v>
                </c:pt>
                <c:pt idx="6">
                  <c:v>7.4000000000000047E-3</c:v>
                </c:pt>
                <c:pt idx="7">
                  <c:v>7.6666666666666715E-3</c:v>
                </c:pt>
                <c:pt idx="8">
                  <c:v>8.2333333333333356E-3</c:v>
                </c:pt>
                <c:pt idx="9">
                  <c:v>7.6666666666666715E-3</c:v>
                </c:pt>
                <c:pt idx="10">
                  <c:v>7.8666666666666711E-3</c:v>
                </c:pt>
                <c:pt idx="11">
                  <c:v>7.800000000000004E-3</c:v>
                </c:pt>
                <c:pt idx="12">
                  <c:v>7.7333333333333386E-3</c:v>
                </c:pt>
                <c:pt idx="13">
                  <c:v>7.7333333333333386E-3</c:v>
                </c:pt>
                <c:pt idx="14">
                  <c:v>7.9333333333333391E-3</c:v>
                </c:pt>
                <c:pt idx="15">
                  <c:v>8.2000000000000059E-3</c:v>
                </c:pt>
                <c:pt idx="16">
                  <c:v>8.1333333333333379E-3</c:v>
                </c:pt>
                <c:pt idx="17">
                  <c:v>8.3000000000000053E-3</c:v>
                </c:pt>
                <c:pt idx="18">
                  <c:v>8.5000000000000058E-3</c:v>
                </c:pt>
                <c:pt idx="19">
                  <c:v>8.4666666666666709E-3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AE-4C02-8A78-B03A85A46A07}"/>
            </c:ext>
          </c:extLst>
        </c:ser>
        <c:ser>
          <c:idx val="0"/>
          <c:order val="4"/>
          <c:tx>
            <c:v>10k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results_cpu_not_optimized!$J$2:$J$21</c:f>
                <c:numCache>
                  <c:formatCode>General</c:formatCode>
                  <c:ptCount val="20"/>
                  <c:pt idx="0">
                    <c:v>1.1445185623761834E-4</c:v>
                  </c:pt>
                  <c:pt idx="1">
                    <c:v>2.5448030440430722E-4</c:v>
                  </c:pt>
                  <c:pt idx="2">
                    <c:v>2.9242594601244749E-4</c:v>
                  </c:pt>
                  <c:pt idx="3">
                    <c:v>2.8734872071296737E-4</c:v>
                  </c:pt>
                  <c:pt idx="4">
                    <c:v>2.7558316790419693E-4</c:v>
                  </c:pt>
                  <c:pt idx="5">
                    <c:v>2.4294055743784602E-4</c:v>
                  </c:pt>
                  <c:pt idx="6">
                    <c:v>2.4142121447117551E-4</c:v>
                  </c:pt>
                  <c:pt idx="7">
                    <c:v>2.8939030035185482E-4</c:v>
                  </c:pt>
                  <c:pt idx="8">
                    <c:v>2.1325885693468936E-4</c:v>
                  </c:pt>
                  <c:pt idx="9">
                    <c:v>1.4808837636331746E-4</c:v>
                  </c:pt>
                  <c:pt idx="10">
                    <c:v>1.8637336169520172E-4</c:v>
                  </c:pt>
                  <c:pt idx="11">
                    <c:v>2.0444994938546705E-4</c:v>
                  </c:pt>
                  <c:pt idx="12">
                    <c:v>2.1837370495440155E-4</c:v>
                  </c:pt>
                  <c:pt idx="13">
                    <c:v>1.8794616056400169E-4</c:v>
                  </c:pt>
                  <c:pt idx="14">
                    <c:v>2.1325885693468936E-4</c:v>
                  </c:pt>
                  <c:pt idx="15">
                    <c:v>1.815732413821815E-4</c:v>
                  </c:pt>
                  <c:pt idx="16">
                    <c:v>2.1187404451680455E-4</c:v>
                  </c:pt>
                  <c:pt idx="17">
                    <c:v>5.3559159977033396E-4</c:v>
                  </c:pt>
                  <c:pt idx="18">
                    <c:v>2.755831679041863E-4</c:v>
                  </c:pt>
                  <c:pt idx="19">
                    <c:v>2.2533953037960218E-4</c:v>
                  </c:pt>
                </c:numCache>
              </c:numRef>
            </c:plus>
            <c:minus>
              <c:numRef>
                <c:f>results_cpu_not_optimized!$J$2:$J$21</c:f>
                <c:numCache>
                  <c:formatCode>General</c:formatCode>
                  <c:ptCount val="20"/>
                  <c:pt idx="0">
                    <c:v>1.1445185623761834E-4</c:v>
                  </c:pt>
                  <c:pt idx="1">
                    <c:v>2.5448030440430722E-4</c:v>
                  </c:pt>
                  <c:pt idx="2">
                    <c:v>2.9242594601244749E-4</c:v>
                  </c:pt>
                  <c:pt idx="3">
                    <c:v>2.8734872071296737E-4</c:v>
                  </c:pt>
                  <c:pt idx="4">
                    <c:v>2.7558316790419693E-4</c:v>
                  </c:pt>
                  <c:pt idx="5">
                    <c:v>2.4294055743784602E-4</c:v>
                  </c:pt>
                  <c:pt idx="6">
                    <c:v>2.4142121447117551E-4</c:v>
                  </c:pt>
                  <c:pt idx="7">
                    <c:v>2.8939030035185482E-4</c:v>
                  </c:pt>
                  <c:pt idx="8">
                    <c:v>2.1325885693468936E-4</c:v>
                  </c:pt>
                  <c:pt idx="9">
                    <c:v>1.4808837636331746E-4</c:v>
                  </c:pt>
                  <c:pt idx="10">
                    <c:v>1.8637336169520172E-4</c:v>
                  </c:pt>
                  <c:pt idx="11">
                    <c:v>2.0444994938546705E-4</c:v>
                  </c:pt>
                  <c:pt idx="12">
                    <c:v>2.1837370495440155E-4</c:v>
                  </c:pt>
                  <c:pt idx="13">
                    <c:v>1.8794616056400169E-4</c:v>
                  </c:pt>
                  <c:pt idx="14">
                    <c:v>2.1325885693468936E-4</c:v>
                  </c:pt>
                  <c:pt idx="15">
                    <c:v>1.815732413821815E-4</c:v>
                  </c:pt>
                  <c:pt idx="16">
                    <c:v>2.1187404451680455E-4</c:v>
                  </c:pt>
                  <c:pt idx="17">
                    <c:v>5.3559159977033396E-4</c:v>
                  </c:pt>
                  <c:pt idx="18">
                    <c:v>2.755831679041863E-4</c:v>
                  </c:pt>
                  <c:pt idx="19">
                    <c:v>2.2533953037960218E-4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results_cpu_not_optimized!$E$2:$E$21</c:f>
              <c:numCache>
                <c:formatCode>General</c:formatCode>
                <c:ptCount val="20"/>
                <c:pt idx="0">
                  <c:v>1.033333333333334E-3</c:v>
                </c:pt>
                <c:pt idx="1">
                  <c:v>1.6666666666666676E-3</c:v>
                </c:pt>
                <c:pt idx="2">
                  <c:v>1.7666666666666677E-3</c:v>
                </c:pt>
                <c:pt idx="3">
                  <c:v>1.9000000000000013E-3</c:v>
                </c:pt>
                <c:pt idx="4">
                  <c:v>2.6000000000000012E-3</c:v>
                </c:pt>
                <c:pt idx="5">
                  <c:v>2.4333333333333347E-3</c:v>
                </c:pt>
                <c:pt idx="6">
                  <c:v>2.4000000000000011E-3</c:v>
                </c:pt>
                <c:pt idx="7">
                  <c:v>2.6333333333333347E-3</c:v>
                </c:pt>
                <c:pt idx="8">
                  <c:v>2.7000000000000014E-3</c:v>
                </c:pt>
                <c:pt idx="9">
                  <c:v>3.0333333333333345E-3</c:v>
                </c:pt>
                <c:pt idx="10">
                  <c:v>3.2666666666666682E-3</c:v>
                </c:pt>
                <c:pt idx="11">
                  <c:v>3.4666666666666687E-3</c:v>
                </c:pt>
                <c:pt idx="12">
                  <c:v>3.8000000000000022E-3</c:v>
                </c:pt>
                <c:pt idx="13">
                  <c:v>4.0000000000000018E-3</c:v>
                </c:pt>
                <c:pt idx="14">
                  <c:v>4.3000000000000009E-3</c:v>
                </c:pt>
                <c:pt idx="15">
                  <c:v>4.5333333333333345E-3</c:v>
                </c:pt>
                <c:pt idx="16">
                  <c:v>4.8333333333333344E-3</c:v>
                </c:pt>
                <c:pt idx="17">
                  <c:v>5.6333333333333365E-3</c:v>
                </c:pt>
                <c:pt idx="18">
                  <c:v>5.4000000000000029E-3</c:v>
                </c:pt>
                <c:pt idx="19">
                  <c:v>5.5000000000000023E-3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AE-4C02-8A78-B03A85A46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5753711"/>
        <c:axId val="1032987839"/>
      </c:lineChart>
      <c:catAx>
        <c:axId val="21057537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32987839"/>
        <c:crosses val="autoZero"/>
        <c:auto val="1"/>
        <c:lblAlgn val="ctr"/>
        <c:lblOffset val="100"/>
        <c:noMultiLvlLbl val="0"/>
      </c:catAx>
      <c:valAx>
        <c:axId val="1032987839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05753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v>100M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(15)'!$G$42:$G$51</c:f>
              <c:numCache>
                <c:formatCode>General</c:formatCode>
                <c:ptCount val="10"/>
                <c:pt idx="0">
                  <c:v>1</c:v>
                </c:pt>
                <c:pt idx="1">
                  <c:v>1.9791707796011389</c:v>
                </c:pt>
                <c:pt idx="2">
                  <c:v>3.7647123925913073</c:v>
                </c:pt>
                <c:pt idx="3">
                  <c:v>7.7042061423747636</c:v>
                </c:pt>
                <c:pt idx="4">
                  <c:v>15.264863010411231</c:v>
                </c:pt>
                <c:pt idx="5">
                  <c:v>28.103012030128617</c:v>
                </c:pt>
                <c:pt idx="6">
                  <c:v>41.032097734087472</c:v>
                </c:pt>
                <c:pt idx="7">
                  <c:v>44.308966819260348</c:v>
                </c:pt>
                <c:pt idx="8">
                  <c:v>37.523361423411757</c:v>
                </c:pt>
                <c:pt idx="9">
                  <c:v>37.761215600390351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00-4F0F-95A9-82299F491946}"/>
            </c:ext>
          </c:extLst>
        </c:ser>
        <c:ser>
          <c:idx val="3"/>
          <c:order val="1"/>
          <c:tx>
            <c:v>10M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(15)'!$G$32:$G$41</c:f>
              <c:numCache>
                <c:formatCode>General</c:formatCode>
                <c:ptCount val="10"/>
                <c:pt idx="0">
                  <c:v>1</c:v>
                </c:pt>
                <c:pt idx="1">
                  <c:v>1.9706963489838412</c:v>
                </c:pt>
                <c:pt idx="2">
                  <c:v>3.8926040599883827</c:v>
                </c:pt>
                <c:pt idx="3">
                  <c:v>7.6520816084435292</c:v>
                </c:pt>
                <c:pt idx="4">
                  <c:v>15.22921845497879</c:v>
                </c:pt>
                <c:pt idx="5">
                  <c:v>29.078113270866666</c:v>
                </c:pt>
                <c:pt idx="6">
                  <c:v>43.025877267366106</c:v>
                </c:pt>
                <c:pt idx="7">
                  <c:v>43.790187237760492</c:v>
                </c:pt>
                <c:pt idx="8">
                  <c:v>36.571465541073621</c:v>
                </c:pt>
                <c:pt idx="9">
                  <c:v>36.082419585941608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00-4F0F-95A9-82299F491946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(15)'!$G$22:$G$31</c:f>
              <c:numCache>
                <c:formatCode>General</c:formatCode>
                <c:ptCount val="10"/>
                <c:pt idx="0">
                  <c:v>1</c:v>
                </c:pt>
                <c:pt idx="1">
                  <c:v>1.9633270355127808</c:v>
                </c:pt>
                <c:pt idx="2">
                  <c:v>3.8292100931069966</c:v>
                </c:pt>
                <c:pt idx="3">
                  <c:v>7.6299008146000036</c:v>
                </c:pt>
                <c:pt idx="4">
                  <c:v>15.255572329340762</c:v>
                </c:pt>
                <c:pt idx="5">
                  <c:v>28.148287588326536</c:v>
                </c:pt>
                <c:pt idx="6">
                  <c:v>41.711574673130031</c:v>
                </c:pt>
                <c:pt idx="7">
                  <c:v>41.139225466969854</c:v>
                </c:pt>
                <c:pt idx="8">
                  <c:v>31.28147968980436</c:v>
                </c:pt>
                <c:pt idx="9">
                  <c:v>29.58385826542461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00-4F0F-95A9-82299F491946}"/>
            </c:ext>
          </c:extLst>
        </c:ser>
        <c:ser>
          <c:idx val="1"/>
          <c:order val="3"/>
          <c:tx>
            <c:v>100k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(15)'!$G$12:$G$21</c:f>
              <c:numCache>
                <c:formatCode>General</c:formatCode>
                <c:ptCount val="10"/>
                <c:pt idx="0">
                  <c:v>1</c:v>
                </c:pt>
                <c:pt idx="1">
                  <c:v>1.916146716588301</c:v>
                </c:pt>
                <c:pt idx="2">
                  <c:v>3.7498079812596798</c:v>
                </c:pt>
                <c:pt idx="3">
                  <c:v>7.2853518955622691</c:v>
                </c:pt>
                <c:pt idx="4">
                  <c:v>13.458890386352724</c:v>
                </c:pt>
                <c:pt idx="5">
                  <c:v>20.930959032116903</c:v>
                </c:pt>
                <c:pt idx="6">
                  <c:v>23.309959949139444</c:v>
                </c:pt>
                <c:pt idx="7">
                  <c:v>17.661019678393746</c:v>
                </c:pt>
                <c:pt idx="8">
                  <c:v>9.3055503950357625</c:v>
                </c:pt>
                <c:pt idx="9">
                  <c:v>10.144913714877148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00-4F0F-95A9-82299F491946}"/>
            </c:ext>
          </c:extLst>
        </c:ser>
        <c:ser>
          <c:idx val="0"/>
          <c:order val="4"/>
          <c:tx>
            <c:v>10k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(15)'!$G$2:$G$11</c:f>
              <c:numCache>
                <c:formatCode>General</c:formatCode>
                <c:ptCount val="10"/>
                <c:pt idx="0">
                  <c:v>1</c:v>
                </c:pt>
                <c:pt idx="1">
                  <c:v>2.1710441562844309</c:v>
                </c:pt>
                <c:pt idx="2">
                  <c:v>3.9280741569932371</c:v>
                </c:pt>
                <c:pt idx="3">
                  <c:v>6.1959316458451754</c:v>
                </c:pt>
                <c:pt idx="4">
                  <c:v>7.8262656197488614</c:v>
                </c:pt>
                <c:pt idx="5">
                  <c:v>7.3059580172266267</c:v>
                </c:pt>
                <c:pt idx="6">
                  <c:v>5.1109127003920554</c:v>
                </c:pt>
                <c:pt idx="7">
                  <c:v>2.9237007150561256</c:v>
                </c:pt>
                <c:pt idx="8">
                  <c:v>1.3600941908559474</c:v>
                </c:pt>
                <c:pt idx="9">
                  <c:v>2.1772998104563497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800-4F0F-95A9-82299F4919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2860463"/>
        <c:axId val="1995367215"/>
      </c:lineChart>
      <c:catAx>
        <c:axId val="18028604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95367215"/>
        <c:crosses val="autoZero"/>
        <c:auto val="1"/>
        <c:lblAlgn val="ctr"/>
        <c:lblOffset val="100"/>
        <c:noMultiLvlLbl val="0"/>
      </c:catAx>
      <c:valAx>
        <c:axId val="1995367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02860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4"/>
          <c:order val="0"/>
          <c:tx>
            <c:v>100M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results_cpu_not_optimized!$F$82:$F$101</c:f>
              <c:numCache>
                <c:formatCode>General</c:formatCode>
                <c:ptCount val="20"/>
                <c:pt idx="0">
                  <c:v>1</c:v>
                </c:pt>
                <c:pt idx="1">
                  <c:v>1.7292286291524526</c:v>
                </c:pt>
                <c:pt idx="2">
                  <c:v>2.1215369486952347</c:v>
                </c:pt>
                <c:pt idx="3">
                  <c:v>2.5358246070755546</c:v>
                </c:pt>
                <c:pt idx="4">
                  <c:v>2.7031955432216379</c:v>
                </c:pt>
                <c:pt idx="5">
                  <c:v>2.9298548837835723</c:v>
                </c:pt>
                <c:pt idx="6">
                  <c:v>3.2199348743123566</c:v>
                </c:pt>
                <c:pt idx="7">
                  <c:v>3.217315750554596</c:v>
                </c:pt>
                <c:pt idx="8">
                  <c:v>3.3763984634685769</c:v>
                </c:pt>
                <c:pt idx="9">
                  <c:v>3.4467447418106922</c:v>
                </c:pt>
                <c:pt idx="10">
                  <c:v>3.414198087914099</c:v>
                </c:pt>
                <c:pt idx="11">
                  <c:v>3.4412016714780975</c:v>
                </c:pt>
                <c:pt idx="12">
                  <c:v>3.4427900720069622</c:v>
                </c:pt>
                <c:pt idx="13">
                  <c:v>3.4776926663558241</c:v>
                </c:pt>
                <c:pt idx="14">
                  <c:v>3.4637113894491027</c:v>
                </c:pt>
                <c:pt idx="15">
                  <c:v>3.5543528578819812</c:v>
                </c:pt>
                <c:pt idx="16">
                  <c:v>3.5737186507501906</c:v>
                </c:pt>
                <c:pt idx="17">
                  <c:v>3.527266585596541</c:v>
                </c:pt>
                <c:pt idx="18">
                  <c:v>3.4743139290372387</c:v>
                </c:pt>
                <c:pt idx="19">
                  <c:v>3.5766074339969025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D9-44D0-85A8-25FD0F99A641}"/>
            </c:ext>
          </c:extLst>
        </c:ser>
        <c:ser>
          <c:idx val="3"/>
          <c:order val="1"/>
          <c:tx>
            <c:v>10M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results_cpu_not_optimized!$F$62:$F$81</c:f>
              <c:numCache>
                <c:formatCode>General</c:formatCode>
                <c:ptCount val="20"/>
                <c:pt idx="0">
                  <c:v>1</c:v>
                </c:pt>
                <c:pt idx="1">
                  <c:v>1.6718287179691083</c:v>
                </c:pt>
                <c:pt idx="2">
                  <c:v>1.8801251956181537</c:v>
                </c:pt>
                <c:pt idx="3">
                  <c:v>2.3741742419964993</c:v>
                </c:pt>
                <c:pt idx="4">
                  <c:v>2.4593654042988744</c:v>
                </c:pt>
                <c:pt idx="5">
                  <c:v>2.6676605868358445</c:v>
                </c:pt>
                <c:pt idx="6">
                  <c:v>2.9283053031094401</c:v>
                </c:pt>
                <c:pt idx="7">
                  <c:v>2.9188532555879503</c:v>
                </c:pt>
                <c:pt idx="8">
                  <c:v>2.7127512015741435</c:v>
                </c:pt>
                <c:pt idx="9">
                  <c:v>2.7523482245131734</c:v>
                </c:pt>
                <c:pt idx="10">
                  <c:v>2.7607510997308125</c:v>
                </c:pt>
                <c:pt idx="11">
                  <c:v>2.8926495373714447</c:v>
                </c:pt>
                <c:pt idx="12">
                  <c:v>3.0428395687097485</c:v>
                </c:pt>
                <c:pt idx="13">
                  <c:v>3.1047365895078824</c:v>
                </c:pt>
                <c:pt idx="14">
                  <c:v>3.1729107715525378</c:v>
                </c:pt>
                <c:pt idx="15">
                  <c:v>3.1202879192638768</c:v>
                </c:pt>
                <c:pt idx="16">
                  <c:v>3.0187013173480741</c:v>
                </c:pt>
                <c:pt idx="17">
                  <c:v>3.0430597771023309</c:v>
                </c:pt>
                <c:pt idx="18">
                  <c:v>3.0329630698211196</c:v>
                </c:pt>
                <c:pt idx="19">
                  <c:v>3.1125504274769611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D9-44D0-85A8-25FD0F99A641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results_cpu_not_optimized!$F$42:$F$61</c:f>
              <c:numCache>
                <c:formatCode>General</c:formatCode>
                <c:ptCount val="20"/>
                <c:pt idx="0">
                  <c:v>1</c:v>
                </c:pt>
                <c:pt idx="1">
                  <c:v>1.5460137213153544</c:v>
                </c:pt>
                <c:pt idx="2">
                  <c:v>1.8413637644406884</c:v>
                </c:pt>
                <c:pt idx="3">
                  <c:v>2.3051146384479715</c:v>
                </c:pt>
                <c:pt idx="4">
                  <c:v>2.28416637539322</c:v>
                </c:pt>
                <c:pt idx="5">
                  <c:v>2.5994431185361973</c:v>
                </c:pt>
                <c:pt idx="6">
                  <c:v>2.7643824027072759</c:v>
                </c:pt>
                <c:pt idx="7">
                  <c:v>2.8143841515934547</c:v>
                </c:pt>
                <c:pt idx="8">
                  <c:v>2.5300038714672857</c:v>
                </c:pt>
                <c:pt idx="9">
                  <c:v>2.5932539682539688</c:v>
                </c:pt>
                <c:pt idx="10">
                  <c:v>2.6771814829987717</c:v>
                </c:pt>
                <c:pt idx="11">
                  <c:v>2.7082469954413595</c:v>
                </c:pt>
                <c:pt idx="12">
                  <c:v>2.7597128378378377</c:v>
                </c:pt>
                <c:pt idx="13">
                  <c:v>2.872527472527473</c:v>
                </c:pt>
                <c:pt idx="14">
                  <c:v>2.9252461951656232</c:v>
                </c:pt>
                <c:pt idx="15">
                  <c:v>2.9785779398359162</c:v>
                </c:pt>
                <c:pt idx="16">
                  <c:v>2.8674857393593687</c:v>
                </c:pt>
                <c:pt idx="17">
                  <c:v>2.8788546255506611</c:v>
                </c:pt>
                <c:pt idx="18">
                  <c:v>2.8700043917435223</c:v>
                </c:pt>
                <c:pt idx="19">
                  <c:v>2.8928729526339096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AD9-44D0-85A8-25FD0F99A641}"/>
            </c:ext>
          </c:extLst>
        </c:ser>
        <c:ser>
          <c:idx val="1"/>
          <c:order val="3"/>
          <c:tx>
            <c:v>100k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results_cpu_not_optimized!$F$22:$F$41</c:f>
              <c:numCache>
                <c:formatCode>General</c:formatCode>
                <c:ptCount val="20"/>
                <c:pt idx="0">
                  <c:v>1</c:v>
                </c:pt>
                <c:pt idx="1">
                  <c:v>1.1662198391420913</c:v>
                </c:pt>
                <c:pt idx="2">
                  <c:v>1.5703971119133577</c:v>
                </c:pt>
                <c:pt idx="3">
                  <c:v>1.4897260273972606</c:v>
                </c:pt>
                <c:pt idx="4">
                  <c:v>1.553571428571429</c:v>
                </c:pt>
                <c:pt idx="5">
                  <c:v>1.8124999999999998</c:v>
                </c:pt>
                <c:pt idx="6">
                  <c:v>1.9594594594594592</c:v>
                </c:pt>
                <c:pt idx="7">
                  <c:v>1.8913043478260867</c:v>
                </c:pt>
                <c:pt idx="8">
                  <c:v>1.7611336032388669</c:v>
                </c:pt>
                <c:pt idx="9">
                  <c:v>1.8913043478260867</c:v>
                </c:pt>
                <c:pt idx="10">
                  <c:v>1.8432203389830508</c:v>
                </c:pt>
                <c:pt idx="11">
                  <c:v>1.858974358974359</c:v>
                </c:pt>
                <c:pt idx="12">
                  <c:v>1.8749999999999998</c:v>
                </c:pt>
                <c:pt idx="13">
                  <c:v>1.8749999999999998</c:v>
                </c:pt>
                <c:pt idx="14">
                  <c:v>1.8277310924369745</c:v>
                </c:pt>
                <c:pt idx="15">
                  <c:v>1.7682926829268288</c:v>
                </c:pt>
                <c:pt idx="16">
                  <c:v>1.7827868852459017</c:v>
                </c:pt>
                <c:pt idx="17">
                  <c:v>1.7469879518072287</c:v>
                </c:pt>
                <c:pt idx="18">
                  <c:v>1.7058823529411762</c:v>
                </c:pt>
                <c:pt idx="19">
                  <c:v>1.7125984251968505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AD9-44D0-85A8-25FD0F99A641}"/>
            </c:ext>
          </c:extLst>
        </c:ser>
        <c:ser>
          <c:idx val="0"/>
          <c:order val="4"/>
          <c:tx>
            <c:v>10k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results_cpu_not_optimized!$F$2:$F$21</c:f>
              <c:numCache>
                <c:formatCode>General</c:formatCode>
                <c:ptCount val="20"/>
                <c:pt idx="0">
                  <c:v>1</c:v>
                </c:pt>
                <c:pt idx="1">
                  <c:v>0.62</c:v>
                </c:pt>
                <c:pt idx="2">
                  <c:v>0.58490566037735858</c:v>
                </c:pt>
                <c:pt idx="3">
                  <c:v>0.54385964912280704</c:v>
                </c:pt>
                <c:pt idx="4">
                  <c:v>0.39743589743589752</c:v>
                </c:pt>
                <c:pt idx="5">
                  <c:v>0.42465753424657537</c:v>
                </c:pt>
                <c:pt idx="6">
                  <c:v>0.43055555555555564</c:v>
                </c:pt>
                <c:pt idx="7">
                  <c:v>0.39240506329113928</c:v>
                </c:pt>
                <c:pt idx="8">
                  <c:v>0.38271604938271608</c:v>
                </c:pt>
                <c:pt idx="9">
                  <c:v>0.34065934065934078</c:v>
                </c:pt>
                <c:pt idx="10">
                  <c:v>0.31632653061224497</c:v>
                </c:pt>
                <c:pt idx="11">
                  <c:v>0.29807692307692313</c:v>
                </c:pt>
                <c:pt idx="12">
                  <c:v>0.27192982456140352</c:v>
                </c:pt>
                <c:pt idx="13">
                  <c:v>0.25833333333333341</c:v>
                </c:pt>
                <c:pt idx="14">
                  <c:v>0.24031007751937997</c:v>
                </c:pt>
                <c:pt idx="15">
                  <c:v>0.22794117647058831</c:v>
                </c:pt>
                <c:pt idx="16">
                  <c:v>0.21379310344827596</c:v>
                </c:pt>
                <c:pt idx="17">
                  <c:v>0.18343195266272191</c:v>
                </c:pt>
                <c:pt idx="18">
                  <c:v>0.19135802469135804</c:v>
                </c:pt>
                <c:pt idx="19">
                  <c:v>0.18787878787878792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AD9-44D0-85A8-25FD0F99A6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5753711"/>
        <c:axId val="1032987839"/>
      </c:lineChart>
      <c:catAx>
        <c:axId val="21057537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32987839"/>
        <c:crosses val="autoZero"/>
        <c:auto val="1"/>
        <c:lblAlgn val="ctr"/>
        <c:lblOffset val="100"/>
        <c:noMultiLvlLbl val="0"/>
      </c:catAx>
      <c:valAx>
        <c:axId val="1032987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05753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dirty="0" err="1"/>
              <a:t>Speedup</a:t>
            </a:r>
            <a:r>
              <a:rPr lang="it-IT" sz="1600" dirty="0"/>
              <a:t> </a:t>
            </a:r>
            <a:r>
              <a:rPr lang="it-IT" sz="1600" dirty="0" err="1"/>
              <a:t>Execution</a:t>
            </a:r>
            <a:r>
              <a:rPr lang="it-IT" sz="1600" dirty="0"/>
              <a:t>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100M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(6)'!$F$82:$F$101</c:f>
              <c:numCache>
                <c:formatCode>General</c:formatCode>
                <c:ptCount val="20"/>
                <c:pt idx="0">
                  <c:v>1</c:v>
                </c:pt>
                <c:pt idx="1">
                  <c:v>1.7036851045666861</c:v>
                </c:pt>
                <c:pt idx="2">
                  <c:v>2.038167727050241</c:v>
                </c:pt>
                <c:pt idx="3">
                  <c:v>2.4556394795261669</c:v>
                </c:pt>
                <c:pt idx="4">
                  <c:v>2.6737941137315318</c:v>
                </c:pt>
                <c:pt idx="5">
                  <c:v>2.8115100731945954</c:v>
                </c:pt>
                <c:pt idx="6">
                  <c:v>3.1854840923948404</c:v>
                </c:pt>
                <c:pt idx="7">
                  <c:v>3.1324008090599014</c:v>
                </c:pt>
                <c:pt idx="8">
                  <c:v>3.2718884878501702</c:v>
                </c:pt>
                <c:pt idx="9">
                  <c:v>3.1959088079056563</c:v>
                </c:pt>
                <c:pt idx="10">
                  <c:v>3.3900892881556985</c:v>
                </c:pt>
                <c:pt idx="11">
                  <c:v>3.3712181789658393</c:v>
                </c:pt>
                <c:pt idx="12">
                  <c:v>3.4142533023589259</c:v>
                </c:pt>
                <c:pt idx="13">
                  <c:v>3.2968577495908895</c:v>
                </c:pt>
                <c:pt idx="14">
                  <c:v>3.4040581776707404</c:v>
                </c:pt>
                <c:pt idx="15">
                  <c:v>3.2848434395666311</c:v>
                </c:pt>
                <c:pt idx="16">
                  <c:v>3.4927853892509151</c:v>
                </c:pt>
                <c:pt idx="17">
                  <c:v>3.5054489996938933</c:v>
                </c:pt>
                <c:pt idx="18">
                  <c:v>3.5011530472783208</c:v>
                </c:pt>
                <c:pt idx="19">
                  <c:v>3.5127826965123075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FD-4FD1-B3EC-E36F49CC1D8D}"/>
            </c:ext>
          </c:extLst>
        </c:ser>
        <c:ser>
          <c:idx val="1"/>
          <c:order val="1"/>
          <c:tx>
            <c:v>10M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(6)'!$F$62:$F$81</c:f>
              <c:numCache>
                <c:formatCode>General</c:formatCode>
                <c:ptCount val="20"/>
                <c:pt idx="0">
                  <c:v>1</c:v>
                </c:pt>
                <c:pt idx="1">
                  <c:v>1.5875572034065015</c:v>
                </c:pt>
                <c:pt idx="2">
                  <c:v>1.9493141315896025</c:v>
                </c:pt>
                <c:pt idx="3">
                  <c:v>2.2222925938703137</c:v>
                </c:pt>
                <c:pt idx="4">
                  <c:v>2.500424964913134</c:v>
                </c:pt>
                <c:pt idx="5">
                  <c:v>2.6658130610005215</c:v>
                </c:pt>
                <c:pt idx="6">
                  <c:v>2.9639079260892225</c:v>
                </c:pt>
                <c:pt idx="7">
                  <c:v>2.9392410652816587</c:v>
                </c:pt>
                <c:pt idx="8">
                  <c:v>2.6282615248261432</c:v>
                </c:pt>
                <c:pt idx="9">
                  <c:v>2.6986594413194975</c:v>
                </c:pt>
                <c:pt idx="10">
                  <c:v>2.8270847352736492</c:v>
                </c:pt>
                <c:pt idx="11">
                  <c:v>2.9039360691948146</c:v>
                </c:pt>
                <c:pt idx="12">
                  <c:v>2.9622518549815355</c:v>
                </c:pt>
                <c:pt idx="13">
                  <c:v>3.1261490038259301</c:v>
                </c:pt>
                <c:pt idx="14">
                  <c:v>3.1215711094978245</c:v>
                </c:pt>
                <c:pt idx="15">
                  <c:v>3.1771452207782214</c:v>
                </c:pt>
                <c:pt idx="16">
                  <c:v>3.0216940614704639</c:v>
                </c:pt>
                <c:pt idx="17">
                  <c:v>3.032071024729543</c:v>
                </c:pt>
                <c:pt idx="18">
                  <c:v>3.0728489918799964</c:v>
                </c:pt>
                <c:pt idx="19">
                  <c:v>3.0816042669452153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FD-4FD1-B3EC-E36F49CC1D8D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(6)'!$F$42:$F$61</c:f>
              <c:numCache>
                <c:formatCode>General</c:formatCode>
                <c:ptCount val="20"/>
                <c:pt idx="0">
                  <c:v>1</c:v>
                </c:pt>
                <c:pt idx="1">
                  <c:v>1.5410813129904049</c:v>
                </c:pt>
                <c:pt idx="2">
                  <c:v>1.7365995484503982</c:v>
                </c:pt>
                <c:pt idx="3">
                  <c:v>2.1472016178660511</c:v>
                </c:pt>
                <c:pt idx="4">
                  <c:v>2.1979286882092706</c:v>
                </c:pt>
                <c:pt idx="5">
                  <c:v>2.5041465843239248</c:v>
                </c:pt>
                <c:pt idx="6">
                  <c:v>2.7727857296680822</c:v>
                </c:pt>
                <c:pt idx="7">
                  <c:v>2.7908842233165316</c:v>
                </c:pt>
                <c:pt idx="8">
                  <c:v>2.4034896989073165</c:v>
                </c:pt>
                <c:pt idx="9">
                  <c:v>2.5421366280686533</c:v>
                </c:pt>
                <c:pt idx="10">
                  <c:v>2.5929053814495564</c:v>
                </c:pt>
                <c:pt idx="11">
                  <c:v>2.5908294140069801</c:v>
                </c:pt>
                <c:pt idx="12">
                  <c:v>2.6616466375024554</c:v>
                </c:pt>
                <c:pt idx="13">
                  <c:v>2.7872040074942324</c:v>
                </c:pt>
                <c:pt idx="14">
                  <c:v>2.8068657733782025</c:v>
                </c:pt>
                <c:pt idx="15">
                  <c:v>2.8692840305960696</c:v>
                </c:pt>
                <c:pt idx="16">
                  <c:v>2.7625922652100656</c:v>
                </c:pt>
                <c:pt idx="17">
                  <c:v>2.8320043246994242</c:v>
                </c:pt>
                <c:pt idx="18">
                  <c:v>2.7641626816683007</c:v>
                </c:pt>
                <c:pt idx="19">
                  <c:v>2.794407593079415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FD-4FD1-B3EC-E36F49CC1D8D}"/>
            </c:ext>
          </c:extLst>
        </c:ser>
        <c:ser>
          <c:idx val="3"/>
          <c:order val="3"/>
          <c:tx>
            <c:v>100k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(6)'!$F$22:$F$41</c:f>
              <c:numCache>
                <c:formatCode>General</c:formatCode>
                <c:ptCount val="20"/>
                <c:pt idx="0">
                  <c:v>1</c:v>
                </c:pt>
                <c:pt idx="1">
                  <c:v>0.98380816191838061</c:v>
                </c:pt>
                <c:pt idx="2">
                  <c:v>1.1068292296573505</c:v>
                </c:pt>
                <c:pt idx="3">
                  <c:v>1.2701951917833123</c:v>
                </c:pt>
                <c:pt idx="4">
                  <c:v>1.2012711409107513</c:v>
                </c:pt>
                <c:pt idx="5">
                  <c:v>1.2796893421700259</c:v>
                </c:pt>
                <c:pt idx="6">
                  <c:v>1.3855701661977762</c:v>
                </c:pt>
                <c:pt idx="7">
                  <c:v>1.4312369979196669</c:v>
                </c:pt>
                <c:pt idx="8">
                  <c:v>1.4521607544130823</c:v>
                </c:pt>
                <c:pt idx="9">
                  <c:v>1.5401650410536176</c:v>
                </c:pt>
                <c:pt idx="10">
                  <c:v>1.5740141073113039</c:v>
                </c:pt>
                <c:pt idx="11">
                  <c:v>1.581517895034658</c:v>
                </c:pt>
                <c:pt idx="12">
                  <c:v>1.5656049349867311</c:v>
                </c:pt>
                <c:pt idx="13">
                  <c:v>1.5966737599794338</c:v>
                </c:pt>
                <c:pt idx="14">
                  <c:v>1.4650438998820592</c:v>
                </c:pt>
                <c:pt idx="15">
                  <c:v>1.4970907849189501</c:v>
                </c:pt>
                <c:pt idx="16">
                  <c:v>1.4660332946491208</c:v>
                </c:pt>
                <c:pt idx="17">
                  <c:v>1.4606701202662706</c:v>
                </c:pt>
                <c:pt idx="18">
                  <c:v>1.4043588857833744</c:v>
                </c:pt>
                <c:pt idx="19">
                  <c:v>1.3716474860746446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FD-4FD1-B3EC-E36F49CC1D8D}"/>
            </c:ext>
          </c:extLst>
        </c:ser>
        <c:ser>
          <c:idx val="4"/>
          <c:order val="4"/>
          <c:tx>
            <c:v>10k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(6)'!$F$2:$F$21</c:f>
              <c:numCache>
                <c:formatCode>General</c:formatCode>
                <c:ptCount val="20"/>
                <c:pt idx="0">
                  <c:v>1</c:v>
                </c:pt>
                <c:pt idx="1">
                  <c:v>0.63361887744376721</c:v>
                </c:pt>
                <c:pt idx="2">
                  <c:v>0.52681829105765665</c:v>
                </c:pt>
                <c:pt idx="3">
                  <c:v>0.51214901660932011</c:v>
                </c:pt>
                <c:pt idx="4">
                  <c:v>0.42972216776860983</c:v>
                </c:pt>
                <c:pt idx="5">
                  <c:v>0.39977120878027755</c:v>
                </c:pt>
                <c:pt idx="6">
                  <c:v>0.36684365063668595</c:v>
                </c:pt>
                <c:pt idx="7">
                  <c:v>0.32081797740849644</c:v>
                </c:pt>
                <c:pt idx="8">
                  <c:v>0.27725652523858807</c:v>
                </c:pt>
                <c:pt idx="9">
                  <c:v>0.25721905168275644</c:v>
                </c:pt>
                <c:pt idx="10">
                  <c:v>0.22472088125104853</c:v>
                </c:pt>
                <c:pt idx="11">
                  <c:v>0.21765778451761986</c:v>
                </c:pt>
                <c:pt idx="12">
                  <c:v>0.20221392930521198</c:v>
                </c:pt>
                <c:pt idx="13">
                  <c:v>0.1908564915585598</c:v>
                </c:pt>
                <c:pt idx="14">
                  <c:v>0.17981893568786539</c:v>
                </c:pt>
                <c:pt idx="15">
                  <c:v>0.16451524868663439</c:v>
                </c:pt>
                <c:pt idx="16">
                  <c:v>0.16517903014775895</c:v>
                </c:pt>
                <c:pt idx="17">
                  <c:v>0.15181640747969527</c:v>
                </c:pt>
                <c:pt idx="18">
                  <c:v>0.14768154730917402</c:v>
                </c:pt>
                <c:pt idx="19">
                  <c:v>0.14267118708249757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1FD-4FD1-B3EC-E36F49CC1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459583"/>
        <c:axId val="137439984"/>
      </c:lineChart>
      <c:catAx>
        <c:axId val="193645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Threads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439984"/>
        <c:crosses val="autoZero"/>
        <c:auto val="1"/>
        <c:lblAlgn val="ctr"/>
        <c:lblOffset val="100"/>
        <c:noMultiLvlLbl val="0"/>
      </c:catAx>
      <c:valAx>
        <c:axId val="13743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6459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Speedup</a:t>
            </a:r>
            <a:r>
              <a:rPr lang="it-IT" dirty="0"/>
              <a:t> Throughput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100M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(10)'!$G$82:$G$101</c:f>
              <c:numCache>
                <c:formatCode>General</c:formatCode>
                <c:ptCount val="20"/>
                <c:pt idx="0">
                  <c:v>1</c:v>
                </c:pt>
                <c:pt idx="1">
                  <c:v>1.6740334409914406</c:v>
                </c:pt>
                <c:pt idx="2">
                  <c:v>2.0060991614333763</c:v>
                </c:pt>
                <c:pt idx="3">
                  <c:v>2.3922307036882695</c:v>
                </c:pt>
                <c:pt idx="4">
                  <c:v>2.6289413567947286</c:v>
                </c:pt>
                <c:pt idx="5">
                  <c:v>2.8425074323824613</c:v>
                </c:pt>
                <c:pt idx="6">
                  <c:v>3.1485227147654058</c:v>
                </c:pt>
                <c:pt idx="7">
                  <c:v>3.1105941044466991</c:v>
                </c:pt>
                <c:pt idx="8">
                  <c:v>3.2195505648269376</c:v>
                </c:pt>
                <c:pt idx="9">
                  <c:v>3.1914878270446261</c:v>
                </c:pt>
                <c:pt idx="10">
                  <c:v>3.2184128867145794</c:v>
                </c:pt>
                <c:pt idx="11">
                  <c:v>3.2612319648858548</c:v>
                </c:pt>
                <c:pt idx="12">
                  <c:v>3.3541380413351374</c:v>
                </c:pt>
                <c:pt idx="13">
                  <c:v>3.4074855417772296</c:v>
                </c:pt>
                <c:pt idx="14">
                  <c:v>3.467516022230706</c:v>
                </c:pt>
                <c:pt idx="15">
                  <c:v>3.3963401670247468</c:v>
                </c:pt>
                <c:pt idx="16">
                  <c:v>3.4032425737139396</c:v>
                </c:pt>
                <c:pt idx="17">
                  <c:v>3.4292198816106469</c:v>
                </c:pt>
                <c:pt idx="18">
                  <c:v>3.4050603682917484</c:v>
                </c:pt>
                <c:pt idx="19">
                  <c:v>3.3706962975504418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DF-4F36-9D05-31BC279020D4}"/>
            </c:ext>
          </c:extLst>
        </c:ser>
        <c:ser>
          <c:idx val="1"/>
          <c:order val="1"/>
          <c:tx>
            <c:v>10M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(10)'!$G$62:$G$81</c:f>
              <c:numCache>
                <c:formatCode>General</c:formatCode>
                <c:ptCount val="20"/>
                <c:pt idx="0">
                  <c:v>1</c:v>
                </c:pt>
                <c:pt idx="1">
                  <c:v>1.5557354825608629</c:v>
                </c:pt>
                <c:pt idx="2">
                  <c:v>1.8913324089897516</c:v>
                </c:pt>
                <c:pt idx="3">
                  <c:v>2.242273269230886</c:v>
                </c:pt>
                <c:pt idx="4">
                  <c:v>2.41702299494662</c:v>
                </c:pt>
                <c:pt idx="5">
                  <c:v>2.5804441693005717</c:v>
                </c:pt>
                <c:pt idx="6">
                  <c:v>2.8735570630582026</c:v>
                </c:pt>
                <c:pt idx="7">
                  <c:v>2.7931820701147219</c:v>
                </c:pt>
                <c:pt idx="8">
                  <c:v>2.6144125840898664</c:v>
                </c:pt>
                <c:pt idx="9">
                  <c:v>2.6330085782750499</c:v>
                </c:pt>
                <c:pt idx="10">
                  <c:v>2.6009128245345647</c:v>
                </c:pt>
                <c:pt idx="11">
                  <c:v>2.8803259703639359</c:v>
                </c:pt>
                <c:pt idx="12">
                  <c:v>2.9104426635776925</c:v>
                </c:pt>
                <c:pt idx="13">
                  <c:v>2.9875219865202505</c:v>
                </c:pt>
                <c:pt idx="14">
                  <c:v>3.0406781840107691</c:v>
                </c:pt>
                <c:pt idx="15">
                  <c:v>3.0774682136608047</c:v>
                </c:pt>
                <c:pt idx="16">
                  <c:v>2.9633341828670368</c:v>
                </c:pt>
                <c:pt idx="17">
                  <c:v>2.9874131065710774</c:v>
                </c:pt>
                <c:pt idx="18">
                  <c:v>2.988933430543339</c:v>
                </c:pt>
                <c:pt idx="19">
                  <c:v>2.9996573357815182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DF-4F36-9D05-31BC279020D4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(10)'!$G$42:$G$61</c:f>
              <c:numCache>
                <c:formatCode>General</c:formatCode>
                <c:ptCount val="20"/>
                <c:pt idx="0">
                  <c:v>1</c:v>
                </c:pt>
                <c:pt idx="1">
                  <c:v>1.550678034459634</c:v>
                </c:pt>
                <c:pt idx="2">
                  <c:v>1.8669836881780184</c:v>
                </c:pt>
                <c:pt idx="3">
                  <c:v>2.4009407263351044</c:v>
                </c:pt>
                <c:pt idx="4">
                  <c:v>2.2703145193649381</c:v>
                </c:pt>
                <c:pt idx="5">
                  <c:v>2.6096456779425794</c:v>
                </c:pt>
                <c:pt idx="6">
                  <c:v>2.8759369221969249</c:v>
                </c:pt>
                <c:pt idx="7">
                  <c:v>2.8452503883111899</c:v>
                </c:pt>
                <c:pt idx="8">
                  <c:v>2.499717174948243</c:v>
                </c:pt>
                <c:pt idx="9">
                  <c:v>2.6555371007054229</c:v>
                </c:pt>
                <c:pt idx="10">
                  <c:v>2.6614020809980206</c:v>
                </c:pt>
                <c:pt idx="11">
                  <c:v>2.7366717131766718</c:v>
                </c:pt>
                <c:pt idx="12">
                  <c:v>2.7847766591621284</c:v>
                </c:pt>
                <c:pt idx="13">
                  <c:v>2.9088146451374808</c:v>
                </c:pt>
                <c:pt idx="14">
                  <c:v>2.9846101363854745</c:v>
                </c:pt>
                <c:pt idx="15">
                  <c:v>2.9098917780029128</c:v>
                </c:pt>
                <c:pt idx="16">
                  <c:v>2.90300310625797</c:v>
                </c:pt>
                <c:pt idx="17">
                  <c:v>2.8740283507651148</c:v>
                </c:pt>
                <c:pt idx="18">
                  <c:v>2.9171695501153416</c:v>
                </c:pt>
                <c:pt idx="19">
                  <c:v>2.8923328747174559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CDF-4F36-9D05-31BC279020D4}"/>
            </c:ext>
          </c:extLst>
        </c:ser>
        <c:ser>
          <c:idx val="3"/>
          <c:order val="3"/>
          <c:tx>
            <c:v>100k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(10)'!$G$22:$G$41</c:f>
              <c:numCache>
                <c:formatCode>General</c:formatCode>
                <c:ptCount val="20"/>
                <c:pt idx="0">
                  <c:v>1</c:v>
                </c:pt>
                <c:pt idx="1">
                  <c:v>1.0812707890785203</c:v>
                </c:pt>
                <c:pt idx="2">
                  <c:v>1.2988144950158993</c:v>
                </c:pt>
                <c:pt idx="3">
                  <c:v>1.4875703721941154</c:v>
                </c:pt>
                <c:pt idx="4">
                  <c:v>1.2711808987255964</c:v>
                </c:pt>
                <c:pt idx="5">
                  <c:v>1.6173046238033892</c:v>
                </c:pt>
                <c:pt idx="6">
                  <c:v>1.7669451735126003</c:v>
                </c:pt>
                <c:pt idx="7">
                  <c:v>1.7926273632063849</c:v>
                </c:pt>
                <c:pt idx="8">
                  <c:v>1.716654038195309</c:v>
                </c:pt>
                <c:pt idx="9">
                  <c:v>1.7469224176424407</c:v>
                </c:pt>
                <c:pt idx="10">
                  <c:v>1.7037458471203943</c:v>
                </c:pt>
                <c:pt idx="11">
                  <c:v>1.6777293585988802</c:v>
                </c:pt>
                <c:pt idx="12">
                  <c:v>1.6643473558344433</c:v>
                </c:pt>
                <c:pt idx="13">
                  <c:v>1.6611199385930937</c:v>
                </c:pt>
                <c:pt idx="14">
                  <c:v>1.6529265137437272</c:v>
                </c:pt>
                <c:pt idx="15">
                  <c:v>1.6108113641680757</c:v>
                </c:pt>
                <c:pt idx="16">
                  <c:v>1.602035946045679</c:v>
                </c:pt>
                <c:pt idx="17">
                  <c:v>1.5642950567278124</c:v>
                </c:pt>
                <c:pt idx="18">
                  <c:v>1.5416992935231004</c:v>
                </c:pt>
                <c:pt idx="19">
                  <c:v>1.5017338834470715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CDF-4F36-9D05-31BC279020D4}"/>
            </c:ext>
          </c:extLst>
        </c:ser>
        <c:ser>
          <c:idx val="4"/>
          <c:order val="4"/>
          <c:tx>
            <c:v>10k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(10)'!$G$2:$G$21</c:f>
              <c:numCache>
                <c:formatCode>General</c:formatCode>
                <c:ptCount val="20"/>
                <c:pt idx="0">
                  <c:v>1</c:v>
                </c:pt>
                <c:pt idx="1">
                  <c:v>0.6599018961856653</c:v>
                </c:pt>
                <c:pt idx="2">
                  <c:v>0.61969397466871623</c:v>
                </c:pt>
                <c:pt idx="3">
                  <c:v>0.56033384581594503</c:v>
                </c:pt>
                <c:pt idx="4">
                  <c:v>0.50160333845815941</c:v>
                </c:pt>
                <c:pt idx="5">
                  <c:v>0.44747053224979938</c:v>
                </c:pt>
                <c:pt idx="6">
                  <c:v>0.40798008638992694</c:v>
                </c:pt>
                <c:pt idx="7">
                  <c:v>0.37033457793396224</c:v>
                </c:pt>
                <c:pt idx="8">
                  <c:v>0.33790174976206105</c:v>
                </c:pt>
                <c:pt idx="9">
                  <c:v>0.3092027234790235</c:v>
                </c:pt>
                <c:pt idx="10">
                  <c:v>0.27663811406398719</c:v>
                </c:pt>
                <c:pt idx="11">
                  <c:v>0.25553847280181463</c:v>
                </c:pt>
                <c:pt idx="12">
                  <c:v>0.23669375503331114</c:v>
                </c:pt>
                <c:pt idx="13">
                  <c:v>0.22092367042555283</c:v>
                </c:pt>
                <c:pt idx="14">
                  <c:v>0.2091524085953558</c:v>
                </c:pt>
                <c:pt idx="15">
                  <c:v>0.19571308440737303</c:v>
                </c:pt>
                <c:pt idx="16">
                  <c:v>0.18326136117365335</c:v>
                </c:pt>
                <c:pt idx="17">
                  <c:v>0.17395529529878165</c:v>
                </c:pt>
                <c:pt idx="18">
                  <c:v>0.16615018803182391</c:v>
                </c:pt>
                <c:pt idx="19">
                  <c:v>0.15804263726994017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CDF-4F36-9D05-31BC279020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459583"/>
        <c:axId val="137439984"/>
      </c:lineChart>
      <c:catAx>
        <c:axId val="193645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Threads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439984"/>
        <c:crosses val="autoZero"/>
        <c:auto val="1"/>
        <c:lblAlgn val="ctr"/>
        <c:lblOffset val="100"/>
        <c:noMultiLvlLbl val="0"/>
      </c:catAx>
      <c:valAx>
        <c:axId val="1374399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3645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v>100M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(9)'!$H$85:$H$105</c:f>
              <c:numCache>
                <c:formatCode>General</c:formatCode>
                <c:ptCount val="21"/>
                <c:pt idx="0">
                  <c:v>1</c:v>
                </c:pt>
                <c:pt idx="1">
                  <c:v>3.9411977522048995</c:v>
                </c:pt>
                <c:pt idx="2">
                  <c:v>3.7615766713029299</c:v>
                </c:pt>
                <c:pt idx="3">
                  <c:v>3.6329952267207104</c:v>
                </c:pt>
                <c:pt idx="4">
                  <c:v>3.4963012441975114</c:v>
                </c:pt>
                <c:pt idx="5">
                  <c:v>3.3906981374842737</c:v>
                </c:pt>
                <c:pt idx="6">
                  <c:v>3.2803666715577036</c:v>
                </c:pt>
                <c:pt idx="7">
                  <c:v>3.1885934624834746</c:v>
                </c:pt>
                <c:pt idx="8">
                  <c:v>3.0909893823330337</c:v>
                </c:pt>
                <c:pt idx="9">
                  <c:v>3.0100041014524783</c:v>
                </c:pt>
                <c:pt idx="10">
                  <c:v>2.928353660513547</c:v>
                </c:pt>
                <c:pt idx="11">
                  <c:v>2.8452561423894513</c:v>
                </c:pt>
                <c:pt idx="12">
                  <c:v>2.7571491157530943</c:v>
                </c:pt>
                <c:pt idx="13">
                  <c:v>2.7005680821283264</c:v>
                </c:pt>
                <c:pt idx="14">
                  <c:v>2.6224028469598797</c:v>
                </c:pt>
                <c:pt idx="15">
                  <c:v>2.5521481583059762</c:v>
                </c:pt>
                <c:pt idx="16">
                  <c:v>2.4847639303442559</c:v>
                </c:pt>
                <c:pt idx="17">
                  <c:v>2.4204061834205528</c:v>
                </c:pt>
                <c:pt idx="18">
                  <c:v>2.346377660078979</c:v>
                </c:pt>
                <c:pt idx="19">
                  <c:v>2.2830525187294985</c:v>
                </c:pt>
                <c:pt idx="20">
                  <c:v>2.2209510277799751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2A-4F8C-9826-6944C7D5C043}"/>
            </c:ext>
          </c:extLst>
        </c:ser>
        <c:ser>
          <c:idx val="3"/>
          <c:order val="1"/>
          <c:tx>
            <c:v>10M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(9)'!$H$64:$H$84</c:f>
              <c:numCache>
                <c:formatCode>General</c:formatCode>
                <c:ptCount val="21"/>
                <c:pt idx="0">
                  <c:v>1</c:v>
                </c:pt>
                <c:pt idx="1">
                  <c:v>2.9855266985845281</c:v>
                </c:pt>
                <c:pt idx="2">
                  <c:v>2.2833114361520228</c:v>
                </c:pt>
                <c:pt idx="3">
                  <c:v>1.7039137265141555</c:v>
                </c:pt>
                <c:pt idx="4">
                  <c:v>1.2721230790062961</c:v>
                </c:pt>
                <c:pt idx="5">
                  <c:v>0.98529980151865337</c:v>
                </c:pt>
                <c:pt idx="6">
                  <c:v>0.79889303187734273</c:v>
                </c:pt>
                <c:pt idx="7">
                  <c:v>0.68334111701424971</c:v>
                </c:pt>
                <c:pt idx="8">
                  <c:v>0.59927718275005659</c:v>
                </c:pt>
                <c:pt idx="9">
                  <c:v>0.52863806467173913</c:v>
                </c:pt>
                <c:pt idx="10">
                  <c:v>0.47529932120608126</c:v>
                </c:pt>
                <c:pt idx="11">
                  <c:v>0.43136661494628975</c:v>
                </c:pt>
                <c:pt idx="12">
                  <c:v>0.39192164525227952</c:v>
                </c:pt>
                <c:pt idx="13">
                  <c:v>0.35452840385065504</c:v>
                </c:pt>
                <c:pt idx="14">
                  <c:v>0.32185977490496748</c:v>
                </c:pt>
                <c:pt idx="15">
                  <c:v>0.29706425442264683</c:v>
                </c:pt>
                <c:pt idx="16">
                  <c:v>0.27441362245249112</c:v>
                </c:pt>
                <c:pt idx="17">
                  <c:v>0.26087758182685633</c:v>
                </c:pt>
                <c:pt idx="18">
                  <c:v>0.24636177143995913</c:v>
                </c:pt>
                <c:pt idx="19">
                  <c:v>0.23461040899782995</c:v>
                </c:pt>
                <c:pt idx="20">
                  <c:v>0.22293770793248621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2A-4F8C-9826-6944C7D5C043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(9)'!$H$43:$H$63</c:f>
              <c:numCache>
                <c:formatCode>General</c:formatCode>
                <c:ptCount val="21"/>
                <c:pt idx="0">
                  <c:v>1</c:v>
                </c:pt>
                <c:pt idx="1">
                  <c:v>0.48090580445868775</c:v>
                </c:pt>
                <c:pt idx="2">
                  <c:v>0.22274409960982852</c:v>
                </c:pt>
                <c:pt idx="3">
                  <c:v>0.14403938162311719</c:v>
                </c:pt>
                <c:pt idx="4">
                  <c:v>0.10816599179457129</c:v>
                </c:pt>
                <c:pt idx="5">
                  <c:v>8.8923796028731072E-2</c:v>
                </c:pt>
                <c:pt idx="6">
                  <c:v>7.5670134871696937E-2</c:v>
                </c:pt>
                <c:pt idx="7">
                  <c:v>6.2965254798990206E-2</c:v>
                </c:pt>
                <c:pt idx="8">
                  <c:v>5.5051863005690024E-2</c:v>
                </c:pt>
                <c:pt idx="9">
                  <c:v>4.9420026094973916E-2</c:v>
                </c:pt>
                <c:pt idx="10">
                  <c:v>4.4350851457753228E-2</c:v>
                </c:pt>
                <c:pt idx="11">
                  <c:v>4.0286139393248308E-2</c:v>
                </c:pt>
                <c:pt idx="12">
                  <c:v>3.8529575718105336E-2</c:v>
                </c:pt>
                <c:pt idx="13">
                  <c:v>3.5595924438223653E-2</c:v>
                </c:pt>
                <c:pt idx="14">
                  <c:v>3.2947536644420267E-2</c:v>
                </c:pt>
                <c:pt idx="15">
                  <c:v>3.0722937139172575E-2</c:v>
                </c:pt>
                <c:pt idx="16">
                  <c:v>2.8840433864740066E-2</c:v>
                </c:pt>
                <c:pt idx="17">
                  <c:v>2.7073066591088778E-2</c:v>
                </c:pt>
                <c:pt idx="18">
                  <c:v>2.5533386376915917E-2</c:v>
                </c:pt>
                <c:pt idx="19">
                  <c:v>2.4172642052026825E-2</c:v>
                </c:pt>
                <c:pt idx="20">
                  <c:v>2.2913126812641276E-2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2A-4F8C-9826-6944C7D5C043}"/>
            </c:ext>
          </c:extLst>
        </c:ser>
        <c:ser>
          <c:idx val="1"/>
          <c:order val="3"/>
          <c:tx>
            <c:v>100k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(9)'!$H$22:$H$42</c:f>
              <c:numCache>
                <c:formatCode>General</c:formatCode>
                <c:ptCount val="21"/>
                <c:pt idx="0">
                  <c:v>1</c:v>
                </c:pt>
                <c:pt idx="1">
                  <c:v>3.8102098184281952E-2</c:v>
                </c:pt>
                <c:pt idx="2">
                  <c:v>1.888283890745639E-2</c:v>
                </c:pt>
                <c:pt idx="3">
                  <c:v>1.2306619794055449E-2</c:v>
                </c:pt>
                <c:pt idx="4">
                  <c:v>9.1317485529060841E-3</c:v>
                </c:pt>
                <c:pt idx="5">
                  <c:v>7.2542368724170204E-3</c:v>
                </c:pt>
                <c:pt idx="6">
                  <c:v>5.9999023249873076E-3</c:v>
                </c:pt>
                <c:pt idx="7">
                  <c:v>5.1237683546606922E-3</c:v>
                </c:pt>
                <c:pt idx="8">
                  <c:v>4.4932449805503046E-3</c:v>
                </c:pt>
                <c:pt idx="9">
                  <c:v>4.0122627252493562E-3</c:v>
                </c:pt>
                <c:pt idx="10">
                  <c:v>3.6070237808684688E-3</c:v>
                </c:pt>
                <c:pt idx="11">
                  <c:v>3.2686073691874725E-3</c:v>
                </c:pt>
                <c:pt idx="12">
                  <c:v>2.9955726027752548E-3</c:v>
                </c:pt>
                <c:pt idx="13">
                  <c:v>2.7853007771063273E-3</c:v>
                </c:pt>
                <c:pt idx="14">
                  <c:v>2.5519011929240713E-3</c:v>
                </c:pt>
                <c:pt idx="15">
                  <c:v>2.3930645725442116E-3</c:v>
                </c:pt>
                <c:pt idx="16">
                  <c:v>2.2236256659278774E-3</c:v>
                </c:pt>
                <c:pt idx="17">
                  <c:v>2.0983601080435616E-3</c:v>
                </c:pt>
                <c:pt idx="18">
                  <c:v>1.9749933050999553E-3</c:v>
                </c:pt>
                <c:pt idx="19">
                  <c:v>1.8690157610618886E-3</c:v>
                </c:pt>
                <c:pt idx="20">
                  <c:v>1.7685724109126582E-3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2A-4F8C-9826-6944C7D5C043}"/>
            </c:ext>
          </c:extLst>
        </c:ser>
        <c:ser>
          <c:idx val="0"/>
          <c:order val="4"/>
          <c:tx>
            <c:v>10k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(9)'!$H$1:$H$21</c:f>
              <c:numCache>
                <c:formatCode>General</c:formatCode>
                <c:ptCount val="21"/>
                <c:pt idx="0">
                  <c:v>1</c:v>
                </c:pt>
                <c:pt idx="1">
                  <c:v>3.9382572464472312E-3</c:v>
                </c:pt>
                <c:pt idx="2">
                  <c:v>1.9016317061539354E-3</c:v>
                </c:pt>
                <c:pt idx="3">
                  <c:v>1.2537627049869265E-3</c:v>
                </c:pt>
                <c:pt idx="4">
                  <c:v>9.3903368670903028E-4</c:v>
                </c:pt>
                <c:pt idx="5">
                  <c:v>7.5471464255953366E-4</c:v>
                </c:pt>
                <c:pt idx="6">
                  <c:v>6.3350771062403981E-4</c:v>
                </c:pt>
                <c:pt idx="7">
                  <c:v>5.4274445113968578E-4</c:v>
                </c:pt>
                <c:pt idx="8">
                  <c:v>4.7322765517845842E-4</c:v>
                </c:pt>
                <c:pt idx="9">
                  <c:v>4.2228422931709627E-4</c:v>
                </c:pt>
                <c:pt idx="10">
                  <c:v>3.7988788793646023E-4</c:v>
                </c:pt>
                <c:pt idx="11">
                  <c:v>3.4302100346069543E-4</c:v>
                </c:pt>
                <c:pt idx="12">
                  <c:v>3.1256007218448677E-4</c:v>
                </c:pt>
                <c:pt idx="13">
                  <c:v>2.8802964193279661E-4</c:v>
                </c:pt>
                <c:pt idx="14">
                  <c:v>2.6800218216217135E-4</c:v>
                </c:pt>
                <c:pt idx="15">
                  <c:v>2.4690279221121586E-4</c:v>
                </c:pt>
                <c:pt idx="16">
                  <c:v>2.3052183248155396E-4</c:v>
                </c:pt>
                <c:pt idx="17">
                  <c:v>2.1784787243902618E-4</c:v>
                </c:pt>
                <c:pt idx="18">
                  <c:v>2.0454786946932902E-4</c:v>
                </c:pt>
                <c:pt idx="19">
                  <c:v>1.9443726382057215E-4</c:v>
                </c:pt>
                <c:pt idx="20">
                  <c:v>1.8312067398007186E-4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2A-4F8C-9826-6944C7D5C0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0897504"/>
        <c:axId val="1243436160"/>
      </c:lineChart>
      <c:catAx>
        <c:axId val="1360897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Number of Threads</a:t>
                </a:r>
              </a:p>
            </c:rich>
          </c:tx>
          <c:layout>
            <c:manualLayout>
              <c:xMode val="edge"/>
              <c:yMode val="edge"/>
              <c:x val="0.41204746281714782"/>
              <c:y val="0.939818553789801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3436160"/>
        <c:crosses val="autoZero"/>
        <c:auto val="1"/>
        <c:lblAlgn val="ctr"/>
        <c:lblOffset val="100"/>
        <c:noMultiLvlLbl val="0"/>
      </c:catAx>
      <c:valAx>
        <c:axId val="124343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6089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CPU Time  &amp; Elapsed Time (7 threads)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Elapsed Time (seconds)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1M</c:v>
                </c:pt>
                <c:pt idx="1">
                  <c:v>10M</c:v>
                </c:pt>
                <c:pt idx="2">
                  <c:v>100M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2.5529999999999999</c:v>
                </c:pt>
                <c:pt idx="1">
                  <c:v>44.457999999999998</c:v>
                </c:pt>
                <c:pt idx="2">
                  <c:v>84.733999999999995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41-4778-AAF8-59DBC7C7BF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 Time (seconds)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1M</c:v>
                </c:pt>
                <c:pt idx="1">
                  <c:v>10M</c:v>
                </c:pt>
                <c:pt idx="2">
                  <c:v>100M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0.15699999999999997</c:v>
                </c:pt>
                <c:pt idx="1">
                  <c:v>146.91400000000002</c:v>
                </c:pt>
                <c:pt idx="2">
                  <c:v>398.041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41-4778-AAF8-59DBC7C7B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4059920"/>
        <c:axId val="2021548976"/>
      </c:barChart>
      <c:lineChart>
        <c:grouping val="standard"/>
        <c:varyColors val="0"/>
        <c:ser>
          <c:idx val="2"/>
          <c:order val="2"/>
          <c:tx>
            <c:strRef>
              <c:f>Sheet1!$E$1</c:f>
              <c:strCache>
                <c:ptCount val="1"/>
                <c:pt idx="0">
                  <c:v>Compression Rate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1M</c:v>
                </c:pt>
                <c:pt idx="1">
                  <c:v>10M</c:v>
                </c:pt>
                <c:pt idx="2">
                  <c:v>100M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6.1496278887583224E-2</c:v>
                </c:pt>
                <c:pt idx="1">
                  <c:v>3.3045571100814257</c:v>
                </c:pt>
                <c:pt idx="2">
                  <c:v>4.6975358179715343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41-4778-AAF8-59DBC7C7B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1697520"/>
        <c:axId val="1281142160"/>
      </c:lineChart>
      <c:catAx>
        <c:axId val="284059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Dataset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21548976"/>
        <c:crosses val="autoZero"/>
        <c:auto val="1"/>
        <c:lblAlgn val="ctr"/>
        <c:lblOffset val="100"/>
        <c:noMultiLvlLbl val="0"/>
      </c:catAx>
      <c:valAx>
        <c:axId val="202154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059920"/>
        <c:crosses val="autoZero"/>
        <c:crossBetween val="between"/>
      </c:valAx>
      <c:valAx>
        <c:axId val="128114216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CPU Time / Elapsed Time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1697520"/>
        <c:crosses val="max"/>
        <c:crossBetween val="between"/>
      </c:valAx>
      <c:catAx>
        <c:axId val="28169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811421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 Comparison (10M)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old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results_cpu_not_optimized!$J$62:$J$81</c:f>
                <c:numCache>
                  <c:formatCode>General</c:formatCode>
                  <c:ptCount val="20"/>
                  <c:pt idx="0">
                    <c:v>4.7434845762909265E-3</c:v>
                  </c:pt>
                  <c:pt idx="1">
                    <c:v>3.1123918710495413E-2</c:v>
                  </c:pt>
                  <c:pt idx="2">
                    <c:v>3.9639712204314864E-2</c:v>
                  </c:pt>
                  <c:pt idx="3">
                    <c:v>3.006403335567169E-2</c:v>
                  </c:pt>
                  <c:pt idx="4">
                    <c:v>3.0503216502244794E-2</c:v>
                  </c:pt>
                  <c:pt idx="5">
                    <c:v>2.1301664643022876E-2</c:v>
                  </c:pt>
                  <c:pt idx="6">
                    <c:v>3.5419643250054762E-2</c:v>
                  </c:pt>
                  <c:pt idx="7">
                    <c:v>2.4947967972856765E-2</c:v>
                  </c:pt>
                  <c:pt idx="8">
                    <c:v>2.452490057738264E-2</c:v>
                  </c:pt>
                  <c:pt idx="9">
                    <c:v>2.4222962795076321E-2</c:v>
                  </c:pt>
                  <c:pt idx="10">
                    <c:v>1.757789011528732E-2</c:v>
                  </c:pt>
                  <c:pt idx="11">
                    <c:v>1.301700169435616E-2</c:v>
                  </c:pt>
                  <c:pt idx="12">
                    <c:v>1.2893138578285123E-2</c:v>
                  </c:pt>
                  <c:pt idx="13">
                    <c:v>1.065687463022753E-2</c:v>
                  </c:pt>
                  <c:pt idx="14">
                    <c:v>1.1180723425800135E-2</c:v>
                  </c:pt>
                  <c:pt idx="15">
                    <c:v>1.6066263986848982E-2</c:v>
                  </c:pt>
                  <c:pt idx="16">
                    <c:v>1.166912718828683E-2</c:v>
                  </c:pt>
                  <c:pt idx="17">
                    <c:v>1.2171019549645768E-2</c:v>
                  </c:pt>
                  <c:pt idx="18">
                    <c:v>1.0777009406737266E-2</c:v>
                  </c:pt>
                  <c:pt idx="19">
                    <c:v>8.6370838208041541E-3</c:v>
                  </c:pt>
                </c:numCache>
              </c:numRef>
            </c:plus>
            <c:minus>
              <c:numRef>
                <c:f>results_cpu_not_optimized!$J$62:$J$81</c:f>
                <c:numCache>
                  <c:formatCode>General</c:formatCode>
                  <c:ptCount val="20"/>
                  <c:pt idx="0">
                    <c:v>4.7434845762909265E-3</c:v>
                  </c:pt>
                  <c:pt idx="1">
                    <c:v>3.1123918710495413E-2</c:v>
                  </c:pt>
                  <c:pt idx="2">
                    <c:v>3.9639712204314864E-2</c:v>
                  </c:pt>
                  <c:pt idx="3">
                    <c:v>3.006403335567169E-2</c:v>
                  </c:pt>
                  <c:pt idx="4">
                    <c:v>3.0503216502244794E-2</c:v>
                  </c:pt>
                  <c:pt idx="5">
                    <c:v>2.1301664643022876E-2</c:v>
                  </c:pt>
                  <c:pt idx="6">
                    <c:v>3.5419643250054762E-2</c:v>
                  </c:pt>
                  <c:pt idx="7">
                    <c:v>2.4947967972856765E-2</c:v>
                  </c:pt>
                  <c:pt idx="8">
                    <c:v>2.452490057738264E-2</c:v>
                  </c:pt>
                  <c:pt idx="9">
                    <c:v>2.4222962795076321E-2</c:v>
                  </c:pt>
                  <c:pt idx="10">
                    <c:v>1.757789011528732E-2</c:v>
                  </c:pt>
                  <c:pt idx="11">
                    <c:v>1.301700169435616E-2</c:v>
                  </c:pt>
                  <c:pt idx="12">
                    <c:v>1.2893138578285123E-2</c:v>
                  </c:pt>
                  <c:pt idx="13">
                    <c:v>1.065687463022753E-2</c:v>
                  </c:pt>
                  <c:pt idx="14">
                    <c:v>1.1180723425800135E-2</c:v>
                  </c:pt>
                  <c:pt idx="15">
                    <c:v>1.6066263986848982E-2</c:v>
                  </c:pt>
                  <c:pt idx="16">
                    <c:v>1.166912718828683E-2</c:v>
                  </c:pt>
                  <c:pt idx="17">
                    <c:v>1.2171019549645768E-2</c:v>
                  </c:pt>
                  <c:pt idx="18">
                    <c:v>1.0777009406737266E-2</c:v>
                  </c:pt>
                  <c:pt idx="19">
                    <c:v>8.6370838208041541E-3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results_cpu_not_optimized!$E$62:$E$81</c:f>
              <c:numCache>
                <c:formatCode>General</c:formatCode>
                <c:ptCount val="20"/>
                <c:pt idx="0">
                  <c:v>2.803266666666667</c:v>
                </c:pt>
                <c:pt idx="1">
                  <c:v>1.6767666666666659</c:v>
                </c:pt>
                <c:pt idx="2">
                  <c:v>1.4909999999999999</c:v>
                </c:pt>
                <c:pt idx="3">
                  <c:v>1.1807333333333334</c:v>
                </c:pt>
                <c:pt idx="4">
                  <c:v>1.1398333333333333</c:v>
                </c:pt>
                <c:pt idx="5">
                  <c:v>1.0508333333333335</c:v>
                </c:pt>
                <c:pt idx="6">
                  <c:v>0.95729999999999993</c:v>
                </c:pt>
                <c:pt idx="7">
                  <c:v>0.96039999999999992</c:v>
                </c:pt>
                <c:pt idx="8">
                  <c:v>1.0333666666666665</c:v>
                </c:pt>
                <c:pt idx="9">
                  <c:v>1.0185</c:v>
                </c:pt>
                <c:pt idx="10">
                  <c:v>1.0154000000000001</c:v>
                </c:pt>
                <c:pt idx="11">
                  <c:v>0.96909999999999996</c:v>
                </c:pt>
                <c:pt idx="12">
                  <c:v>0.92126666666666646</c:v>
                </c:pt>
                <c:pt idx="13">
                  <c:v>0.90290000000000004</c:v>
                </c:pt>
                <c:pt idx="14">
                  <c:v>0.88349999999999995</c:v>
                </c:pt>
                <c:pt idx="15">
                  <c:v>0.89839999999999998</c:v>
                </c:pt>
                <c:pt idx="16">
                  <c:v>0.92863333333333353</c:v>
                </c:pt>
                <c:pt idx="17">
                  <c:v>0.92119999999999991</c:v>
                </c:pt>
                <c:pt idx="18">
                  <c:v>0.92426666666666668</c:v>
                </c:pt>
                <c:pt idx="19">
                  <c:v>0.90063333333333329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B9-4307-8F64-E85B9453EDE5}"/>
            </c:ext>
          </c:extLst>
        </c:ser>
        <c:ser>
          <c:idx val="1"/>
          <c:order val="1"/>
          <c:tx>
            <c:v>new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'results_cpu_optimized'!$J$62:$J$81</c:f>
                <c:numCache>
                  <c:formatCode>General</c:formatCode>
                  <c:ptCount val="20"/>
                  <c:pt idx="0">
                    <c:v>1.0397404018811918E-2</c:v>
                  </c:pt>
                  <c:pt idx="1">
                    <c:v>2.2722398035061892E-2</c:v>
                  </c:pt>
                  <c:pt idx="2">
                    <c:v>2.4761136907119761E-2</c:v>
                  </c:pt>
                  <c:pt idx="3">
                    <c:v>1.4472917115192767E-2</c:v>
                  </c:pt>
                  <c:pt idx="4">
                    <c:v>1.2926457485308074E-2</c:v>
                  </c:pt>
                  <c:pt idx="5">
                    <c:v>1.068300068106268E-2</c:v>
                  </c:pt>
                  <c:pt idx="6">
                    <c:v>6.3083403891308247E-3</c:v>
                  </c:pt>
                  <c:pt idx="7">
                    <c:v>3.9418132156237955E-3</c:v>
                  </c:pt>
                  <c:pt idx="8">
                    <c:v>6.7989269221982937E-3</c:v>
                  </c:pt>
                  <c:pt idx="9">
                    <c:v>4.6292434018150317E-3</c:v>
                  </c:pt>
                  <c:pt idx="10">
                    <c:v>5.6893178921966587E-3</c:v>
                  </c:pt>
                  <c:pt idx="11">
                    <c:v>6.4706112784359594E-3</c:v>
                  </c:pt>
                  <c:pt idx="12">
                    <c:v>2.5793855971211819E-3</c:v>
                  </c:pt>
                  <c:pt idx="13">
                    <c:v>2.7238417883232334E-3</c:v>
                  </c:pt>
                  <c:pt idx="14">
                    <c:v>4.1169970049836488E-3</c:v>
                  </c:pt>
                  <c:pt idx="15">
                    <c:v>3.2844902315677673E-3</c:v>
                  </c:pt>
                  <c:pt idx="16">
                    <c:v>8.2033349960509844E-3</c:v>
                  </c:pt>
                  <c:pt idx="17">
                    <c:v>7.9818962742182909E-3</c:v>
                  </c:pt>
                  <c:pt idx="18">
                    <c:v>6.6298657489064841E-3</c:v>
                  </c:pt>
                  <c:pt idx="19">
                    <c:v>5.1459164526171481E-3</c:v>
                  </c:pt>
                </c:numCache>
              </c:numRef>
            </c:plus>
            <c:minus>
              <c:numRef>
                <c:f>'results_cpu_optimized'!$J$62:$J$81</c:f>
                <c:numCache>
                  <c:formatCode>General</c:formatCode>
                  <c:ptCount val="20"/>
                  <c:pt idx="0">
                    <c:v>1.0397404018811918E-2</c:v>
                  </c:pt>
                  <c:pt idx="1">
                    <c:v>2.2722398035061892E-2</c:v>
                  </c:pt>
                  <c:pt idx="2">
                    <c:v>2.4761136907119761E-2</c:v>
                  </c:pt>
                  <c:pt idx="3">
                    <c:v>1.4472917115192767E-2</c:v>
                  </c:pt>
                  <c:pt idx="4">
                    <c:v>1.2926457485308074E-2</c:v>
                  </c:pt>
                  <c:pt idx="5">
                    <c:v>1.068300068106268E-2</c:v>
                  </c:pt>
                  <c:pt idx="6">
                    <c:v>6.3083403891308247E-3</c:v>
                  </c:pt>
                  <c:pt idx="7">
                    <c:v>3.9418132156237955E-3</c:v>
                  </c:pt>
                  <c:pt idx="8">
                    <c:v>6.7989269221982937E-3</c:v>
                  </c:pt>
                  <c:pt idx="9">
                    <c:v>4.6292434018150317E-3</c:v>
                  </c:pt>
                  <c:pt idx="10">
                    <c:v>5.6893178921966587E-3</c:v>
                  </c:pt>
                  <c:pt idx="11">
                    <c:v>6.4706112784359594E-3</c:v>
                  </c:pt>
                  <c:pt idx="12">
                    <c:v>2.5793855971211819E-3</c:v>
                  </c:pt>
                  <c:pt idx="13">
                    <c:v>2.7238417883232334E-3</c:v>
                  </c:pt>
                  <c:pt idx="14">
                    <c:v>4.1169970049836488E-3</c:v>
                  </c:pt>
                  <c:pt idx="15">
                    <c:v>3.2844902315677673E-3</c:v>
                  </c:pt>
                  <c:pt idx="16">
                    <c:v>8.2033349960509844E-3</c:v>
                  </c:pt>
                  <c:pt idx="17">
                    <c:v>7.9818962742182909E-3</c:v>
                  </c:pt>
                  <c:pt idx="18">
                    <c:v>6.6298657489064841E-3</c:v>
                  </c:pt>
                  <c:pt idx="19">
                    <c:v>5.1459164526171481E-3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'results_cpu_optimized'!$E$62:$E$81</c:f>
              <c:numCache>
                <c:formatCode>General</c:formatCode>
                <c:ptCount val="20"/>
                <c:pt idx="0">
                  <c:v>2.722466666666667</c:v>
                </c:pt>
                <c:pt idx="1">
                  <c:v>1.5325333333333331</c:v>
                </c:pt>
                <c:pt idx="2">
                  <c:v>1.1842666666666664</c:v>
                </c:pt>
                <c:pt idx="3">
                  <c:v>0.99403333333333355</c:v>
                </c:pt>
                <c:pt idx="4">
                  <c:v>0.94389999999999985</c:v>
                </c:pt>
                <c:pt idx="5">
                  <c:v>0.8533666666666665</c:v>
                </c:pt>
                <c:pt idx="6">
                  <c:v>0.78533333333333322</c:v>
                </c:pt>
                <c:pt idx="7">
                  <c:v>0.73763333333333336</c:v>
                </c:pt>
                <c:pt idx="8">
                  <c:v>0.87363333333333315</c:v>
                </c:pt>
                <c:pt idx="9">
                  <c:v>0.84723333333333328</c:v>
                </c:pt>
                <c:pt idx="10">
                  <c:v>0.83533333333333315</c:v>
                </c:pt>
                <c:pt idx="11">
                  <c:v>0.81030000000000002</c:v>
                </c:pt>
                <c:pt idx="12">
                  <c:v>0.78980000000000006</c:v>
                </c:pt>
                <c:pt idx="13">
                  <c:v>0.75630000000000008</c:v>
                </c:pt>
                <c:pt idx="14">
                  <c:v>0.73490000000000011</c:v>
                </c:pt>
                <c:pt idx="15">
                  <c:v>0.73140000000000005</c:v>
                </c:pt>
                <c:pt idx="16">
                  <c:v>0.81966666666666654</c:v>
                </c:pt>
                <c:pt idx="17">
                  <c:v>0.80203333333333349</c:v>
                </c:pt>
                <c:pt idx="18">
                  <c:v>0.78720000000000001</c:v>
                </c:pt>
                <c:pt idx="19">
                  <c:v>0.77640000000000009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B9-4307-8F64-E85B9453E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2459407"/>
        <c:axId val="1312727791"/>
      </c:lineChart>
      <c:catAx>
        <c:axId val="5224594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12727791"/>
        <c:crosses val="autoZero"/>
        <c:auto val="1"/>
        <c:lblAlgn val="ctr"/>
        <c:lblOffset val="100"/>
        <c:noMultiLvlLbl val="0"/>
      </c:catAx>
      <c:valAx>
        <c:axId val="1312727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22459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 Comparison (10M)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new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'results_cpu_optimized'!$F$62:$F$81</c:f>
              <c:numCache>
                <c:formatCode>General</c:formatCode>
                <c:ptCount val="20"/>
                <c:pt idx="0">
                  <c:v>1</c:v>
                </c:pt>
                <c:pt idx="1">
                  <c:v>1.7764485818688016</c:v>
                </c:pt>
                <c:pt idx="2">
                  <c:v>2.2988628687232615</c:v>
                </c:pt>
                <c:pt idx="3">
                  <c:v>2.7388082223936152</c:v>
                </c:pt>
                <c:pt idx="4">
                  <c:v>2.8842744641028366</c:v>
                </c:pt>
                <c:pt idx="5">
                  <c:v>3.1902660052341716</c:v>
                </c:pt>
                <c:pt idx="6">
                  <c:v>3.4666383701188463</c:v>
                </c:pt>
                <c:pt idx="7">
                  <c:v>3.6908129603687474</c:v>
                </c:pt>
                <c:pt idx="8">
                  <c:v>3.1162577740470843</c:v>
                </c:pt>
                <c:pt idx="9">
                  <c:v>3.2133611362473942</c:v>
                </c:pt>
                <c:pt idx="10">
                  <c:v>3.2591380686352767</c:v>
                </c:pt>
                <c:pt idx="11">
                  <c:v>3.3598255790036617</c:v>
                </c:pt>
                <c:pt idx="12">
                  <c:v>3.4470330041360686</c:v>
                </c:pt>
                <c:pt idx="13">
                  <c:v>3.5997179249856761</c:v>
                </c:pt>
                <c:pt idx="14">
                  <c:v>3.7045403002676101</c:v>
                </c:pt>
                <c:pt idx="15">
                  <c:v>3.7222677969191507</c:v>
                </c:pt>
                <c:pt idx="16">
                  <c:v>3.3214314762098422</c:v>
                </c:pt>
                <c:pt idx="17">
                  <c:v>3.3944557582810355</c:v>
                </c:pt>
                <c:pt idx="18">
                  <c:v>3.4584180216802172</c:v>
                </c:pt>
                <c:pt idx="19">
                  <c:v>3.5065258457839601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40-4DED-BB02-E0F3761E084E}"/>
            </c:ext>
          </c:extLst>
        </c:ser>
        <c:ser>
          <c:idx val="0"/>
          <c:order val="1"/>
          <c:tx>
            <c:v>old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results_cpu_not_optimized!$F$62:$F$81</c:f>
              <c:numCache>
                <c:formatCode>General</c:formatCode>
                <c:ptCount val="20"/>
                <c:pt idx="0">
                  <c:v>1</c:v>
                </c:pt>
                <c:pt idx="1">
                  <c:v>1.6718287179691083</c:v>
                </c:pt>
                <c:pt idx="2">
                  <c:v>1.8801251956181537</c:v>
                </c:pt>
                <c:pt idx="3">
                  <c:v>2.3741742419964993</c:v>
                </c:pt>
                <c:pt idx="4">
                  <c:v>2.4593654042988744</c:v>
                </c:pt>
                <c:pt idx="5">
                  <c:v>2.6676605868358445</c:v>
                </c:pt>
                <c:pt idx="6">
                  <c:v>2.9283053031094401</c:v>
                </c:pt>
                <c:pt idx="7">
                  <c:v>2.9188532555879503</c:v>
                </c:pt>
                <c:pt idx="8">
                  <c:v>2.7127512015741435</c:v>
                </c:pt>
                <c:pt idx="9">
                  <c:v>2.7523482245131734</c:v>
                </c:pt>
                <c:pt idx="10">
                  <c:v>2.7607510997308125</c:v>
                </c:pt>
                <c:pt idx="11">
                  <c:v>2.8926495373714447</c:v>
                </c:pt>
                <c:pt idx="12">
                  <c:v>3.0428395687097485</c:v>
                </c:pt>
                <c:pt idx="13">
                  <c:v>3.1047365895078824</c:v>
                </c:pt>
                <c:pt idx="14">
                  <c:v>3.1729107715525378</c:v>
                </c:pt>
                <c:pt idx="15">
                  <c:v>3.1202879192638768</c:v>
                </c:pt>
                <c:pt idx="16">
                  <c:v>3.0187013173480741</c:v>
                </c:pt>
                <c:pt idx="17">
                  <c:v>3.0430597771023309</c:v>
                </c:pt>
                <c:pt idx="18">
                  <c:v>3.0329630698211196</c:v>
                </c:pt>
                <c:pt idx="19">
                  <c:v>3.1125504274769611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40-4DED-BB02-E0F3761E08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2459407"/>
        <c:axId val="1312727791"/>
      </c:lineChart>
      <c:catAx>
        <c:axId val="5224594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12727791"/>
        <c:crosses val="autoZero"/>
        <c:auto val="1"/>
        <c:lblAlgn val="ctr"/>
        <c:lblOffset val="100"/>
        <c:noMultiLvlLbl val="0"/>
      </c:catAx>
      <c:valAx>
        <c:axId val="1312727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22459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v>100M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(15)'!$E$42:$E$51</c:f>
              <c:numCache>
                <c:formatCode>General</c:formatCode>
                <c:ptCount val="10"/>
                <c:pt idx="0">
                  <c:v>360.03669413333336</c:v>
                </c:pt>
                <c:pt idx="1">
                  <c:v>181.91289900000007</c:v>
                </c:pt>
                <c:pt idx="2">
                  <c:v>95.634581499999996</c:v>
                </c:pt>
                <c:pt idx="3">
                  <c:v>46.732484499999991</c:v>
                </c:pt>
                <c:pt idx="4">
                  <c:v>23.5859761</c:v>
                </c:pt>
                <c:pt idx="5">
                  <c:v>12.811320499999999</c:v>
                </c:pt>
                <c:pt idx="6">
                  <c:v>8.7745134666666669</c:v>
                </c:pt>
                <c:pt idx="7">
                  <c:v>8.125594433333335</c:v>
                </c:pt>
                <c:pt idx="8">
                  <c:v>9.5950010999999993</c:v>
                </c:pt>
                <c:pt idx="9">
                  <c:v>9.5345631333333323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3D-4ACD-A20C-9B392CD368BB}"/>
            </c:ext>
          </c:extLst>
        </c:ser>
        <c:ser>
          <c:idx val="3"/>
          <c:order val="1"/>
          <c:tx>
            <c:v>10M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(15)'!$E$32:$E$41</c:f>
              <c:numCache>
                <c:formatCode>General</c:formatCode>
                <c:ptCount val="10"/>
                <c:pt idx="0">
                  <c:v>21.598178633333337</c:v>
                </c:pt>
                <c:pt idx="1">
                  <c:v>10.959668466666669</c:v>
                </c:pt>
                <c:pt idx="2">
                  <c:v>5.5485166999999986</c:v>
                </c:pt>
                <c:pt idx="3">
                  <c:v>2.8225232999999998</c:v>
                </c:pt>
                <c:pt idx="4">
                  <c:v>1.4182066333333332</c:v>
                </c:pt>
                <c:pt idx="5">
                  <c:v>0.74276410000000004</c:v>
                </c:pt>
                <c:pt idx="6">
                  <c:v>0.50198113333333327</c:v>
                </c:pt>
                <c:pt idx="7">
                  <c:v>0.49321960000000004</c:v>
                </c:pt>
                <c:pt idx="8">
                  <c:v>0.59057459999999995</c:v>
                </c:pt>
                <c:pt idx="9">
                  <c:v>0.59857899999999986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3D-4ACD-A20C-9B392CD368BB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(15)'!$E$22:$E$31</c:f>
              <c:numCache>
                <c:formatCode>General</c:formatCode>
                <c:ptCount val="10"/>
                <c:pt idx="0">
                  <c:v>2.8797114999999995</c:v>
                </c:pt>
                <c:pt idx="1">
                  <c:v>1.4667508</c:v>
                </c:pt>
                <c:pt idx="2">
                  <c:v>0.75203799999999998</c:v>
                </c:pt>
                <c:pt idx="3">
                  <c:v>0.37742450000000005</c:v>
                </c:pt>
                <c:pt idx="4">
                  <c:v>0.18876456666666666</c:v>
                </c:pt>
                <c:pt idx="5">
                  <c:v>0.10230503333333335</c:v>
                </c:pt>
                <c:pt idx="6">
                  <c:v>6.9038666666666665E-2</c:v>
                </c:pt>
                <c:pt idx="7">
                  <c:v>6.999916666666664E-2</c:v>
                </c:pt>
                <c:pt idx="8">
                  <c:v>9.2058033333333331E-2</c:v>
                </c:pt>
                <c:pt idx="9">
                  <c:v>9.7340633333333329E-2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43D-4ACD-A20C-9B392CD368BB}"/>
            </c:ext>
          </c:extLst>
        </c:ser>
        <c:ser>
          <c:idx val="1"/>
          <c:order val="3"/>
          <c:tx>
            <c:v>100k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(15)'!$E$12:$E$21</c:f>
              <c:numCache>
                <c:formatCode>General</c:formatCode>
                <c:ptCount val="10"/>
                <c:pt idx="0">
                  <c:v>0.21204526666666673</c:v>
                </c:pt>
                <c:pt idx="1">
                  <c:v>0.11066233333333332</c:v>
                </c:pt>
                <c:pt idx="2">
                  <c:v>5.6548299999999996E-2</c:v>
                </c:pt>
                <c:pt idx="3">
                  <c:v>2.9105699999999998E-2</c:v>
                </c:pt>
                <c:pt idx="4">
                  <c:v>1.5755033333333335E-2</c:v>
                </c:pt>
                <c:pt idx="5">
                  <c:v>1.0130700000000001E-2</c:v>
                </c:pt>
                <c:pt idx="6">
                  <c:v>9.0967666666666672E-3</c:v>
                </c:pt>
                <c:pt idx="7">
                  <c:v>1.2006400000000002E-2</c:v>
                </c:pt>
                <c:pt idx="8">
                  <c:v>2.2786966666666665E-2</c:v>
                </c:pt>
                <c:pt idx="9">
                  <c:v>2.0901633333333336E-2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43D-4ACD-A20C-9B392CD368BB}"/>
            </c:ext>
          </c:extLst>
        </c:ser>
        <c:ser>
          <c:idx val="0"/>
          <c:order val="4"/>
          <c:tx>
            <c:v>10k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(15)'!$E$2:$E$11</c:f>
              <c:numCache>
                <c:formatCode>General</c:formatCode>
                <c:ptCount val="10"/>
                <c:pt idx="0">
                  <c:v>1.7077433333333333E-2</c:v>
                </c:pt>
                <c:pt idx="1">
                  <c:v>7.8659999999999997E-3</c:v>
                </c:pt>
                <c:pt idx="2">
                  <c:v>4.3475333333333338E-3</c:v>
                </c:pt>
                <c:pt idx="3">
                  <c:v>2.756233333333333E-3</c:v>
                </c:pt>
                <c:pt idx="4">
                  <c:v>2.1820666666666666E-3</c:v>
                </c:pt>
                <c:pt idx="5">
                  <c:v>2.3374666666666666E-3</c:v>
                </c:pt>
                <c:pt idx="6">
                  <c:v>3.3413666666666664E-3</c:v>
                </c:pt>
                <c:pt idx="7">
                  <c:v>5.8410333333333338E-3</c:v>
                </c:pt>
                <c:pt idx="8">
                  <c:v>1.2556066666666666E-2</c:v>
                </c:pt>
                <c:pt idx="9">
                  <c:v>7.8434000000000004E-3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43D-4ACD-A20C-9B392CD368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2860463"/>
        <c:axId val="1995367215"/>
      </c:lineChart>
      <c:catAx>
        <c:axId val="18028604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95367215"/>
        <c:crosses val="autoZero"/>
        <c:auto val="1"/>
        <c:lblAlgn val="ctr"/>
        <c:lblOffset val="100"/>
        <c:noMultiLvlLbl val="0"/>
      </c:catAx>
      <c:valAx>
        <c:axId val="1995367215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02860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12/07/2023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12/07/2023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Non ci ricordiamo la lore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8984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63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12/07/2023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12/07/2023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12/07/2023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12/07/2023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12/07/2023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12/07/2023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12/07/2023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12/07/2023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12/07/2023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12/07/2023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12/07/2023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12/07/2023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89716" cy="2000251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Computer Architecture Project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7997627" cy="956816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Performance Analysis of a Multi-</a:t>
            </a:r>
            <a:r>
              <a:rPr lang="en-US" dirty="0"/>
              <a:t>thread</a:t>
            </a:r>
            <a:r>
              <a:rPr lang="it-IT" dirty="0"/>
              <a:t> K-Means </a:t>
            </a:r>
            <a:r>
              <a:rPr lang="en-US" dirty="0"/>
              <a:t>solution</a:t>
            </a:r>
            <a:r>
              <a:rPr lang="it-IT" dirty="0"/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FB0043A-5CED-DA51-51D9-1246E939E419}"/>
              </a:ext>
            </a:extLst>
          </p:cNvPr>
          <p:cNvSpPr txBox="1"/>
          <p:nvPr/>
        </p:nvSpPr>
        <p:spPr>
          <a:xfrm>
            <a:off x="1625176" y="4581128"/>
            <a:ext cx="6130522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it-IT" sz="2800" b="0" i="0" u="none" strike="noStrike" kern="1200" cap="all" spc="20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Antonio Patimo </a:t>
            </a:r>
          </a:p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it-IT" sz="2800" cap="all" spc="200" dirty="0">
                <a:solidFill>
                  <a:srgbClr val="009999"/>
                </a:solidFill>
                <a:latin typeface="Calibri"/>
              </a:rPr>
              <a:t>Guillaume Quint</a:t>
            </a:r>
          </a:p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it-IT" sz="2800" b="0" i="0" u="none" strike="noStrike" kern="1200" cap="all" spc="20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A.Y. 2022/23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With larger datasets, increasing the number of threads yields an improved speedup with progressively diminishing returns until a threshold</a:t>
            </a:r>
            <a:endParaRPr lang="it-IT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A529EB5-A585-AC5F-6DE2-AF35E915AC4A}"/>
              </a:ext>
            </a:extLst>
          </p:cNvPr>
          <p:cNvSpPr txBox="1">
            <a:spLocks/>
          </p:cNvSpPr>
          <p:nvPr/>
        </p:nvSpPr>
        <p:spPr>
          <a:xfrm>
            <a:off x="6238428" y="1772816"/>
            <a:ext cx="5400599" cy="43273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96C82B1-7768-D4DC-B83B-890FF6C9FC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10089" r="6283" b="50382"/>
          <a:stretch/>
        </p:blipFill>
        <p:spPr>
          <a:xfrm>
            <a:off x="285710" y="2276872"/>
            <a:ext cx="11617403" cy="31683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C79DD5-807E-297B-9F5B-C94DDE228DF9}"/>
              </a:ext>
            </a:extLst>
          </p:cNvPr>
          <p:cNvSpPr txBox="1"/>
          <p:nvPr/>
        </p:nvSpPr>
        <p:spPr>
          <a:xfrm>
            <a:off x="5369948" y="5933752"/>
            <a:ext cx="1448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239ms</a:t>
            </a:r>
          </a:p>
        </p:txBody>
      </p:sp>
    </p:spTree>
    <p:extLst>
      <p:ext uri="{BB962C8B-B14F-4D97-AF65-F5344CB8AC3E}">
        <p14:creationId xmlns:p14="http://schemas.microsoft.com/office/powerpoint/2010/main" val="328888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With larger datasets, increasing the number of threads yields an improved speedup with progressively diminishing returns until a threshold</a:t>
            </a:r>
            <a:endParaRPr lang="it-IT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A529EB5-A585-AC5F-6DE2-AF35E915AC4A}"/>
              </a:ext>
            </a:extLst>
          </p:cNvPr>
          <p:cNvSpPr txBox="1">
            <a:spLocks/>
          </p:cNvSpPr>
          <p:nvPr/>
        </p:nvSpPr>
        <p:spPr>
          <a:xfrm>
            <a:off x="6238428" y="1772816"/>
            <a:ext cx="5400599" cy="43273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8799B7E-285B-6230-941B-5037501A39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6" t="10504" r="9021" b="20180"/>
          <a:stretch/>
        </p:blipFill>
        <p:spPr>
          <a:xfrm>
            <a:off x="1053852" y="1664826"/>
            <a:ext cx="9941470" cy="45004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D8F36F-2B85-E4BB-4A48-87B1E5CC9046}"/>
              </a:ext>
            </a:extLst>
          </p:cNvPr>
          <p:cNvSpPr txBox="1"/>
          <p:nvPr/>
        </p:nvSpPr>
        <p:spPr>
          <a:xfrm>
            <a:off x="5513964" y="6273294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/>
              <a:t>186ms</a:t>
            </a:r>
          </a:p>
        </p:txBody>
      </p:sp>
    </p:spTree>
    <p:extLst>
      <p:ext uri="{BB962C8B-B14F-4D97-AF65-F5344CB8AC3E}">
        <p14:creationId xmlns:p14="http://schemas.microsoft.com/office/powerpoint/2010/main" val="372333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To observe a substantial reduction in performance due to overhead, we must increase a lot the number of threads or consider much smaller datasets</a:t>
            </a:r>
            <a:endParaRPr lang="it-IT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A529EB5-A585-AC5F-6DE2-AF35E915AC4A}"/>
              </a:ext>
            </a:extLst>
          </p:cNvPr>
          <p:cNvSpPr txBox="1">
            <a:spLocks/>
          </p:cNvSpPr>
          <p:nvPr/>
        </p:nvSpPr>
        <p:spPr>
          <a:xfrm>
            <a:off x="6238428" y="1772816"/>
            <a:ext cx="5400599" cy="43273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B58892A-44DD-AD7F-9069-718D2BF431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201133"/>
              </p:ext>
            </p:extLst>
          </p:nvPr>
        </p:nvGraphicFramePr>
        <p:xfrm>
          <a:off x="1125860" y="1484784"/>
          <a:ext cx="10585176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363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554A-68D1-3307-0F59-9D765723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en-US" dirty="0"/>
              <a:t>3. With a larger dataset the speedup increases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4A7C2-ACEF-A4EA-4B18-7DB51E7DB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50596" y="1706880"/>
            <a:ext cx="3828788" cy="44653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sequential part of the application is almost constant with respect to the dataset size. Meanwhile, with a larger dataset, the work done in parallel increases</a:t>
            </a:r>
          </a:p>
          <a:p>
            <a:r>
              <a:rPr lang="en-US" dirty="0"/>
              <a:t>Therefore, the ratio between CPU Time and Elapsed Time increases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149DA8D-9888-7B57-9941-10EBDBF210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74823297"/>
              </p:ext>
            </p:extLst>
          </p:nvPr>
        </p:nvGraphicFramePr>
        <p:xfrm>
          <a:off x="405780" y="836711"/>
          <a:ext cx="7056784" cy="5832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633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1627675-3A0C-315C-EC88-78B99DEEB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462146"/>
              </p:ext>
            </p:extLst>
          </p:nvPr>
        </p:nvGraphicFramePr>
        <p:xfrm>
          <a:off x="837828" y="764704"/>
          <a:ext cx="11017224" cy="5818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0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738FFB6-62EC-4BF6-943E-217DC1766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026397"/>
              </p:ext>
            </p:extLst>
          </p:nvPr>
        </p:nvGraphicFramePr>
        <p:xfrm>
          <a:off x="837828" y="764704"/>
          <a:ext cx="10945216" cy="5818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0778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pic>
        <p:nvPicPr>
          <p:cNvPr id="5" name="Content Placeholder 4" descr="A picture containing text, line, screenshot, diagram&#10;&#10;Description automatically generated">
            <a:extLst>
              <a:ext uri="{FF2B5EF4-FFF2-40B4-BE49-F238E27FC236}">
                <a16:creationId xmlns:a16="http://schemas.microsoft.com/office/drawing/2014/main" id="{8D74A940-BBD4-1B96-A49E-F137D9EB0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1844824"/>
            <a:ext cx="10913207" cy="24482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D4B2DB-F850-073A-AB0F-4E6F62D8E144}"/>
              </a:ext>
            </a:extLst>
          </p:cNvPr>
          <p:cNvSpPr txBox="1"/>
          <p:nvPr/>
        </p:nvSpPr>
        <p:spPr>
          <a:xfrm>
            <a:off x="1053852" y="4869160"/>
            <a:ext cx="10153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Inside the worker </a:t>
            </a:r>
            <a:r>
              <a:rPr lang="it-IT" sz="2800" dirty="0" err="1"/>
              <a:t>function</a:t>
            </a:r>
            <a:r>
              <a:rPr lang="it-IT" sz="2800" dirty="0"/>
              <a:t>, </a:t>
            </a: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found</a:t>
            </a:r>
            <a:r>
              <a:rPr lang="it-IT" sz="2800" dirty="0"/>
              <a:t> that </a:t>
            </a:r>
            <a:r>
              <a:rPr lang="it-IT" sz="2800" dirty="0" err="1"/>
              <a:t>aggregatePoints</a:t>
            </a:r>
            <a:r>
              <a:rPr lang="it-IT" sz="2800" dirty="0"/>
              <a:t> </a:t>
            </a:r>
            <a:r>
              <a:rPr lang="it-IT" sz="2800" dirty="0" err="1"/>
              <a:t>took</a:t>
            </a:r>
            <a:r>
              <a:rPr lang="it-IT" sz="2800" dirty="0"/>
              <a:t> </a:t>
            </a:r>
            <a:r>
              <a:rPr lang="it-IT" sz="2800" dirty="0" err="1"/>
              <a:t>much</a:t>
            </a:r>
            <a:r>
              <a:rPr lang="it-IT" sz="2800" dirty="0"/>
              <a:t> more time to </a:t>
            </a:r>
            <a:r>
              <a:rPr lang="it-IT" sz="2800" dirty="0" err="1"/>
              <a:t>execute</a:t>
            </a:r>
            <a:r>
              <a:rPr lang="it-IT" sz="2800" dirty="0"/>
              <a:t> </a:t>
            </a:r>
            <a:r>
              <a:rPr lang="it-IT" sz="2800" dirty="0" err="1"/>
              <a:t>than</a:t>
            </a:r>
            <a:r>
              <a:rPr lang="it-IT" sz="2800" dirty="0"/>
              <a:t> </a:t>
            </a:r>
            <a:r>
              <a:rPr lang="it-IT" sz="2800" dirty="0" err="1"/>
              <a:t>initially</a:t>
            </a:r>
            <a:r>
              <a:rPr lang="it-IT" sz="2800" dirty="0"/>
              <a:t> </a:t>
            </a:r>
            <a:r>
              <a:rPr lang="it-IT" sz="2800" dirty="0" err="1"/>
              <a:t>expected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803453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41DB8-2AFF-92D1-F0A0-D04590CCA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5039325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factored</a:t>
            </a:r>
            <a:r>
              <a:rPr lang="it-IT" dirty="0"/>
              <a:t> the work </a:t>
            </a:r>
            <a:r>
              <a:rPr lang="it-IT" dirty="0" err="1"/>
              <a:t>done</a:t>
            </a:r>
            <a:r>
              <a:rPr lang="it-IT" dirty="0"/>
              <a:t> by the </a:t>
            </a:r>
            <a:r>
              <a:rPr lang="it-IT" dirty="0" err="1"/>
              <a:t>aggregatePoints</a:t>
            </a:r>
            <a:r>
              <a:rPr lang="it-IT" dirty="0"/>
              <a:t> inside the </a:t>
            </a:r>
            <a:r>
              <a:rPr lang="it-IT" dirty="0" err="1"/>
              <a:t>threads</a:t>
            </a:r>
            <a:r>
              <a:rPr lang="it-IT" dirty="0"/>
              <a:t>’ worker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experienced</a:t>
            </a:r>
            <a:r>
              <a:rPr lang="it-IT" dirty="0"/>
              <a:t> a </a:t>
            </a:r>
            <a:r>
              <a:rPr lang="it-IT" dirty="0" err="1"/>
              <a:t>decrease</a:t>
            </a:r>
            <a:r>
              <a:rPr lang="it-IT" dirty="0"/>
              <a:t> in performances, </a:t>
            </a:r>
            <a:r>
              <a:rPr lang="it-IT" dirty="0" err="1"/>
              <a:t>mainly</a:t>
            </a:r>
            <a:r>
              <a:rPr lang="it-IT" dirty="0"/>
              <a:t> due to an </a:t>
            </a:r>
            <a:r>
              <a:rPr lang="it-IT" dirty="0" err="1"/>
              <a:t>increased</a:t>
            </a:r>
            <a:r>
              <a:rPr lang="it-IT" dirty="0"/>
              <a:t> in data sharing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.</a:t>
            </a:r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C2C9A00-9F6A-5C77-C0C1-301BD9DB8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" t="1326" r="20893" b="22318"/>
          <a:stretch/>
        </p:blipFill>
        <p:spPr>
          <a:xfrm>
            <a:off x="6648157" y="2852936"/>
            <a:ext cx="3528392" cy="367240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D6C69A8-E06D-7B00-9FFB-43C0F8092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" t="1311" r="22023" b="23197"/>
          <a:stretch/>
        </p:blipFill>
        <p:spPr>
          <a:xfrm>
            <a:off x="2205328" y="2852936"/>
            <a:ext cx="3456384" cy="3672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3EC7DF-520E-AE79-3468-5B4B0BF18C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t="1550" r="21955" b="21620"/>
          <a:stretch/>
        </p:blipFill>
        <p:spPr>
          <a:xfrm>
            <a:off x="12935172" y="2852936"/>
            <a:ext cx="345638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76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41DB8-2AFF-92D1-F0A0-D04590CCA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5039325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data </a:t>
            </a:r>
            <a:r>
              <a:rPr lang="it-IT" dirty="0" err="1"/>
              <a:t>structures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to store </a:t>
            </a:r>
            <a:r>
              <a:rPr lang="it-IT" dirty="0" err="1"/>
              <a:t>partial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mutual</a:t>
            </a:r>
            <a:r>
              <a:rPr lang="it-IT" dirty="0"/>
              <a:t> cache </a:t>
            </a:r>
            <a:r>
              <a:rPr lang="it-IT" dirty="0" err="1"/>
              <a:t>invalidations</a:t>
            </a:r>
            <a:endParaRPr lang="it-IT" dirty="0"/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C2C9A00-9F6A-5C77-C0C1-301BD9DB8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" t="1326" r="20893" b="22318"/>
          <a:stretch/>
        </p:blipFill>
        <p:spPr>
          <a:xfrm>
            <a:off x="2538270" y="2836232"/>
            <a:ext cx="3528392" cy="367240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D6C69A8-E06D-7B00-9FFB-43C0F8092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" t="1311" r="22023" b="23197"/>
          <a:stretch/>
        </p:blipFill>
        <p:spPr>
          <a:xfrm>
            <a:off x="-3770684" y="2858164"/>
            <a:ext cx="3456384" cy="3672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3EC7DF-520E-AE79-3468-5B4B0BF18C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t="1550" r="21955" b="21620"/>
          <a:stretch/>
        </p:blipFill>
        <p:spPr>
          <a:xfrm>
            <a:off x="6902585" y="2836232"/>
            <a:ext cx="345638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68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EB501-7D07-94B9-B3D6-CF4C4DF3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Hardware </a:t>
            </a:r>
            <a:r>
              <a:rPr lang="en-US" dirty="0"/>
              <a:t>Specifications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E96AC1-9929-4425-B0A8-8F58CC01A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146713"/>
              </p:ext>
            </p:extLst>
          </p:nvPr>
        </p:nvGraphicFramePr>
        <p:xfrm>
          <a:off x="1106544" y="1124744"/>
          <a:ext cx="10585177" cy="492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3016">
                  <a:extLst>
                    <a:ext uri="{9D8B030D-6E8A-4147-A177-3AD203B41FA5}">
                      <a16:colId xmlns:a16="http://schemas.microsoft.com/office/drawing/2014/main" val="59310166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516095507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767397892"/>
                    </a:ext>
                  </a:extLst>
                </a:gridCol>
                <a:gridCol w="2820772">
                  <a:extLst>
                    <a:ext uri="{9D8B030D-6E8A-4147-A177-3AD203B41FA5}">
                      <a16:colId xmlns:a16="http://schemas.microsoft.com/office/drawing/2014/main" val="1947922795"/>
                    </a:ext>
                  </a:extLst>
                </a:gridCol>
                <a:gridCol w="2365085">
                  <a:extLst>
                    <a:ext uri="{9D8B030D-6E8A-4147-A177-3AD203B41FA5}">
                      <a16:colId xmlns:a16="http://schemas.microsoft.com/office/drawing/2014/main" val="4053238921"/>
                    </a:ext>
                  </a:extLst>
                </a:gridCol>
              </a:tblGrid>
              <a:tr h="573389">
                <a:tc gridSpan="5">
                  <a:txBody>
                    <a:bodyPr/>
                    <a:lstStyle/>
                    <a:p>
                      <a:pPr algn="ctr"/>
                      <a:r>
                        <a:rPr lang="it-IT" sz="2800" dirty="0"/>
                        <a:t>NVIDIA </a:t>
                      </a:r>
                      <a:r>
                        <a:rPr lang="it-IT" sz="2800" dirty="0" err="1"/>
                        <a:t>GeForce</a:t>
                      </a:r>
                      <a:r>
                        <a:rPr lang="it-IT" sz="2800" dirty="0"/>
                        <a:t> GTX 1050 Mobile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552282"/>
                  </a:ext>
                </a:extLst>
              </a:tr>
              <a:tr h="573389">
                <a:tc>
                  <a:txBody>
                    <a:bodyPr/>
                    <a:lstStyle/>
                    <a:p>
                      <a:r>
                        <a:rPr lang="it-IT" sz="2800" b="1" dirty="0"/>
                        <a:t>Architecture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Pascal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1" dirty="0"/>
                        <a:t>Single Precision FLOP/s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1,911 </a:t>
                      </a:r>
                      <a:r>
                        <a:rPr lang="it-IT" sz="2800" dirty="0" err="1"/>
                        <a:t>TeraFLOP</a:t>
                      </a:r>
                      <a:r>
                        <a:rPr lang="it-IT" sz="2800" dirty="0"/>
                        <a:t>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9399690"/>
                  </a:ext>
                </a:extLst>
              </a:tr>
              <a:tr h="573389">
                <a:tc>
                  <a:txBody>
                    <a:bodyPr/>
                    <a:lstStyle/>
                    <a:p>
                      <a:r>
                        <a:rPr lang="it-IT" sz="2800" b="1" dirty="0"/>
                        <a:t>Cuda Cores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640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1" dirty="0"/>
                        <a:t>Double Precision FLOP/s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59,72 </a:t>
                      </a:r>
                      <a:r>
                        <a:rPr lang="it-IT" sz="2800" dirty="0" err="1"/>
                        <a:t>GigaFLOP</a:t>
                      </a:r>
                      <a:r>
                        <a:rPr lang="it-IT" sz="2800" dirty="0"/>
                        <a:t>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167756"/>
                  </a:ext>
                </a:extLst>
              </a:tr>
              <a:tr h="573389">
                <a:tc>
                  <a:txBody>
                    <a:bodyPr/>
                    <a:lstStyle/>
                    <a:p>
                      <a:r>
                        <a:rPr lang="en-US" sz="2800" b="1" noProof="0" dirty="0"/>
                        <a:t>Multiprocessors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1" dirty="0"/>
                        <a:t>Constant Memory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</a:rPr>
                        <a:t>64 KiB</a:t>
                      </a:r>
                      <a:endParaRPr lang="it-IT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56528446"/>
                  </a:ext>
                </a:extLst>
              </a:tr>
              <a:tr h="573389">
                <a:tc>
                  <a:txBody>
                    <a:bodyPr/>
                    <a:lstStyle/>
                    <a:p>
                      <a:r>
                        <a:rPr lang="it-IT" sz="2800" b="1" dirty="0"/>
                        <a:t>Clock rate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</a:rPr>
                        <a:t>1,493 GHz</a:t>
                      </a:r>
                      <a:endParaRPr lang="it-I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1" dirty="0"/>
                        <a:t>L2 Cache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0" dirty="0">
                          <a:solidFill>
                            <a:schemeClr val="tx1"/>
                          </a:solidFill>
                        </a:rPr>
                        <a:t>512 </a:t>
                      </a:r>
                      <a:r>
                        <a:rPr lang="it-IT" sz="2800" b="0" dirty="0" err="1">
                          <a:solidFill>
                            <a:schemeClr val="tx1"/>
                          </a:solidFill>
                        </a:rPr>
                        <a:t>KiB</a:t>
                      </a:r>
                      <a:endParaRPr lang="it-IT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8026342"/>
                  </a:ext>
                </a:extLst>
              </a:tr>
              <a:tr h="573389">
                <a:tc>
                  <a:txBody>
                    <a:bodyPr/>
                    <a:lstStyle/>
                    <a:p>
                      <a:r>
                        <a:rPr lang="it-IT" sz="2800" b="1" dirty="0"/>
                        <a:t>Global Memory Size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</a:rPr>
                        <a:t>3,946 GiB</a:t>
                      </a:r>
                      <a:endParaRPr lang="it-I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1" dirty="0"/>
                        <a:t>Global Memory </a:t>
                      </a:r>
                      <a:r>
                        <a:rPr lang="it-IT" sz="2800" b="1" dirty="0" err="1"/>
                        <a:t>Bandwidth</a:t>
                      </a:r>
                      <a:endParaRPr lang="it-IT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0" dirty="0">
                          <a:solidFill>
                            <a:schemeClr val="tx1"/>
                          </a:solidFill>
                        </a:rPr>
                        <a:t>112,128 GB/s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73735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81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DCA299-B446-DEAE-AB70-10F57B0F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Product </a:t>
            </a:r>
            <a:r>
              <a:rPr lang="en-US" dirty="0"/>
              <a:t>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E3CE0CA-7B72-BC7C-9F74-98DFC0AAB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Scenario: International Bank wants to identify client groups based on their monthly income and expenditure to propose personalized investment plans</a:t>
            </a:r>
          </a:p>
          <a:p>
            <a:r>
              <a:rPr lang="en-US" sz="3200" dirty="0"/>
              <a:t>Typical use case: 10M users, 5 groups</a:t>
            </a:r>
          </a:p>
          <a:p>
            <a:r>
              <a:rPr lang="en-US" sz="3200" dirty="0"/>
              <a:t>Product: customer clustering software for personalized advertisement</a:t>
            </a:r>
          </a:p>
          <a:p>
            <a:r>
              <a:rPr lang="en-US" sz="3200" dirty="0"/>
              <a:t>Algorithm: parallelized K-means clustering </a:t>
            </a:r>
          </a:p>
        </p:txBody>
      </p:sp>
    </p:spTree>
    <p:extLst>
      <p:ext uri="{BB962C8B-B14F-4D97-AF65-F5344CB8AC3E}">
        <p14:creationId xmlns:p14="http://schemas.microsoft.com/office/powerpoint/2010/main" val="2384795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0F90-B0D5-B7B9-6E72-93E01419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GPU </a:t>
            </a:r>
            <a:r>
              <a:rPr lang="it-IT" dirty="0" err="1"/>
              <a:t>execution</a:t>
            </a:r>
            <a:r>
              <a:rPr lang="it-IT" dirty="0"/>
              <a:t> time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9377935-DC47-B3FB-BB0E-9E105FBEA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49125"/>
              </p:ext>
            </p:extLst>
          </p:nvPr>
        </p:nvGraphicFramePr>
        <p:xfrm>
          <a:off x="765820" y="692696"/>
          <a:ext cx="11017224" cy="5890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020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0F90-B0D5-B7B9-6E72-93E01419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GPU </a:t>
            </a:r>
            <a:r>
              <a:rPr lang="it-IT" dirty="0" err="1"/>
              <a:t>speedup</a:t>
            </a:r>
            <a:endParaRPr lang="it-IT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F7FCEA8-3585-0A3A-55B8-E104F2ABB6A3}"/>
              </a:ext>
            </a:extLst>
          </p:cNvPr>
          <p:cNvSpPr txBox="1">
            <a:spLocks/>
          </p:cNvSpPr>
          <p:nvPr/>
        </p:nvSpPr>
        <p:spPr>
          <a:xfrm>
            <a:off x="7606580" y="1052736"/>
            <a:ext cx="4248472" cy="5361050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With a small dataset, increasing the number of threads reduces the speedup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larger datasets, increasing the number of threads yields an improved speedup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a very high number of threads speedup diminishes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EA2633F-D8CC-4292-88FB-F206AA1ED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119680"/>
              </p:ext>
            </p:extLst>
          </p:nvPr>
        </p:nvGraphicFramePr>
        <p:xfrm>
          <a:off x="693812" y="620688"/>
          <a:ext cx="6984776" cy="6048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2622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1699-8203-8E8E-3212-3680B55F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1. </a:t>
            </a:r>
            <a:r>
              <a:rPr lang="en-US" dirty="0"/>
              <a:t>With a small dataset, increasing the number of threads reduces the speedup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DD5BF-7B14-8DEA-6808-A83FE3B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204863"/>
            <a:ext cx="10360501" cy="3959205"/>
          </a:xfrm>
        </p:spPr>
        <p:txBody>
          <a:bodyPr/>
          <a:lstStyle/>
          <a:p>
            <a:r>
              <a:rPr lang="it-IT" dirty="0"/>
              <a:t>Due to </a:t>
            </a:r>
            <a:r>
              <a:rPr lang="it-IT" dirty="0" err="1"/>
              <a:t>kernel’s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allocations</a:t>
            </a:r>
            <a:r>
              <a:rPr lang="it-IT" dirty="0"/>
              <a:t>, on a small dataset the overhead </a:t>
            </a:r>
            <a:r>
              <a:rPr lang="it-IT" dirty="0" err="1"/>
              <a:t>introduced</a:t>
            </a:r>
            <a:r>
              <a:rPr lang="it-IT" dirty="0"/>
              <a:t> </a:t>
            </a:r>
            <a:r>
              <a:rPr lang="it-IT" dirty="0" err="1"/>
              <a:t>becomes</a:t>
            </a:r>
            <a:r>
              <a:rPr lang="it-IT" dirty="0"/>
              <a:t> </a:t>
            </a:r>
            <a:r>
              <a:rPr lang="it-IT" dirty="0" err="1"/>
              <a:t>relevant</a:t>
            </a:r>
            <a:r>
              <a:rPr lang="it-IT" dirty="0"/>
              <a:t> on the overall </a:t>
            </a:r>
            <a:r>
              <a:rPr lang="it-IT" dirty="0" err="1"/>
              <a:t>execution</a:t>
            </a:r>
            <a:r>
              <a:rPr lang="it-IT" dirty="0"/>
              <a:t> time</a:t>
            </a:r>
          </a:p>
          <a:p>
            <a:r>
              <a:rPr lang="it-IT" dirty="0"/>
              <a:t>With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overhead </a:t>
            </a:r>
            <a:r>
              <a:rPr lang="it-IT" dirty="0" err="1"/>
              <a:t>effect</a:t>
            </a:r>
            <a:r>
              <a:rPr lang="it-IT" dirty="0"/>
              <a:t> </a:t>
            </a:r>
            <a:r>
              <a:rPr lang="it-IT" dirty="0" err="1"/>
              <a:t>increases</a:t>
            </a:r>
            <a:r>
              <a:rPr lang="it-IT" dirty="0"/>
              <a:t>, </a:t>
            </a:r>
            <a:r>
              <a:rPr lang="it-IT" dirty="0" err="1"/>
              <a:t>resulting</a:t>
            </a:r>
            <a:r>
              <a:rPr lang="it-IT" dirty="0"/>
              <a:t> in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runs</a:t>
            </a:r>
            <a:r>
              <a:rPr lang="it-IT" dirty="0"/>
              <a:t>, and </a:t>
            </a:r>
            <a:r>
              <a:rPr lang="it-IT" dirty="0" err="1"/>
              <a:t>consequently</a:t>
            </a:r>
            <a:r>
              <a:rPr lang="it-IT" dirty="0"/>
              <a:t> a </a:t>
            </a:r>
            <a:r>
              <a:rPr lang="it-IT" dirty="0" err="1"/>
              <a:t>reduced</a:t>
            </a:r>
            <a:r>
              <a:rPr lang="it-IT" dirty="0"/>
              <a:t> speed-up</a:t>
            </a:r>
          </a:p>
          <a:p>
            <a:r>
              <a:rPr lang="it-IT" dirty="0" err="1"/>
              <a:t>Specifically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observe</a:t>
            </a:r>
            <a:r>
              <a:rPr lang="it-IT" dirty="0"/>
              <a:t> an </a:t>
            </a:r>
            <a:r>
              <a:rPr lang="it-IT" dirty="0" err="1"/>
              <a:t>increase</a:t>
            </a:r>
            <a:r>
              <a:rPr lang="it-IT" dirty="0"/>
              <a:t> in </a:t>
            </a:r>
            <a:r>
              <a:rPr lang="it-IT" i="1" dirty="0" err="1"/>
              <a:t>local</a:t>
            </a:r>
            <a:r>
              <a:rPr lang="it-IT" i="1" dirty="0"/>
              <a:t> </a:t>
            </a:r>
            <a:r>
              <a:rPr lang="it-IT" i="1" dirty="0" err="1"/>
              <a:t>memory</a:t>
            </a:r>
            <a:r>
              <a:rPr lang="it-IT" i="1" dirty="0"/>
              <a:t> overhead</a:t>
            </a:r>
            <a:r>
              <a:rPr lang="it-IT" dirty="0"/>
              <a:t> from 2,81% with 32 </a:t>
            </a:r>
            <a:r>
              <a:rPr lang="it-IT" dirty="0" err="1"/>
              <a:t>threads</a:t>
            </a:r>
            <a:r>
              <a:rPr lang="it-IT" dirty="0"/>
              <a:t> to 60,06% with 8192 </a:t>
            </a:r>
            <a:r>
              <a:rPr lang="it-IT" dirty="0" err="1"/>
              <a:t>threads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32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1699-8203-8E8E-3212-3680B55F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2. </a:t>
            </a:r>
            <a:r>
              <a:rPr lang="en-US" dirty="0"/>
              <a:t>With larger datasets, increasing the number of threads yields an improved speedup. 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DD5BF-7B14-8DEA-6808-A83FE3B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2420888"/>
            <a:ext cx="5112568" cy="3743181"/>
          </a:xfrm>
        </p:spPr>
        <p:txBody>
          <a:bodyPr>
            <a:normAutofit/>
          </a:bodyPr>
          <a:lstStyle/>
          <a:p>
            <a:r>
              <a:rPr lang="it-IT" dirty="0" err="1"/>
              <a:t>Considering</a:t>
            </a:r>
            <a:r>
              <a:rPr lang="it-IT" dirty="0"/>
              <a:t> the 10M dataset, </a:t>
            </a:r>
            <a:r>
              <a:rPr lang="it-IT" dirty="0" err="1"/>
              <a:t>increasing</a:t>
            </a:r>
            <a:r>
              <a:rPr lang="it-IT" dirty="0"/>
              <a:t> the number of </a:t>
            </a:r>
            <a:r>
              <a:rPr lang="it-IT" dirty="0" err="1"/>
              <a:t>threads</a:t>
            </a:r>
            <a:r>
              <a:rPr lang="it-IT" dirty="0"/>
              <a:t> </a:t>
            </a:r>
            <a:r>
              <a:rPr lang="it-IT" dirty="0" err="1"/>
              <a:t>reduces</a:t>
            </a:r>
            <a:r>
              <a:rPr lang="it-IT" dirty="0"/>
              <a:t> </a:t>
            </a:r>
            <a:r>
              <a:rPr lang="it-IT" dirty="0" err="1"/>
              <a:t>kernel’s</a:t>
            </a:r>
            <a:r>
              <a:rPr lang="it-IT" dirty="0"/>
              <a:t> </a:t>
            </a:r>
            <a:r>
              <a:rPr lang="it-IT" dirty="0" err="1"/>
              <a:t>executing</a:t>
            </a:r>
            <a:r>
              <a:rPr lang="it-IT" dirty="0"/>
              <a:t> time. This </a:t>
            </a:r>
            <a:r>
              <a:rPr lang="it-IT" dirty="0" err="1"/>
              <a:t>correlates</a:t>
            </a:r>
            <a:r>
              <a:rPr lang="it-IT" dirty="0"/>
              <a:t> with a </a:t>
            </a:r>
            <a:r>
              <a:rPr lang="it-IT" dirty="0" err="1"/>
              <a:t>higher</a:t>
            </a:r>
            <a:r>
              <a:rPr lang="it-IT" dirty="0"/>
              <a:t> GPU </a:t>
            </a:r>
            <a:r>
              <a:rPr lang="it-IT" dirty="0" err="1"/>
              <a:t>utilisation</a:t>
            </a:r>
            <a:r>
              <a:rPr lang="it-IT" dirty="0"/>
              <a:t>, </a:t>
            </a:r>
            <a:r>
              <a:rPr lang="it-IT" dirty="0" err="1"/>
              <a:t>shown</a:t>
            </a:r>
            <a:r>
              <a:rPr lang="it-IT" dirty="0"/>
              <a:t> by the </a:t>
            </a:r>
            <a:r>
              <a:rPr lang="it-IT" dirty="0" err="1"/>
              <a:t>achieved</a:t>
            </a:r>
            <a:r>
              <a:rPr lang="it-IT" dirty="0"/>
              <a:t> </a:t>
            </a:r>
            <a:r>
              <a:rPr lang="it-IT" dirty="0" err="1"/>
              <a:t>occupancy</a:t>
            </a:r>
            <a:r>
              <a:rPr lang="it-IT" dirty="0"/>
              <a:t>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2F60C-B568-4E00-A5F8-5AA7C1826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726772"/>
              </p:ext>
            </p:extLst>
          </p:nvPr>
        </p:nvGraphicFramePr>
        <p:xfrm>
          <a:off x="6670476" y="2708920"/>
          <a:ext cx="4698522" cy="2103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74">
                  <a:extLst>
                    <a:ext uri="{9D8B030D-6E8A-4147-A177-3AD203B41FA5}">
                      <a16:colId xmlns:a16="http://schemas.microsoft.com/office/drawing/2014/main" val="1491025190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2841998606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2607853299"/>
                    </a:ext>
                  </a:extLst>
                </a:gridCol>
              </a:tblGrid>
              <a:tr h="996567">
                <a:tc>
                  <a:txBody>
                    <a:bodyPr/>
                    <a:lstStyle/>
                    <a:p>
                      <a:r>
                        <a:rPr lang="it-IT" dirty="0" err="1"/>
                        <a:t>Threads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Avg</a:t>
                      </a:r>
                      <a:r>
                        <a:rPr lang="it-IT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Occupancy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90358"/>
                  </a:ext>
                </a:extLst>
              </a:tr>
              <a:tr h="553648">
                <a:tc>
                  <a:txBody>
                    <a:bodyPr/>
                    <a:lstStyle/>
                    <a:p>
                      <a:r>
                        <a:rPr lang="it-IT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7,212s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07463"/>
                  </a:ext>
                </a:extLst>
              </a:tr>
              <a:tr h="553648">
                <a:tc>
                  <a:txBody>
                    <a:bodyPr/>
                    <a:lstStyle/>
                    <a:p>
                      <a:r>
                        <a:rPr lang="it-IT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165,44ms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82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6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760F-AFFF-2AC3-19BB-20F77120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3. With a very high number of threads speedup diminishes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DCFFB-463D-03C1-8569-A3A804940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060" y="2060848"/>
            <a:ext cx="10420145" cy="1151139"/>
          </a:xfrm>
        </p:spPr>
        <p:txBody>
          <a:bodyPr/>
          <a:lstStyle/>
          <a:p>
            <a:r>
              <a:rPr lang="it-IT" dirty="0"/>
              <a:t>4x the number of </a:t>
            </a:r>
            <a:r>
              <a:rPr lang="it-IT" dirty="0" err="1"/>
              <a:t>threads</a:t>
            </a:r>
            <a:r>
              <a:rPr lang="it-IT" dirty="0"/>
              <a:t> </a:t>
            </a:r>
            <a:r>
              <a:rPr lang="it-IT" dirty="0" err="1"/>
              <a:t>gives</a:t>
            </a:r>
            <a:r>
              <a:rPr lang="it-IT" dirty="0"/>
              <a:t> a </a:t>
            </a:r>
            <a:r>
              <a:rPr lang="it-IT" dirty="0" err="1"/>
              <a:t>higher</a:t>
            </a:r>
            <a:r>
              <a:rPr lang="it-IT" dirty="0"/>
              <a:t> overhead,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time and </a:t>
            </a:r>
            <a:r>
              <a:rPr lang="it-IT" dirty="0" err="1"/>
              <a:t>reducing</a:t>
            </a:r>
            <a:r>
              <a:rPr lang="it-IT" dirty="0"/>
              <a:t> </a:t>
            </a:r>
            <a:r>
              <a:rPr lang="it-IT" dirty="0" err="1"/>
              <a:t>warp</a:t>
            </a:r>
            <a:r>
              <a:rPr lang="it-IT" dirty="0"/>
              <a:t> </a:t>
            </a:r>
            <a:r>
              <a:rPr lang="it-IT" dirty="0" err="1"/>
              <a:t>efficiency</a:t>
            </a:r>
            <a:endParaRPr lang="it-IT" dirty="0"/>
          </a:p>
          <a:p>
            <a:endParaRPr lang="it-IT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8F3EA7-D86D-3319-0F0B-C14FDF4D9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4274"/>
              </p:ext>
            </p:extLst>
          </p:nvPr>
        </p:nvGraphicFramePr>
        <p:xfrm>
          <a:off x="1413892" y="3573016"/>
          <a:ext cx="9937105" cy="2520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277">
                  <a:extLst>
                    <a:ext uri="{9D8B030D-6E8A-4147-A177-3AD203B41FA5}">
                      <a16:colId xmlns:a16="http://schemas.microsoft.com/office/drawing/2014/main" val="1063208438"/>
                    </a:ext>
                  </a:extLst>
                </a:gridCol>
                <a:gridCol w="2484277">
                  <a:extLst>
                    <a:ext uri="{9D8B030D-6E8A-4147-A177-3AD203B41FA5}">
                      <a16:colId xmlns:a16="http://schemas.microsoft.com/office/drawing/2014/main" val="896712163"/>
                    </a:ext>
                  </a:extLst>
                </a:gridCol>
                <a:gridCol w="2612355">
                  <a:extLst>
                    <a:ext uri="{9D8B030D-6E8A-4147-A177-3AD203B41FA5}">
                      <a16:colId xmlns:a16="http://schemas.microsoft.com/office/drawing/2014/main" val="2373999896"/>
                    </a:ext>
                  </a:extLst>
                </a:gridCol>
                <a:gridCol w="2356196">
                  <a:extLst>
                    <a:ext uri="{9D8B030D-6E8A-4147-A177-3AD203B41FA5}">
                      <a16:colId xmlns:a16="http://schemas.microsoft.com/office/drawing/2014/main" val="560050579"/>
                    </a:ext>
                  </a:extLst>
                </a:gridCol>
              </a:tblGrid>
              <a:tr h="909739">
                <a:tc>
                  <a:txBody>
                    <a:bodyPr/>
                    <a:lstStyle/>
                    <a:p>
                      <a:r>
                        <a:rPr lang="it-IT" dirty="0" err="1"/>
                        <a:t>Threads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Avg</a:t>
                      </a:r>
                      <a:r>
                        <a:rPr lang="it-IT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Occupancy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Warp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efficiency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950676"/>
                  </a:ext>
                </a:extLst>
              </a:tr>
              <a:tr h="805271">
                <a:tc>
                  <a:txBody>
                    <a:bodyPr/>
                    <a:lstStyle/>
                    <a:p>
                      <a:r>
                        <a:rPr lang="it-IT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165,44ms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99,5%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049192"/>
                  </a:ext>
                </a:extLst>
              </a:tr>
              <a:tr h="805271">
                <a:tc>
                  <a:txBody>
                    <a:bodyPr/>
                    <a:lstStyle/>
                    <a:p>
                      <a:r>
                        <a:rPr lang="it-IT" dirty="0"/>
                        <a:t>8192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189,26ms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95,5%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50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70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5339-81DA-7F53-F7F6-FFBF69D7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pPr algn="ctr"/>
            <a:r>
              <a:rPr lang="it-IT" dirty="0" err="1"/>
              <a:t>Speedup</a:t>
            </a:r>
            <a:r>
              <a:rPr lang="it-IT" dirty="0"/>
              <a:t> of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1D11-88AF-9BB4-5571-3D1C0ACC2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5039325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022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5339-81DA-7F53-F7F6-FFBF69D7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pPr algn="ctr"/>
            <a:r>
              <a:rPr lang="it-IT" dirty="0"/>
              <a:t>Global Memory access pattern </a:t>
            </a:r>
            <a:r>
              <a:rPr lang="it-IT" dirty="0" err="1"/>
              <a:t>optimization</a:t>
            </a:r>
            <a:endParaRPr lang="it-I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358690-A6EE-A939-3872-D898B725F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696" y="1700808"/>
            <a:ext cx="3293896" cy="43777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07B747-D5D4-A3AC-2E9F-1784B2DBC4B3}"/>
              </a:ext>
            </a:extLst>
          </p:cNvPr>
          <p:cNvSpPr txBox="1"/>
          <p:nvPr/>
        </p:nvSpPr>
        <p:spPr>
          <a:xfrm>
            <a:off x="1557908" y="1079158"/>
            <a:ext cx="2409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Array of </a:t>
            </a:r>
            <a:r>
              <a:rPr lang="it-IT" sz="2800" dirty="0" err="1"/>
              <a:t>structs</a:t>
            </a:r>
            <a:endParaRPr lang="it-IT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9B5978-2947-E1D0-9F97-34442270A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284" y="1716832"/>
            <a:ext cx="2963660" cy="4365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362496-002E-4000-D296-BBBDCE749E8E}"/>
              </a:ext>
            </a:extLst>
          </p:cNvPr>
          <p:cNvSpPr txBox="1"/>
          <p:nvPr/>
        </p:nvSpPr>
        <p:spPr>
          <a:xfrm>
            <a:off x="5200600" y="1079158"/>
            <a:ext cx="2397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/>
              <a:t>Struct</a:t>
            </a:r>
            <a:r>
              <a:rPr lang="it-IT" sz="2800" dirty="0"/>
              <a:t> of arrays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5931F-BA03-F76B-91A0-8C5DD6CC5408}"/>
              </a:ext>
            </a:extLst>
          </p:cNvPr>
          <p:cNvSpPr txBox="1"/>
          <p:nvPr/>
        </p:nvSpPr>
        <p:spPr>
          <a:xfrm>
            <a:off x="8398669" y="1844824"/>
            <a:ext cx="34563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Struct</a:t>
            </a:r>
            <a:r>
              <a:rPr lang="it-IT" sz="2800" dirty="0"/>
              <a:t> of arrays </a:t>
            </a:r>
            <a:r>
              <a:rPr lang="it-IT" sz="2800" dirty="0" err="1"/>
              <a:t>optimizes</a:t>
            </a:r>
            <a:r>
              <a:rPr lang="it-IT" sz="2800" dirty="0"/>
              <a:t> </a:t>
            </a:r>
            <a:r>
              <a:rPr lang="it-IT" sz="2800" dirty="0" err="1"/>
              <a:t>memory</a:t>
            </a:r>
            <a:r>
              <a:rPr lang="it-IT" sz="2800" dirty="0"/>
              <a:t> access patterns: data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adjacent</a:t>
            </a:r>
            <a:r>
              <a:rPr lang="it-IT" sz="2800" dirty="0"/>
              <a:t> for </a:t>
            </a:r>
            <a:r>
              <a:rPr lang="it-IT" sz="2800" dirty="0" err="1"/>
              <a:t>threads</a:t>
            </a:r>
            <a:r>
              <a:rPr lang="it-IT" sz="2800" dirty="0"/>
              <a:t> in a </a:t>
            </a:r>
            <a:r>
              <a:rPr lang="it-IT" sz="2800" dirty="0" err="1"/>
              <a:t>warp</a:t>
            </a:r>
            <a:r>
              <a:rPr lang="it-IT" sz="2800" dirty="0"/>
              <a:t>, </a:t>
            </a:r>
            <a:r>
              <a:rPr lang="it-IT" sz="2800" dirty="0" err="1"/>
              <a:t>which</a:t>
            </a:r>
            <a:r>
              <a:rPr lang="it-IT" sz="2800" dirty="0"/>
              <a:t> </a:t>
            </a:r>
            <a:r>
              <a:rPr lang="it-IT" sz="2800" dirty="0" err="1"/>
              <a:t>translates</a:t>
            </a:r>
            <a:r>
              <a:rPr lang="it-IT" sz="2800" dirty="0"/>
              <a:t> </a:t>
            </a:r>
            <a:r>
              <a:rPr lang="it-IT" sz="2800" dirty="0" err="1"/>
              <a:t>into</a:t>
            </a:r>
            <a:r>
              <a:rPr lang="it-IT" sz="2800" dirty="0"/>
              <a:t> </a:t>
            </a:r>
            <a:r>
              <a:rPr lang="it-IT" sz="2800" dirty="0" err="1"/>
              <a:t>fewer</a:t>
            </a:r>
            <a:r>
              <a:rPr lang="it-IT" sz="2800" dirty="0"/>
              <a:t> </a:t>
            </a:r>
            <a:r>
              <a:rPr lang="it-IT" sz="2800" dirty="0" err="1"/>
              <a:t>memory</a:t>
            </a:r>
            <a:r>
              <a:rPr lang="it-IT" sz="2800" dirty="0"/>
              <a:t> accesses</a:t>
            </a:r>
          </a:p>
        </p:txBody>
      </p:sp>
    </p:spTree>
    <p:extLst>
      <p:ext uri="{BB962C8B-B14F-4D97-AF65-F5344CB8AC3E}">
        <p14:creationId xmlns:p14="http://schemas.microsoft.com/office/powerpoint/2010/main" val="172736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5339-81DA-7F53-F7F6-FFBF69D7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pPr algn="ctr"/>
            <a:r>
              <a:rPr lang="it-IT" dirty="0"/>
              <a:t>CPU vs 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1D11-88AF-9BB4-5571-3D1C0ACC2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5039325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890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5DD9-9E09-055E-ED73-199D6B80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7" y="274637"/>
            <a:ext cx="10669548" cy="954063"/>
          </a:xfrm>
        </p:spPr>
        <p:txBody>
          <a:bodyPr/>
          <a:lstStyle/>
          <a:p>
            <a:r>
              <a:rPr lang="en-US" dirty="0"/>
              <a:t>Parallel K-Means</a:t>
            </a:r>
          </a:p>
        </p:txBody>
      </p:sp>
      <p:pic>
        <p:nvPicPr>
          <p:cNvPr id="5" name="Content Placeholder 4" descr="A screen shot of a graph&#10;&#10;Description automatically generated with low confidence">
            <a:extLst>
              <a:ext uri="{FF2B5EF4-FFF2-40B4-BE49-F238E27FC236}">
                <a16:creationId xmlns:a16="http://schemas.microsoft.com/office/drawing/2014/main" id="{1F8516DB-55F6-2705-B1A9-064A93DF9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3" y="1628800"/>
            <a:ext cx="5334000" cy="4000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33077E-08C4-8961-B397-CC794399C7CB}"/>
              </a:ext>
            </a:extLst>
          </p:cNvPr>
          <p:cNvSpPr txBox="1"/>
          <p:nvPr/>
        </p:nvSpPr>
        <p:spPr>
          <a:xfrm>
            <a:off x="6814492" y="1114515"/>
            <a:ext cx="5099840" cy="5029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dirty="0"/>
              <a:t>The main thread initializes the centroids randomly and splits the dataset between all threads, so that each of them works on its own partition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Each thread associates every point to one of the current centroids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Each thread computes the number and the sum of coordinates of the points associated to each centroid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The main thread updates the centroids based on threads’ results and continues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229442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EB501-7D07-94B9-B3D6-CF4C4DF3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/>
          <a:lstStyle/>
          <a:p>
            <a:pPr algn="ctr"/>
            <a:r>
              <a:rPr lang="it-IT" dirty="0"/>
              <a:t>Hardware </a:t>
            </a:r>
            <a:r>
              <a:rPr lang="en-US" dirty="0"/>
              <a:t>Specifications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E96AC1-9929-4425-B0A8-8F58CC01A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82484"/>
              </p:ext>
            </p:extLst>
          </p:nvPr>
        </p:nvGraphicFramePr>
        <p:xfrm>
          <a:off x="1199148" y="1196752"/>
          <a:ext cx="10585176" cy="518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047">
                  <a:extLst>
                    <a:ext uri="{9D8B030D-6E8A-4147-A177-3AD203B41FA5}">
                      <a16:colId xmlns:a16="http://schemas.microsoft.com/office/drawing/2014/main" val="593101661"/>
                    </a:ext>
                  </a:extLst>
                </a:gridCol>
                <a:gridCol w="8424129">
                  <a:extLst>
                    <a:ext uri="{9D8B030D-6E8A-4147-A177-3AD203B41FA5}">
                      <a16:colId xmlns:a16="http://schemas.microsoft.com/office/drawing/2014/main" val="3516095507"/>
                    </a:ext>
                  </a:extLst>
                </a:gridCol>
              </a:tblGrid>
              <a:tr h="762438">
                <a:tc gridSpan="2"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Intel i7-6700HQ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552282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CPU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7756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en-US" sz="3200" b="1" noProof="0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28446"/>
                  </a:ext>
                </a:extLst>
              </a:tr>
              <a:tr h="1372388">
                <a:tc>
                  <a:txBody>
                    <a:bodyPr/>
                    <a:lstStyle/>
                    <a:p>
                      <a:r>
                        <a:rPr lang="it-IT" sz="3200" b="1" dirty="0"/>
                        <a:t>L1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32 KB 8-way set associative instruction caches</a:t>
                      </a:r>
                      <a:br>
                        <a:rPr lang="en-US" sz="3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32 KB 8-way set associative data caches</a:t>
                      </a:r>
                      <a:endParaRPr lang="it-I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26342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L2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256 KB 4-way set associative caches</a:t>
                      </a:r>
                      <a:endParaRPr lang="it-I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35209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L3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6 MB 12-way set associative shared cache</a:t>
                      </a:r>
                      <a:endParaRPr lang="it-IT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0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96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8CB9-599F-9CA6-DD9F-3FB84BFD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Autofit/>
          </a:bodyPr>
          <a:lstStyle/>
          <a:p>
            <a:pPr algn="ctr"/>
            <a:r>
              <a:rPr lang="it-IT" dirty="0" err="1"/>
              <a:t>Execution</a:t>
            </a:r>
            <a:r>
              <a:rPr lang="it-IT" dirty="0"/>
              <a:t> Time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724BF6E-1D3A-347A-FB7B-A39365BE4E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011409"/>
              </p:ext>
            </p:extLst>
          </p:nvPr>
        </p:nvGraphicFramePr>
        <p:xfrm>
          <a:off x="1053852" y="764704"/>
          <a:ext cx="10801200" cy="5688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29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A09E-50A9-262D-1517-B2014720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56183"/>
            <a:ext cx="10360501" cy="634083"/>
          </a:xfrm>
        </p:spPr>
        <p:txBody>
          <a:bodyPr/>
          <a:lstStyle/>
          <a:p>
            <a:pPr algn="ctr"/>
            <a:r>
              <a:rPr lang="it-IT" dirty="0" err="1"/>
              <a:t>Speedup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F4D2F-21E7-2654-7428-CFAE1025A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4572" y="1092286"/>
            <a:ext cx="4320480" cy="53610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With a small dataset, increasing the number of threads reduces the speedup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larger datasets, increasing the number of threads yields an improved speedup with progressively diminishing returns until a threshold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a larger dataset the speedup increases</a:t>
            </a:r>
          </a:p>
          <a:p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FA5512B-3FC1-4F6B-9E3F-76AA64E4E45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85457950"/>
              </p:ext>
            </p:extLst>
          </p:nvPr>
        </p:nvGraphicFramePr>
        <p:xfrm>
          <a:off x="765820" y="692695"/>
          <a:ext cx="6912768" cy="5976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550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A09E-50A9-262D-1517-B2014720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56183"/>
            <a:ext cx="10360501" cy="634083"/>
          </a:xfrm>
        </p:spPr>
        <p:txBody>
          <a:bodyPr/>
          <a:lstStyle/>
          <a:p>
            <a:pPr algn="ctr"/>
            <a:r>
              <a:rPr lang="it-IT" dirty="0" err="1"/>
              <a:t>Speedup</a:t>
            </a:r>
            <a:r>
              <a:rPr lang="it-IT" dirty="0"/>
              <a:t> (da ricontrollare) (sparisce) (per davvero)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C39547-0FCD-4EE4-BE0B-2FC9ACE4B81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6754983"/>
              </p:ext>
            </p:extLst>
          </p:nvPr>
        </p:nvGraphicFramePr>
        <p:xfrm>
          <a:off x="909836" y="620688"/>
          <a:ext cx="5328592" cy="597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4138F59-7337-4C7E-A6DE-0575E539767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86137317"/>
              </p:ext>
            </p:extLst>
          </p:nvPr>
        </p:nvGraphicFramePr>
        <p:xfrm>
          <a:off x="6166420" y="620688"/>
          <a:ext cx="5904656" cy="597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373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7461-5BAE-DEA3-3A98-ADC91A14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With a small dataset, increasing the number of threads reduces the speedup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A635-498E-616E-D789-B36F552FD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1" y="1498600"/>
            <a:ext cx="10360501" cy="4666704"/>
          </a:xfrm>
        </p:spPr>
        <p:txBody>
          <a:bodyPr anchor="ctr"/>
          <a:lstStyle/>
          <a:p>
            <a:r>
              <a:rPr lang="en-US" dirty="0"/>
              <a:t>Using the </a:t>
            </a:r>
            <a:r>
              <a:rPr lang="en-US" dirty="0" err="1"/>
              <a:t>VTune</a:t>
            </a:r>
            <a:r>
              <a:rPr lang="en-US" dirty="0"/>
              <a:t> profiler, we observe that the CPU time spent waiting for thread termination goes from an average of 0,046s using 2 threads to 0,362s using 15 threads</a:t>
            </a:r>
          </a:p>
          <a:p>
            <a:r>
              <a:rPr lang="en-US" dirty="0"/>
              <a:t>Because the dataset is small, the total time spent by working threads in both cases is negligeable</a:t>
            </a:r>
          </a:p>
          <a:p>
            <a:r>
              <a:rPr lang="en-US" dirty="0"/>
              <a:t>Therefore, with an increasing overhead we see an increase in execution time and so a reduction in speedup</a:t>
            </a:r>
          </a:p>
        </p:txBody>
      </p:sp>
    </p:spTree>
    <p:extLst>
      <p:ext uri="{BB962C8B-B14F-4D97-AF65-F5344CB8AC3E}">
        <p14:creationId xmlns:p14="http://schemas.microsoft.com/office/powerpoint/2010/main" val="246993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With larger datasets, increasing the number of threads yields an improved speedup with progressively diminishing returns until a threshold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B149B-502D-DE9B-1551-B33B86FD5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9837" y="1844823"/>
            <a:ext cx="10669548" cy="4536505"/>
          </a:xfrm>
        </p:spPr>
        <p:txBody>
          <a:bodyPr anchor="ctr">
            <a:normAutofit/>
          </a:bodyPr>
          <a:lstStyle/>
          <a:p>
            <a:r>
              <a:rPr lang="en-US" dirty="0"/>
              <a:t>With larger datasets, dividing the work among more threads is much more beneficial than the overhead introduced.</a:t>
            </a:r>
          </a:p>
          <a:p>
            <a:r>
              <a:rPr lang="en-US" dirty="0"/>
              <a:t>For example, considering 10M points dataset, doubling the number of threads from 8 to 16 brings an average execution time </a:t>
            </a:r>
            <a:r>
              <a:rPr lang="en-US" b="1" dirty="0">
                <a:solidFill>
                  <a:srgbClr val="FF0000"/>
                </a:solidFill>
              </a:rPr>
              <a:t>from 212ms to 137ms</a:t>
            </a:r>
            <a:r>
              <a:rPr lang="en-US" dirty="0"/>
              <a:t>. Meanwhile the overhead only increases </a:t>
            </a:r>
            <a:r>
              <a:rPr lang="en-US" b="1" dirty="0">
                <a:solidFill>
                  <a:srgbClr val="FF0000"/>
                </a:solidFill>
              </a:rPr>
              <a:t>from 26ms to 49ms</a:t>
            </a:r>
            <a:r>
              <a:rPr lang="en-US" dirty="0"/>
              <a:t>. Therefore, the total iteration time is reduced </a:t>
            </a:r>
            <a:r>
              <a:rPr lang="en-US" b="1" dirty="0">
                <a:solidFill>
                  <a:srgbClr val="FF0000"/>
                </a:solidFill>
              </a:rPr>
              <a:t>from 239ms to 186ms</a:t>
            </a:r>
            <a:r>
              <a:rPr lang="en-US" b="1" dirty="0"/>
              <a:t>.</a:t>
            </a:r>
          </a:p>
          <a:p>
            <a:r>
              <a:rPr lang="en-US" dirty="0"/>
              <a:t>To observe a substantial reduction in performance due to overhead, we must increase a lot the number of threads or consider much smaller datasets.</a:t>
            </a:r>
          </a:p>
        </p:txBody>
      </p:sp>
    </p:spTree>
    <p:extLst>
      <p:ext uri="{BB962C8B-B14F-4D97-AF65-F5344CB8AC3E}">
        <p14:creationId xmlns:p14="http://schemas.microsoft.com/office/powerpoint/2010/main" val="23236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7814</TotalTime>
  <Words>1019</Words>
  <Application>Microsoft Office PowerPoint</Application>
  <PresentationFormat>Custom</PresentationFormat>
  <Paragraphs>150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Tecnologia 16x9</vt:lpstr>
      <vt:lpstr>Computer Architecture Project</vt:lpstr>
      <vt:lpstr>Product presentation</vt:lpstr>
      <vt:lpstr>Parallel K-Means</vt:lpstr>
      <vt:lpstr>Hardware Specifications</vt:lpstr>
      <vt:lpstr>Execution Time</vt:lpstr>
      <vt:lpstr>Speedup</vt:lpstr>
      <vt:lpstr>Speedup (da ricontrollare) (sparisce) (per davvero)</vt:lpstr>
      <vt:lpstr>1. With a small dataset, increasing the number of threads reduces the speedup</vt:lpstr>
      <vt:lpstr>2. With larger datasets, increasing the number of threads yields an improved speedup with progressively diminishing returns until a threshold</vt:lpstr>
      <vt:lpstr>2. With larger datasets, increasing the number of threads yields an improved speedup with progressively diminishing returns until a threshold</vt:lpstr>
      <vt:lpstr>2. With larger datasets, increasing the number of threads yields an improved speedup with progressively diminishing returns until a threshold</vt:lpstr>
      <vt:lpstr>2. To observe a substantial reduction in performance due to overhead, we must increase a lot the number of threads or consider much smaller datasets</vt:lpstr>
      <vt:lpstr>3. With a larger dataset the speedup increases</vt:lpstr>
      <vt:lpstr>Performance Optimization</vt:lpstr>
      <vt:lpstr>Performance Optimization</vt:lpstr>
      <vt:lpstr>Performance Optimization</vt:lpstr>
      <vt:lpstr>Performance Optimization</vt:lpstr>
      <vt:lpstr>Performance Optimization</vt:lpstr>
      <vt:lpstr>Hardware Specifications</vt:lpstr>
      <vt:lpstr>GPU execution time</vt:lpstr>
      <vt:lpstr>GPU speedup</vt:lpstr>
      <vt:lpstr>1. With a small dataset, increasing the number of threads reduces the speedup</vt:lpstr>
      <vt:lpstr>2. With larger datasets, increasing the number of threads yields an improved speedup. </vt:lpstr>
      <vt:lpstr>3. With a very high number of threads speedup diminishes</vt:lpstr>
      <vt:lpstr>Speedup of optimization</vt:lpstr>
      <vt:lpstr>Global Memory access pattern optimization</vt:lpstr>
      <vt:lpstr>CPU vs GPU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Project</dc:title>
  <dc:creator>Guillaume Quint</dc:creator>
  <cp:lastModifiedBy>Guillaume Quint</cp:lastModifiedBy>
  <cp:revision>18</cp:revision>
  <dcterms:created xsi:type="dcterms:W3CDTF">2023-04-29T08:21:44Z</dcterms:created>
  <dcterms:modified xsi:type="dcterms:W3CDTF">2023-07-12T15:17:42Z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