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3" r:id="rId4"/>
    <p:sldId id="258" r:id="rId5"/>
    <p:sldId id="259" r:id="rId6"/>
    <p:sldId id="260" r:id="rId7"/>
    <p:sldId id="261" r:id="rId8"/>
    <p:sldId id="262" r:id="rId9"/>
    <p:sldId id="264" r:id="rId10"/>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3"/>
    <p:restoredTop sz="93135" autoAdjust="0"/>
  </p:normalViewPr>
  <p:slideViewPr>
    <p:cSldViewPr snapToGrid="0" snapToObjects="1">
      <p:cViewPr>
        <p:scale>
          <a:sx n="100" d="100"/>
          <a:sy n="100" d="100"/>
        </p:scale>
        <p:origin x="83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Volpi" userId="23fb5a46-3f6f-48f0-a51b-4e2cf33c8ac9" providerId="ADAL" clId="{E7FBA280-7707-4ECE-86A3-05D9889BF128}"/>
    <pc:docChg chg="undo redo custSel modSld">
      <pc:chgData name="Giacomo Volpi" userId="23fb5a46-3f6f-48f0-a51b-4e2cf33c8ac9" providerId="ADAL" clId="{E7FBA280-7707-4ECE-86A3-05D9889BF128}" dt="2022-12-06T08:33:50.772" v="683" actId="20577"/>
      <pc:docMkLst>
        <pc:docMk/>
      </pc:docMkLst>
      <pc:sldChg chg="modSp mod">
        <pc:chgData name="Giacomo Volpi" userId="23fb5a46-3f6f-48f0-a51b-4e2cf33c8ac9" providerId="ADAL" clId="{E7FBA280-7707-4ECE-86A3-05D9889BF128}" dt="2022-12-06T08:33:50.772" v="683" actId="20577"/>
        <pc:sldMkLst>
          <pc:docMk/>
          <pc:sldMk cId="1056679543" sldId="258"/>
        </pc:sldMkLst>
        <pc:spChg chg="mod">
          <ac:chgData name="Giacomo Volpi" userId="23fb5a46-3f6f-48f0-a51b-4e2cf33c8ac9" providerId="ADAL" clId="{E7FBA280-7707-4ECE-86A3-05D9889BF128}" dt="2022-12-06T08:33:50.772" v="683" actId="20577"/>
          <ac:spMkLst>
            <pc:docMk/>
            <pc:sldMk cId="1056679543" sldId="258"/>
            <ac:spMk id="3" creationId="{068E8217-0879-6045-A028-80534F620714}"/>
          </ac:spMkLst>
        </pc:spChg>
      </pc:sldChg>
    </pc:docChg>
  </pc:docChgLst>
  <pc:docChgLst>
    <pc:chgData name="Pietro Ducange" userId="3881275a-5346-4624-88aa-cc4682e089e6" providerId="ADAL" clId="{51DA83A5-9DAC-2E4E-98CB-0F60CD469263}"/>
    <pc:docChg chg="modSld">
      <pc:chgData name="Pietro Ducange" userId="3881275a-5346-4624-88aa-cc4682e089e6" providerId="ADAL" clId="{51DA83A5-9DAC-2E4E-98CB-0F60CD469263}" dt="2020-11-23T15:19:35.337" v="73" actId="14100"/>
      <pc:docMkLst>
        <pc:docMk/>
      </pc:docMkLst>
      <pc:sldChg chg="modSp mod">
        <pc:chgData name="Pietro Ducange" userId="3881275a-5346-4624-88aa-cc4682e089e6" providerId="ADAL" clId="{51DA83A5-9DAC-2E4E-98CB-0F60CD469263}" dt="2020-11-23T15:19:35.337" v="73" actId="14100"/>
        <pc:sldMkLst>
          <pc:docMk/>
          <pc:sldMk cId="1621469791" sldId="256"/>
        </pc:sldMkLst>
        <pc:spChg chg="mod">
          <ac:chgData name="Pietro Ducange" userId="3881275a-5346-4624-88aa-cc4682e089e6" providerId="ADAL" clId="{51DA83A5-9DAC-2E4E-98CB-0F60CD469263}" dt="2020-11-23T15:19:35.337" v="73" actId="14100"/>
          <ac:spMkLst>
            <pc:docMk/>
            <pc:sldMk cId="1621469791" sldId="256"/>
            <ac:spMk id="2" creationId="{00000000-0000-0000-0000-000000000000}"/>
          </ac:spMkLst>
        </pc:spChg>
      </pc:sldChg>
      <pc:sldChg chg="addSp modSp mod">
        <pc:chgData name="Pietro Ducange" userId="3881275a-5346-4624-88aa-cc4682e089e6" providerId="ADAL" clId="{51DA83A5-9DAC-2E4E-98CB-0F60CD469263}" dt="2020-11-23T10:48:14.343" v="71" actId="20577"/>
        <pc:sldMkLst>
          <pc:docMk/>
          <pc:sldMk cId="710998634" sldId="263"/>
        </pc:sldMkLst>
        <pc:spChg chg="add mod">
          <ac:chgData name="Pietro Ducange" userId="3881275a-5346-4624-88aa-cc4682e089e6" providerId="ADAL" clId="{51DA83A5-9DAC-2E4E-98CB-0F60CD469263}" dt="2020-11-23T10:48:14.343" v="71" actId="20577"/>
          <ac:spMkLst>
            <pc:docMk/>
            <pc:sldMk cId="710998634" sldId="263"/>
            <ac:spMk id="3" creationId="{391F4034-971B-8A4B-888B-5902E8333D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06/12/2022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b="1" i="1" dirty="0"/>
              <a:t>Fresh Potatoes</a:t>
            </a:r>
            <a:endParaRPr lang="en-US" sz="3300" i="1" dirty="0"/>
          </a:p>
        </p:txBody>
      </p:sp>
      <p:sp>
        <p:nvSpPr>
          <p:cNvPr id="3" name="Sottotitolo 2"/>
          <p:cNvSpPr>
            <a:spLocks noGrp="1"/>
          </p:cNvSpPr>
          <p:nvPr>
            <p:ph type="subTitle" idx="1"/>
          </p:nvPr>
        </p:nvSpPr>
        <p:spPr/>
        <p:txBody>
          <a:bodyPr/>
          <a:lstStyle/>
          <a:p>
            <a:r>
              <a:rPr lang="it-IT" dirty="0"/>
              <a:t>Fabio Piras</a:t>
            </a:r>
          </a:p>
          <a:p>
            <a:r>
              <a:rPr lang="it-IT" dirty="0"/>
              <a:t>Giacomo Volpi</a:t>
            </a:r>
          </a:p>
          <a:p>
            <a:r>
              <a:rPr lang="it-IT" dirty="0"/>
              <a:t>Guillaume Quint</a:t>
            </a:r>
          </a:p>
        </p:txBody>
      </p:sp>
    </p:spTree>
    <p:extLst>
      <p:ext uri="{BB962C8B-B14F-4D97-AF65-F5344CB8AC3E}">
        <p14:creationId xmlns:p14="http://schemas.microsoft.com/office/powerpoint/2010/main" val="162146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24543" y="1404256"/>
            <a:ext cx="8343900" cy="5232202"/>
          </a:xfrm>
          <a:prstGeom prst="rect">
            <a:avLst/>
          </a:prstGeom>
          <a:noFill/>
        </p:spPr>
        <p:txBody>
          <a:bodyPr wrap="square" rtlCol="0">
            <a:spAutoFit/>
          </a:bodyPr>
          <a:lstStyle/>
          <a:p>
            <a:r>
              <a:rPr lang="en-US" sz="2000" i="1" dirty="0"/>
              <a:t>Fresh Potatoes is a hub to find information and reviews about movies written by everyone, from press &amp; top critics to your average Joe:</a:t>
            </a:r>
          </a:p>
          <a:p>
            <a:pPr marL="285750" indent="-285750">
              <a:buFont typeface="Arial" panose="020B0604020202020204" pitchFamily="34" charset="0"/>
              <a:buChar char="•"/>
            </a:pPr>
            <a:r>
              <a:rPr lang="en-US" sz="2000" i="1" dirty="0"/>
              <a:t>Movie pages show details and basic information about the film like:</a:t>
            </a:r>
            <a:br>
              <a:rPr lang="en-US" sz="2000" i="1" dirty="0"/>
            </a:br>
            <a:r>
              <a:rPr lang="en-US" sz="2000" i="1" dirty="0"/>
              <a:t>- plot summary</a:t>
            </a:r>
            <a:br>
              <a:rPr lang="en-US" sz="2000" i="1" dirty="0"/>
            </a:br>
            <a:r>
              <a:rPr lang="en-US" sz="2000" i="1" dirty="0"/>
              <a:t>- date of distribution</a:t>
            </a:r>
            <a:br>
              <a:rPr lang="en-US" sz="2000" i="1" dirty="0"/>
            </a:br>
            <a:r>
              <a:rPr lang="en-US" sz="2000" i="1" dirty="0"/>
              <a:t>- cast and crew with relative roles</a:t>
            </a:r>
            <a:br>
              <a:rPr lang="en-US" sz="2000" i="1" dirty="0"/>
            </a:br>
            <a:r>
              <a:rPr lang="en-US" sz="2000" i="1" dirty="0"/>
              <a:t>- a general critic consensus</a:t>
            </a:r>
            <a:br>
              <a:rPr lang="en-US" sz="2000" i="1" dirty="0"/>
            </a:br>
            <a:r>
              <a:rPr lang="en-US" sz="2000" i="1" dirty="0"/>
              <a:t>- votes of the critics and of the public</a:t>
            </a:r>
          </a:p>
          <a:p>
            <a:pPr marL="285750" indent="-285750">
              <a:buFont typeface="Arial" panose="020B0604020202020204" pitchFamily="34" charset="0"/>
              <a:buChar char="•"/>
            </a:pPr>
            <a:r>
              <a:rPr lang="en-US" sz="2000" i="1" dirty="0"/>
              <a:t>Register user are divided between normal one and top critics</a:t>
            </a:r>
          </a:p>
          <a:p>
            <a:pPr marL="285750" indent="-285750">
              <a:buFont typeface="Arial" panose="020B0604020202020204" pitchFamily="34" charset="0"/>
              <a:buChar char="•"/>
            </a:pPr>
            <a:r>
              <a:rPr lang="en-US" sz="2000" i="1" dirty="0"/>
              <a:t>Top critics can write “top critic review”</a:t>
            </a:r>
          </a:p>
          <a:p>
            <a:pPr marL="285750" indent="-285750">
              <a:buFont typeface="Arial" panose="020B0604020202020204" pitchFamily="34" charset="0"/>
              <a:buChar char="•"/>
            </a:pPr>
            <a:r>
              <a:rPr lang="en-US" sz="2000" i="1" dirty="0"/>
              <a:t>Normal uses can follow top critic to keep track with their liking</a:t>
            </a:r>
          </a:p>
          <a:p>
            <a:pPr marL="285750" indent="-285750">
              <a:buFont typeface="Arial" panose="020B0604020202020204" pitchFamily="34" charset="0"/>
              <a:buChar char="•"/>
            </a:pPr>
            <a:r>
              <a:rPr lang="en-US" sz="2000" i="1" dirty="0"/>
              <a:t>Normal user can write reviews too</a:t>
            </a:r>
          </a:p>
          <a:p>
            <a:pPr marL="285750" indent="-285750">
              <a:buFont typeface="Arial" panose="020B0604020202020204" pitchFamily="34" charset="0"/>
              <a:buChar char="•"/>
            </a:pPr>
            <a:r>
              <a:rPr lang="en-US" sz="2000" i="1" dirty="0"/>
              <a:t>Guess user can also view movies details and read their review</a:t>
            </a:r>
          </a:p>
          <a:p>
            <a:pPr marL="285750" indent="-285750">
              <a:buFont typeface="Arial" panose="020B0604020202020204" pitchFamily="34" charset="0"/>
              <a:buChar char="•"/>
            </a:pPr>
            <a:r>
              <a:rPr lang="en-US" sz="2000" i="1" dirty="0"/>
              <a:t>The system highlights the top critic reviews when showing movies details</a:t>
            </a:r>
          </a:p>
          <a:p>
            <a:pPr marL="285750" indent="-285750">
              <a:buFont typeface="Arial" panose="020B0604020202020204" pitchFamily="34" charset="0"/>
              <a:buChar char="•"/>
            </a:pPr>
            <a:endParaRPr lang="en-US" i="1"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p:txBody>
          <a:bodyPr>
            <a:normAutofit fontScale="90000"/>
          </a:bodyPr>
          <a:lstStyle/>
          <a:p>
            <a:r>
              <a:rPr lang="en-US" dirty="0"/>
              <a:t>Actors and main supported functionalities</a:t>
            </a:r>
          </a:p>
        </p:txBody>
      </p:sp>
      <p:sp>
        <p:nvSpPr>
          <p:cNvPr id="3" name="CasellaDiTesto 2">
            <a:extLst>
              <a:ext uri="{FF2B5EF4-FFF2-40B4-BE49-F238E27FC236}">
                <a16:creationId xmlns:a16="http://schemas.microsoft.com/office/drawing/2014/main" id="{391F4034-971B-8A4B-888B-5902E8333D6B}"/>
              </a:ext>
            </a:extLst>
          </p:cNvPr>
          <p:cNvSpPr txBox="1"/>
          <p:nvPr/>
        </p:nvSpPr>
        <p:spPr>
          <a:xfrm>
            <a:off x="457200" y="1812471"/>
            <a:ext cx="8213271" cy="369332"/>
          </a:xfrm>
          <a:prstGeom prst="rect">
            <a:avLst/>
          </a:prstGeom>
          <a:noFill/>
        </p:spPr>
        <p:txBody>
          <a:bodyPr wrap="square" rtlCol="0">
            <a:spAutoFit/>
          </a:bodyPr>
          <a:lstStyle/>
          <a:p>
            <a:r>
              <a:rPr lang="en-US" dirty="0"/>
              <a:t>A simplified use case diagram </a:t>
            </a:r>
            <a:r>
              <a:rPr lang="en-US"/>
              <a:t>can be used.</a:t>
            </a:r>
            <a:endParaRPr lang="en-US" dirty="0"/>
          </a:p>
        </p:txBody>
      </p:sp>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397485" y="1642016"/>
            <a:ext cx="8349029" cy="3785652"/>
          </a:xfrm>
          <a:prstGeom prst="rect">
            <a:avLst/>
          </a:prstGeom>
          <a:noFill/>
        </p:spPr>
        <p:txBody>
          <a:bodyPr wrap="square" rtlCol="0">
            <a:spAutoFit/>
          </a:bodyPr>
          <a:lstStyle/>
          <a:p>
            <a:r>
              <a:rPr lang="en-US" sz="2000" b="1" i="1" dirty="0"/>
              <a:t>Source: </a:t>
            </a:r>
            <a:r>
              <a:rPr lang="en-US" sz="2000" i="0" dirty="0">
                <a:solidFill>
                  <a:srgbClr val="202124"/>
                </a:solidFill>
                <a:effectLst/>
                <a:latin typeface="zeitung"/>
              </a:rPr>
              <a:t>Rotten Tomatoes (Kaggle) and IMDB (IMDB)</a:t>
            </a:r>
            <a:endParaRPr lang="en-US" sz="2000" i="1" dirty="0"/>
          </a:p>
          <a:p>
            <a:pPr lvl="0"/>
            <a:endParaRPr lang="en-US" sz="2000" b="1" i="1" dirty="0"/>
          </a:p>
          <a:p>
            <a:pPr lvl="0"/>
            <a:r>
              <a:rPr lang="en-US" sz="2000" b="1" i="1" dirty="0"/>
              <a:t>Description: </a:t>
            </a:r>
            <a:r>
              <a:rPr lang="en-US" sz="2000" dirty="0"/>
              <a:t>The dataset contains basic information about the movies like the title, the cast and crew with roles, the year of release, the runtime and the production houses. In addition, the dataset contains the reviews and scores for the movies divided between top critics and audience.  </a:t>
            </a:r>
          </a:p>
          <a:p>
            <a:pPr lvl="0"/>
            <a:endParaRPr lang="en-US" sz="2000" b="1" i="1" dirty="0"/>
          </a:p>
          <a:p>
            <a:pPr lvl="0"/>
            <a:r>
              <a:rPr lang="en-US" sz="2000" b="1" i="1" dirty="0"/>
              <a:t>Volume: </a:t>
            </a:r>
            <a:r>
              <a:rPr lang="en-US" sz="2000"/>
              <a:t>~174MB</a:t>
            </a:r>
            <a:endParaRPr lang="en-US" sz="2000" dirty="0"/>
          </a:p>
          <a:p>
            <a:pPr lvl="0"/>
            <a:endParaRPr lang="en-US" sz="2000" b="1" i="1" dirty="0"/>
          </a:p>
          <a:p>
            <a:pPr lvl="0"/>
            <a:r>
              <a:rPr lang="en-US" sz="2000" b="1" i="1" dirty="0"/>
              <a:t>Variety</a:t>
            </a:r>
            <a:r>
              <a:rPr lang="en-US" sz="2000" dirty="0"/>
              <a:t>: IMDB’s dataset used to retrieve information about the films and Rotten Tomatoes’ one used to obtain the reviews about the movies</a:t>
            </a:r>
          </a:p>
          <a:p>
            <a:pPr lvl="0"/>
            <a:endParaRPr lang="en-US" sz="2000" b="1" i="1" dirty="0"/>
          </a:p>
        </p:txBody>
      </p:sp>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lstStyle/>
          <a:p>
            <a:r>
              <a:rPr lang="en-US" dirty="0"/>
              <a:t>Preliminary UML Class Diagram</a:t>
            </a:r>
          </a:p>
        </p:txBody>
      </p:sp>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Document DB</a:t>
            </a:r>
          </a:p>
        </p:txBody>
      </p:sp>
    </p:spTree>
    <p:extLst>
      <p:ext uri="{BB962C8B-B14F-4D97-AF65-F5344CB8AC3E}">
        <p14:creationId xmlns:p14="http://schemas.microsoft.com/office/powerpoint/2010/main" val="87756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Key-Value DB</a:t>
            </a:r>
          </a:p>
        </p:txBody>
      </p:sp>
    </p:spTree>
    <p:extLst>
      <p:ext uri="{BB962C8B-B14F-4D97-AF65-F5344CB8AC3E}">
        <p14:creationId xmlns:p14="http://schemas.microsoft.com/office/powerpoint/2010/main" val="416586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Graph DB</a:t>
            </a:r>
          </a:p>
        </p:txBody>
      </p:sp>
    </p:spTree>
    <p:extLst>
      <p:ext uri="{BB962C8B-B14F-4D97-AF65-F5344CB8AC3E}">
        <p14:creationId xmlns:p14="http://schemas.microsoft.com/office/powerpoint/2010/main" val="112743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fontScale="90000"/>
          </a:bodyPr>
          <a:lstStyle/>
          <a:p>
            <a:r>
              <a:rPr lang="en-US" dirty="0"/>
              <a:t>Software Architecture Preliminary Idea</a:t>
            </a:r>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926770"/>
            <a:ext cx="8180614" cy="646331"/>
          </a:xfrm>
          <a:prstGeom prst="rect">
            <a:avLst/>
          </a:prstGeom>
          <a:noFill/>
        </p:spPr>
        <p:txBody>
          <a:bodyPr wrap="square" rtlCol="0">
            <a:spAutoFit/>
          </a:bodyPr>
          <a:lstStyle/>
          <a:p>
            <a:r>
              <a:rPr lang="en-US" dirty="0"/>
              <a:t>Include also the frameworks and tools that the group would like to use (programming languages, DBMSs, etc..)</a:t>
            </a:r>
          </a:p>
        </p:txBody>
      </p:sp>
    </p:spTree>
    <p:extLst>
      <p:ext uri="{BB962C8B-B14F-4D97-AF65-F5344CB8AC3E}">
        <p14:creationId xmlns:p14="http://schemas.microsoft.com/office/powerpoint/2010/main" val="35820883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3627</TotalTime>
  <Words>310</Words>
  <Application>Microsoft Office PowerPoint</Application>
  <PresentationFormat>Presentazione su schermo (4:3)</PresentationFormat>
  <Paragraphs>30</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zeitung</vt:lpstr>
      <vt:lpstr>Tema di Office</vt:lpstr>
      <vt:lpstr>Large-Scale and Multi-Structured Databases Project Design Fresh Potatoes</vt:lpstr>
      <vt:lpstr>Application Highlights</vt:lpstr>
      <vt:lpstr>Actors and main supported functionalities</vt:lpstr>
      <vt:lpstr>Dataset Description</vt:lpstr>
      <vt:lpstr>Preliminary UML Class Diagram</vt:lpstr>
      <vt:lpstr>Requirements and Entities  handled by Document DB</vt:lpstr>
      <vt:lpstr>Requirements and Entities  handled by Key-Value DB</vt:lpstr>
      <vt:lpstr>Requirements and Entities  handled by Graph DB</vt:lpstr>
      <vt:lpstr>Software Architecture Preliminary Idea</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Giacomo Volpi</cp:lastModifiedBy>
  <cp:revision>152</cp:revision>
  <dcterms:created xsi:type="dcterms:W3CDTF">2019-07-02T09:26:30Z</dcterms:created>
  <dcterms:modified xsi:type="dcterms:W3CDTF">2022-12-06T08:34:00Z</dcterms:modified>
</cp:coreProperties>
</file>