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3347-3376-446A-9D0B-571111A78440}" v="7" dt="2022-12-07T13:55: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91681" autoAdjust="0"/>
  </p:normalViewPr>
  <p:slideViewPr>
    <p:cSldViewPr snapToGrid="0" snapToObjects="1">
      <p:cViewPr varScale="1">
        <p:scale>
          <a:sx n="75" d="100"/>
          <a:sy n="75" d="100"/>
        </p:scale>
        <p:origin x="15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Giacomo Volpi" userId="23fb5a46-3f6f-48f0-a51b-4e2cf33c8ac9" providerId="ADAL" clId="{9A323347-3376-446A-9D0B-571111A78440}"/>
    <pc:docChg chg="undo custSel modSld">
      <pc:chgData name="Giacomo Volpi" userId="23fb5a46-3f6f-48f0-a51b-4e2cf33c8ac9" providerId="ADAL" clId="{9A323347-3376-446A-9D0B-571111A78440}" dt="2022-12-16T09:25:56.368" v="288" actId="20577"/>
      <pc:docMkLst>
        <pc:docMk/>
      </pc:docMkLst>
      <pc:sldChg chg="modSp mod">
        <pc:chgData name="Giacomo Volpi" userId="23fb5a46-3f6f-48f0-a51b-4e2cf33c8ac9" providerId="ADAL" clId="{9A323347-3376-446A-9D0B-571111A78440}" dt="2022-12-07T13:59:39.335" v="250" actId="20577"/>
        <pc:sldMkLst>
          <pc:docMk/>
          <pc:sldMk cId="1056679543" sldId="258"/>
        </pc:sldMkLst>
        <pc:spChg chg="mod">
          <ac:chgData name="Giacomo Volpi" userId="23fb5a46-3f6f-48f0-a51b-4e2cf33c8ac9" providerId="ADAL" clId="{9A323347-3376-446A-9D0B-571111A78440}" dt="2022-12-07T13:59:39.335" v="250" actId="20577"/>
          <ac:spMkLst>
            <pc:docMk/>
            <pc:sldMk cId="1056679543" sldId="258"/>
            <ac:spMk id="3" creationId="{068E8217-0879-6045-A028-80534F620714}"/>
          </ac:spMkLst>
        </pc:spChg>
      </pc:sldChg>
      <pc:sldChg chg="addSp delSp modSp mod modClrScheme chgLayout">
        <pc:chgData name="Giacomo Volpi" userId="23fb5a46-3f6f-48f0-a51b-4e2cf33c8ac9" providerId="ADAL" clId="{9A323347-3376-446A-9D0B-571111A78440}" dt="2022-12-07T13:50:25.739" v="6" actId="14100"/>
        <pc:sldMkLst>
          <pc:docMk/>
          <pc:sldMk cId="773792551" sldId="259"/>
        </pc:sldMkLst>
        <pc:spChg chg="mod">
          <ac:chgData name="Giacomo Volpi" userId="23fb5a46-3f6f-48f0-a51b-4e2cf33c8ac9" providerId="ADAL" clId="{9A323347-3376-446A-9D0B-571111A78440}" dt="2022-12-07T13:50:11.935" v="3" actId="26606"/>
          <ac:spMkLst>
            <pc:docMk/>
            <pc:sldMk cId="773792551" sldId="259"/>
            <ac:spMk id="2" creationId="{831A7364-9B4E-DC49-AA70-BE5A302DEAAF}"/>
          </ac:spMkLst>
        </pc:spChg>
        <pc:picChg chg="del">
          <ac:chgData name="Giacomo Volpi" userId="23fb5a46-3f6f-48f0-a51b-4e2cf33c8ac9" providerId="ADAL" clId="{9A323347-3376-446A-9D0B-571111A78440}" dt="2022-12-07T13:48:50.227" v="0" actId="478"/>
          <ac:picMkLst>
            <pc:docMk/>
            <pc:sldMk cId="773792551" sldId="259"/>
            <ac:picMk id="4" creationId="{90B9F380-CA51-F804-AA36-84AE14CE117C}"/>
          </ac:picMkLst>
        </pc:picChg>
        <pc:picChg chg="add mod">
          <ac:chgData name="Giacomo Volpi" userId="23fb5a46-3f6f-48f0-a51b-4e2cf33c8ac9" providerId="ADAL" clId="{9A323347-3376-446A-9D0B-571111A78440}" dt="2022-12-07T13:50:25.739" v="6" actId="14100"/>
          <ac:picMkLst>
            <pc:docMk/>
            <pc:sldMk cId="773792551" sldId="259"/>
            <ac:picMk id="5" creationId="{D67212DD-1168-C6F8-3B2D-C10917E98340}"/>
          </ac:picMkLst>
        </pc:picChg>
      </pc:sldChg>
      <pc:sldChg chg="addSp modSp mod">
        <pc:chgData name="Giacomo Volpi" userId="23fb5a46-3f6f-48f0-a51b-4e2cf33c8ac9" providerId="ADAL" clId="{9A323347-3376-446A-9D0B-571111A78440}" dt="2022-12-16T09:25:56.368" v="288" actId="20577"/>
        <pc:sldMkLst>
          <pc:docMk/>
          <pc:sldMk cId="877565826" sldId="260"/>
        </pc:sldMkLst>
        <pc:spChg chg="add mod">
          <ac:chgData name="Giacomo Volpi" userId="23fb5a46-3f6f-48f0-a51b-4e2cf33c8ac9" providerId="ADAL" clId="{9A323347-3376-446A-9D0B-571111A78440}" dt="2022-12-16T09:25:56.368" v="288" actId="20577"/>
          <ac:spMkLst>
            <pc:docMk/>
            <pc:sldMk cId="877565826" sldId="260"/>
            <ac:spMk id="3" creationId="{E91BD0A9-1547-B4E9-98FA-911D1FFE7F2E}"/>
          </ac:spMkLst>
        </pc:spChg>
      </pc:sldChg>
      <pc:sldChg chg="addSp modSp mod">
        <pc:chgData name="Giacomo Volpi" userId="23fb5a46-3f6f-48f0-a51b-4e2cf33c8ac9" providerId="ADAL" clId="{9A323347-3376-446A-9D0B-571111A78440}" dt="2022-12-07T13:58:01.801" v="190" actId="20577"/>
        <pc:sldMkLst>
          <pc:docMk/>
          <pc:sldMk cId="1127430590" sldId="262"/>
        </pc:sldMkLst>
        <pc:spChg chg="add mod">
          <ac:chgData name="Giacomo Volpi" userId="23fb5a46-3f6f-48f0-a51b-4e2cf33c8ac9" providerId="ADAL" clId="{9A323347-3376-446A-9D0B-571111A78440}" dt="2022-12-07T13:58:01.801" v="190" actId="20577"/>
          <ac:spMkLst>
            <pc:docMk/>
            <pc:sldMk cId="1127430590" sldId="262"/>
            <ac:spMk id="3" creationId="{7DC5F64D-6F30-5671-1FEF-FD4D616265D2}"/>
          </ac:spMkLst>
        </pc:spChg>
      </pc:sldChg>
      <pc:sldChg chg="addSp delSp modSp mod">
        <pc:chgData name="Giacomo Volpi" userId="23fb5a46-3f6f-48f0-a51b-4e2cf33c8ac9" providerId="ADAL" clId="{9A323347-3376-446A-9D0B-571111A78440}" dt="2022-12-07T13:54:00.867" v="20" actId="767"/>
        <pc:sldMkLst>
          <pc:docMk/>
          <pc:sldMk cId="710998634" sldId="263"/>
        </pc:sldMkLst>
        <pc:spChg chg="add del mod">
          <ac:chgData name="Giacomo Volpi" userId="23fb5a46-3f6f-48f0-a51b-4e2cf33c8ac9" providerId="ADAL" clId="{9A323347-3376-446A-9D0B-571111A78440}" dt="2022-12-07T13:54:00.867" v="20" actId="767"/>
          <ac:spMkLst>
            <pc:docMk/>
            <pc:sldMk cId="710998634" sldId="263"/>
            <ac:spMk id="3" creationId="{39D90630-3668-4154-4B3C-99554B951C68}"/>
          </ac:spMkLst>
        </pc:spChg>
        <pc:picChg chg="mod">
          <ac:chgData name="Giacomo Volpi" userId="23fb5a46-3f6f-48f0-a51b-4e2cf33c8ac9" providerId="ADAL" clId="{9A323347-3376-446A-9D0B-571111A78440}" dt="2022-12-07T13:54:00.442" v="19" actId="1076"/>
          <ac:picMkLst>
            <pc:docMk/>
            <pc:sldMk cId="710998634" sldId="263"/>
            <ac:picMk id="9" creationId="{5A6604FC-927D-74D2-D212-FD3614CC19CB}"/>
          </ac:picMkLst>
        </pc:pic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16/12/2022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hi everyone!</a:t>
            </a:r>
          </a:p>
          <a:p>
            <a:r>
              <a:rPr lang="en-US" dirty="0"/>
              <a:t>our project is called Rotten Movies.</a:t>
            </a:r>
          </a:p>
          <a:p>
            <a:r>
              <a:rPr lang="en-US" dirty="0"/>
              <a:t>It takes inspiration from Rotten Tomatoes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117785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those that don't know it, it's a platform where users can read and write reviews about the latest movies.</a:t>
            </a:r>
          </a:p>
          <a:p>
            <a:endParaRPr lang="en-US" dirty="0"/>
          </a:p>
          <a:p>
            <a:r>
              <a:rPr lang="en-US" dirty="0"/>
              <a:t>So, our application should allow unregistered users to browse movies and see their details, like plot, genre, cast.. and read all the associated reviews.</a:t>
            </a:r>
          </a:p>
          <a:p>
            <a:endParaRPr lang="en-US" dirty="0"/>
          </a:p>
          <a:p>
            <a:r>
              <a:rPr lang="en-US" dirty="0"/>
              <a:t>Those reviews come from other registered users or top critic reviewers and the aggregated general rating is kept separated between these two groups, in order to highlight possible alignments or disagreements between top critics and the audience.</a:t>
            </a:r>
          </a:p>
          <a:p>
            <a:endParaRPr lang="en-US" dirty="0"/>
          </a:p>
          <a:p>
            <a:r>
              <a:rPr lang="en-US" dirty="0"/>
              <a:t>Registered users can "follow" a top critic reviewer that they find interesting to keep track with their recent updates: this is because all recent reviews written by followed top critic appear in a feed timeline of a registered user.</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200460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is the general use case diagram.</a:t>
            </a:r>
          </a:p>
          <a:p>
            <a:endParaRPr lang="en-US" dirty="0"/>
          </a:p>
          <a:p>
            <a:r>
              <a:rPr lang="en-US" dirty="0"/>
              <a:t>It is a </a:t>
            </a:r>
            <a:r>
              <a:rPr lang="en-US" dirty="0" err="1"/>
              <a:t>simplifyied</a:t>
            </a:r>
            <a:r>
              <a:rPr lang="en-US" dirty="0"/>
              <a:t> version: the final one that we'll present at the exam may include some additional use case that we didn't include here for readability, but all major use cases of the application are already present.</a:t>
            </a:r>
          </a:p>
          <a:p>
            <a:endParaRPr lang="en-US" dirty="0"/>
          </a:p>
          <a:p>
            <a:r>
              <a:rPr lang="en-US" dirty="0"/>
              <a:t>We can clearly see that we have 4 main actors, 2 of which are derived from a common abstract parent class.</a:t>
            </a:r>
          </a:p>
          <a:p>
            <a:endParaRPr lang="en-US" dirty="0"/>
          </a:p>
          <a:p>
            <a:r>
              <a:rPr lang="en-US" dirty="0"/>
              <a:t>Those are:</a:t>
            </a:r>
          </a:p>
          <a:p>
            <a:r>
              <a:rPr lang="en-US" dirty="0"/>
              <a:t>- the unregistered user</a:t>
            </a:r>
          </a:p>
          <a:p>
            <a:r>
              <a:rPr lang="en-US" dirty="0"/>
              <a:t>	- that can only browse movies and read reviews</a:t>
            </a:r>
          </a:p>
          <a:p>
            <a:r>
              <a:rPr lang="en-US" dirty="0"/>
              <a:t>	- and hopefully may register or login to the platform so that it becomes a..</a:t>
            </a:r>
          </a:p>
          <a:p>
            <a:r>
              <a:rPr lang="en-US" dirty="0"/>
              <a:t>- registered user</a:t>
            </a:r>
          </a:p>
          <a:p>
            <a:r>
              <a:rPr lang="en-US" dirty="0"/>
              <a:t>	- that can also leave reviews of a selected movie </a:t>
            </a:r>
          </a:p>
          <a:p>
            <a:r>
              <a:rPr lang="en-US" dirty="0"/>
              <a:t>	- and follow top critic reviewers, so that it can see their recent reviews in its timeline.</a:t>
            </a:r>
          </a:p>
          <a:p>
            <a:r>
              <a:rPr lang="en-US" dirty="0"/>
              <a:t>- We also have a top critic account that is a special type of registered user </a:t>
            </a:r>
          </a:p>
          <a:p>
            <a:r>
              <a:rPr lang="en-US" dirty="0"/>
              <a:t>	- whose reviews get highlighted.</a:t>
            </a:r>
          </a:p>
          <a:p>
            <a:r>
              <a:rPr lang="en-US" dirty="0"/>
              <a:t>	- It can also be followed by normal users but it can't follow back other users nor top critics.</a:t>
            </a:r>
          </a:p>
          <a:p>
            <a:r>
              <a:rPr lang="en-US" dirty="0"/>
              <a:t>	- Here we added a simple analytic for top critic users about their follower count.</a:t>
            </a:r>
          </a:p>
          <a:p>
            <a:r>
              <a:rPr lang="en-US" dirty="0"/>
              <a:t>- Finally we have an admin user</a:t>
            </a:r>
          </a:p>
          <a:p>
            <a:r>
              <a:rPr lang="en-US" dirty="0"/>
              <a:t>	- whose job consists in adding, removing and modifying movies and their details.</a:t>
            </a:r>
          </a:p>
          <a:p>
            <a:r>
              <a:rPr lang="en-US" dirty="0"/>
              <a:t>	- It can also ban users or eliminate reviews they find inappropriate.</a:t>
            </a:r>
          </a:p>
          <a:p>
            <a:r>
              <a:rPr lang="en-US" dirty="0"/>
              <a:t>	- They're responsible for creating new top critic accounts for verified reviewers that requested it.</a:t>
            </a:r>
          </a:p>
          <a:p>
            <a:r>
              <a:rPr lang="en-US" dirty="0"/>
              <a:t>	- They also have access to some global analytic for the application: like the list of the most active accounts</a:t>
            </a:r>
          </a:p>
          <a:p>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95140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dataset merges information from 3 different primary sources:</a:t>
            </a:r>
          </a:p>
          <a:p>
            <a:r>
              <a:rPr lang="en-US" dirty="0"/>
              <a:t>- first one is IMDB for everything related to movies and their cast,</a:t>
            </a:r>
          </a:p>
          <a:p>
            <a:r>
              <a:rPr lang="en-US" dirty="0"/>
              <a:t>- then we tried to overlap it with reviews found on Rotten Tomatoes,</a:t>
            </a:r>
          </a:p>
          <a:p>
            <a:r>
              <a:rPr lang="en-US" dirty="0"/>
              <a:t>- finally users </a:t>
            </a:r>
            <a:r>
              <a:rPr lang="en-US" dirty="0" err="1"/>
              <a:t>informations</a:t>
            </a:r>
            <a:r>
              <a:rPr lang="en-US" dirty="0"/>
              <a:t> have been randomly generated starting from usernames found in the reviews.</a:t>
            </a:r>
          </a:p>
          <a:p>
            <a:endParaRPr lang="en-US" dirty="0"/>
          </a:p>
          <a:p>
            <a:r>
              <a:rPr lang="en-US" dirty="0"/>
              <a:t>Volume exceeds the 250MB, excluding the generated user information, and with the different data sources we tried to comply to the variety requirement of the assignment.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4</a:t>
            </a:fld>
            <a:endParaRPr lang="it-IT"/>
          </a:p>
        </p:txBody>
      </p:sp>
    </p:spTree>
    <p:extLst>
      <p:ext uri="{BB962C8B-B14F-4D97-AF65-F5344CB8AC3E}">
        <p14:creationId xmlns:p14="http://schemas.microsoft.com/office/powerpoint/2010/main" val="201870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This's the preliminary UML Class Diagram, where we highlighted the most important fields for each class and their relationships with each other.</a:t>
            </a:r>
          </a:p>
          <a:p>
            <a:endParaRPr lang="en-US" dirty="0"/>
          </a:p>
          <a:p>
            <a:r>
              <a:rPr lang="en-US" dirty="0"/>
              <a:t>We can also see the abstract classes from which are derived the concrete implementations that will be used.</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11100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2 main collections used in the document db.</a:t>
            </a:r>
          </a:p>
          <a:p>
            <a:endParaRPr lang="en-US" dirty="0"/>
          </a:p>
          <a:p>
            <a:r>
              <a:rPr lang="en-US" dirty="0"/>
              <a:t>We implemented document embedding for the cast and reviews for each movie</a:t>
            </a:r>
          </a:p>
          <a:p>
            <a:endParaRPr lang="en-US" dirty="0"/>
          </a:p>
          <a:p>
            <a:r>
              <a:rPr lang="en-US" dirty="0"/>
              <a:t>And for each user we have document linking for their reviewed movies</a:t>
            </a:r>
          </a:p>
          <a:p>
            <a:endParaRPr lang="en-US" dirty="0"/>
          </a:p>
          <a:p>
            <a:r>
              <a:rPr lang="en-US" dirty="0"/>
              <a:t>We also implemented a redundancy for the last 3 reviews of a user, that are directly </a:t>
            </a:r>
            <a:r>
              <a:rPr lang="en-US" dirty="0" err="1"/>
              <a:t>emebedded</a:t>
            </a:r>
            <a:r>
              <a:rPr lang="en-US" dirty="0"/>
              <a:t> </a:t>
            </a:r>
            <a:r>
              <a:rPr lang="en-US" dirty="0" err="1"/>
              <a:t>whithin</a:t>
            </a:r>
            <a:r>
              <a:rPr lang="en-US" dirty="0"/>
              <a:t> its document.</a:t>
            </a:r>
          </a:p>
          <a:p>
            <a:endParaRPr lang="en-US" dirty="0"/>
          </a:p>
          <a:p>
            <a:r>
              <a:rPr lang="en-US" dirty="0"/>
              <a:t>This is to reduce database computational load each time a user wants to read its recent reviews, which is much more likely to happen instead of retrieving all of them.</a:t>
            </a:r>
          </a:p>
          <a:p>
            <a:endParaRPr lang="en-US" dirty="0"/>
          </a:p>
          <a:p>
            <a:r>
              <a:rPr lang="en-US" dirty="0"/>
              <a:t>We also present some interesting queries that can be performed on the </a:t>
            </a:r>
            <a:r>
              <a:rPr lang="en-US" dirty="0" err="1"/>
              <a:t>docuemnt</a:t>
            </a:r>
            <a:r>
              <a:rPr lang="en-US" dirty="0"/>
              <a:t> </a:t>
            </a:r>
            <a:r>
              <a:rPr lang="en-US" dirty="0" err="1"/>
              <a:t>db</a:t>
            </a:r>
            <a:r>
              <a:rPr lang="en-US" dirty="0"/>
              <a:t>:</a:t>
            </a:r>
          </a:p>
          <a:p>
            <a:r>
              <a:rPr lang="en-US" dirty="0"/>
              <a:t>- for each genre or each year we can retrieve the most positive or negative reviewed movie</a:t>
            </a:r>
          </a:p>
          <a:p>
            <a:r>
              <a:rPr lang="en-US" dirty="0"/>
              <a:t>- or, as said previously, the movies with the most aligned or disagreements between top critics and </a:t>
            </a:r>
            <a:r>
              <a:rPr lang="en-US" dirty="0" err="1"/>
              <a:t>audiance</a:t>
            </a:r>
            <a:endParaRPr lang="en-US" dirty="0"/>
          </a:p>
          <a:p>
            <a:r>
              <a:rPr lang="en-US" dirty="0"/>
              <a:t>- and also, for the administrator, the list of most active users in terms of reviews</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328640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In the graph DB we have decided to have three entities: User, Top Critic and Movie. </a:t>
            </a:r>
          </a:p>
          <a:p>
            <a:endParaRPr lang="en-US" dirty="0"/>
          </a:p>
          <a:p>
            <a:r>
              <a:rPr lang="en-US" dirty="0"/>
              <a:t>Every registered user is linked to the movies that they have reviewed, the link contains the </a:t>
            </a:r>
            <a:r>
              <a:rPr lang="en-US" dirty="0" err="1"/>
              <a:t>raiting</a:t>
            </a:r>
            <a:r>
              <a:rPr lang="en-US" dirty="0"/>
              <a:t> and a preview of the entire review</a:t>
            </a:r>
          </a:p>
          <a:p>
            <a:endParaRPr lang="en-US" dirty="0"/>
          </a:p>
          <a:p>
            <a:r>
              <a:rPr lang="en-US" dirty="0"/>
              <a:t>In addition each normal user is connected to the top critics that they follow to keep track with their thinking.</a:t>
            </a:r>
          </a:p>
          <a:p>
            <a:endParaRPr lang="en-US" dirty="0"/>
          </a:p>
          <a:p>
            <a:r>
              <a:rPr lang="en-US" dirty="0"/>
              <a:t>We also present some interesting queries that can be performed on the graph </a:t>
            </a:r>
            <a:r>
              <a:rPr lang="en-US" dirty="0" err="1"/>
              <a:t>db</a:t>
            </a:r>
            <a:r>
              <a:rPr lang="en-US" dirty="0"/>
              <a:t>:</a:t>
            </a:r>
          </a:p>
          <a:p>
            <a:r>
              <a:rPr lang="en-US" dirty="0"/>
              <a:t>- find the most followed top critics</a:t>
            </a:r>
          </a:p>
          <a:p>
            <a:r>
              <a:rPr lang="en-US" dirty="0"/>
              <a:t>- find the last reviews of all top critics followed by a particular user to build their feed</a:t>
            </a:r>
          </a:p>
          <a:p>
            <a:r>
              <a:rPr lang="en-US" dirty="0"/>
              <a:t>- suggesting a not already followed top critics based upon the affinity calculated by confronting ratings on movies revied by both</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7</a:t>
            </a:fld>
            <a:endParaRPr lang="it-IT"/>
          </a:p>
        </p:txBody>
      </p:sp>
    </p:spTree>
    <p:extLst>
      <p:ext uri="{BB962C8B-B14F-4D97-AF65-F5344CB8AC3E}">
        <p14:creationId xmlns:p14="http://schemas.microsoft.com/office/powerpoint/2010/main" val="4116355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Our idea for the implementation of the software is to use Python for data scraping and cleaning and to use Java to create the application logic. </a:t>
            </a:r>
          </a:p>
          <a:p>
            <a:endParaRPr lang="en-US" dirty="0"/>
          </a:p>
          <a:p>
            <a:r>
              <a:rPr lang="en-US" dirty="0"/>
              <a:t>The DBMS we intent to use for this project are </a:t>
            </a:r>
            <a:r>
              <a:rPr lang="en-US" dirty="0" err="1"/>
              <a:t>mongoDB</a:t>
            </a:r>
            <a:r>
              <a:rPr lang="en-US" dirty="0"/>
              <a:t> and Neo4j</a:t>
            </a:r>
          </a:p>
          <a:p>
            <a:endParaRPr lang="en-US" dirty="0"/>
          </a:p>
          <a:p>
            <a:r>
              <a:rPr lang="en-US" dirty="0"/>
              <a:t>and here are other tools used during the initial stage of development</a:t>
            </a:r>
            <a:endParaRPr lang="it-IT"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343978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16/12/2022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tefanoleone992/rotten-tomatoes-movies-and-critic-reviews-datase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randomuser.me/" TargetMode="External"/><Relationship Id="rId4" Type="http://schemas.openxmlformats.org/officeDocument/2006/relationships/hyperlink" Target="https://datasets.imdbw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Rotten Movies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539978"/>
          </a:xfrm>
          <a:prstGeom prst="rect">
            <a:avLst/>
          </a:prstGeom>
          <a:noFill/>
        </p:spPr>
        <p:txBody>
          <a:bodyPr wrap="square" rtlCol="0">
            <a:spAutoFit/>
          </a:bodyPr>
          <a:lstStyle/>
          <a:p>
            <a:r>
              <a:rPr lang="en-US" sz="2000" i="1" dirty="0"/>
              <a:t>Rotten Movies is a hub to find information and reviews about movies written by everyone, from press and top critics to any movie enthusiast:</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members with relative roles</a:t>
            </a:r>
            <a:br>
              <a:rPr lang="en-US" sz="2000" i="1" dirty="0"/>
            </a:br>
            <a:r>
              <a:rPr lang="en-US" sz="2000" i="1" dirty="0"/>
              <a:t>- a general critic consensus</a:t>
            </a:r>
            <a:br>
              <a:rPr lang="en-US" sz="2000" i="1" dirty="0"/>
            </a:br>
            <a:r>
              <a:rPr lang="en-US" sz="2000" i="1" dirty="0"/>
              <a:t>- votes from the critics and from the public</a:t>
            </a:r>
          </a:p>
          <a:p>
            <a:pPr marL="285750" indent="-285750">
              <a:buFont typeface="Arial" panose="020B0604020202020204" pitchFamily="34" charset="0"/>
              <a:buChar char="•"/>
            </a:pPr>
            <a:r>
              <a:rPr lang="en-US" sz="2000" i="1" dirty="0"/>
              <a:t>Registered users are divided between normal and top critics</a:t>
            </a:r>
          </a:p>
          <a:p>
            <a:pPr marL="285750" indent="-285750">
              <a:buFont typeface="Arial" panose="020B0604020202020204" pitchFamily="34" charset="0"/>
              <a:buChar char="•"/>
            </a:pPr>
            <a:r>
              <a:rPr lang="en-US" sz="2000" i="1" dirty="0"/>
              <a:t>Top critics can write a “top critic review”</a:t>
            </a:r>
          </a:p>
          <a:p>
            <a:pPr marL="285750" indent="-285750">
              <a:buFont typeface="Arial" panose="020B0604020202020204" pitchFamily="34" charset="0"/>
              <a:buChar char="•"/>
            </a:pPr>
            <a:r>
              <a:rPr lang="en-US" sz="2000" i="1" dirty="0"/>
              <a:t>Normal users can follow top critic to keep track with their liking</a:t>
            </a:r>
          </a:p>
          <a:p>
            <a:pPr marL="742950" lvl="1" indent="-285750">
              <a:buFont typeface="Arial" panose="020B0604020202020204" pitchFamily="34" charset="0"/>
              <a:buChar char="•"/>
            </a:pPr>
            <a:r>
              <a:rPr lang="en-US" sz="2000" i="1" dirty="0"/>
              <a:t>New reviews are shown in a personal feed timeline</a:t>
            </a:r>
          </a:p>
          <a:p>
            <a:pPr marL="285750" indent="-285750">
              <a:buFont typeface="Arial" panose="020B0604020202020204" pitchFamily="34" charset="0"/>
              <a:buChar char="•"/>
            </a:pPr>
            <a:r>
              <a:rPr lang="en-US" sz="2000" i="1" dirty="0"/>
              <a:t>Normal users can write reviews too</a:t>
            </a:r>
          </a:p>
          <a:p>
            <a:pPr marL="285750" indent="-285750">
              <a:buFont typeface="Arial" panose="020B0604020202020204" pitchFamily="34" charset="0"/>
              <a:buChar char="•"/>
            </a:pPr>
            <a:r>
              <a:rPr lang="en-US" sz="2000" i="1" dirty="0"/>
              <a:t>Guest users can also view movie details and read their reviews</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126403"/>
            <a:ext cx="8761797" cy="738582"/>
          </a:xfrm>
        </p:spPr>
        <p:txBody>
          <a:bodyPr>
            <a:noAutofit/>
          </a:bodyPr>
          <a:lstStyle/>
          <a:p>
            <a:r>
              <a:rPr lang="en-US" sz="2800" dirty="0"/>
              <a:t>Actors and main supported functionalities</a:t>
            </a:r>
          </a:p>
        </p:txBody>
      </p:sp>
      <p:pic>
        <p:nvPicPr>
          <p:cNvPr id="4" name="Immagine 3">
            <a:extLst>
              <a:ext uri="{FF2B5EF4-FFF2-40B4-BE49-F238E27FC236}">
                <a16:creationId xmlns:a16="http://schemas.microsoft.com/office/drawing/2014/main" id="{DE422EDF-E899-F94E-8A5B-37EDB5559699}"/>
              </a:ext>
            </a:extLst>
          </p:cNvPr>
          <p:cNvPicPr>
            <a:picLocks noChangeAspect="1"/>
          </p:cNvPicPr>
          <p:nvPr/>
        </p:nvPicPr>
        <p:blipFill>
          <a:blip r:embed="rId3"/>
          <a:stretch>
            <a:fillRect/>
          </a:stretch>
        </p:blipFill>
        <p:spPr>
          <a:xfrm>
            <a:off x="715052" y="437609"/>
            <a:ext cx="8229486" cy="6063819"/>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883628"/>
            <a:ext cx="8349029" cy="5632311"/>
          </a:xfrm>
          <a:prstGeom prst="rect">
            <a:avLst/>
          </a:prstGeom>
          <a:noFill/>
        </p:spPr>
        <p:txBody>
          <a:bodyPr wrap="square" rtlCol="0">
            <a:spAutoFit/>
          </a:bodyPr>
          <a:lstStyle/>
          <a:p>
            <a:r>
              <a:rPr lang="en-US" sz="2000" b="1" i="1" dirty="0"/>
              <a:t>Source: </a:t>
            </a:r>
          </a:p>
          <a:p>
            <a:pPr marL="342900" indent="-342900">
              <a:buFont typeface="Arial" panose="020B0604020202020204" pitchFamily="34" charset="0"/>
              <a:buChar char="•"/>
            </a:pPr>
            <a:r>
              <a:rPr lang="en-US" sz="2000" i="0" dirty="0">
                <a:solidFill>
                  <a:srgbClr val="202124"/>
                </a:solidFill>
                <a:effectLst/>
                <a:latin typeface="zeitung"/>
              </a:rPr>
              <a:t>Rotten Tomatoes (Kaggle)  </a:t>
            </a:r>
            <a:r>
              <a:rPr lang="en-US" sz="2000" i="0" dirty="0">
                <a:solidFill>
                  <a:srgbClr val="202124"/>
                </a:solidFill>
                <a:effectLst/>
                <a:latin typeface="zeitung"/>
                <a:hlinkClick r:id="rId3"/>
              </a:rPr>
              <a:t>https://www.kaggle.com/datasets/stefanoleone992/rotten-tomatoes-movies-and-critic-reviews-dataset</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i="0" dirty="0">
                <a:solidFill>
                  <a:srgbClr val="202124"/>
                </a:solidFill>
                <a:effectLst/>
                <a:latin typeface="zeitung"/>
              </a:rPr>
              <a:t>IMDB (IMDB) </a:t>
            </a:r>
            <a:r>
              <a:rPr lang="en-US" sz="2000" i="0" dirty="0">
                <a:solidFill>
                  <a:srgbClr val="202124"/>
                </a:solidFill>
                <a:effectLst/>
                <a:latin typeface="zeitung"/>
                <a:hlinkClick r:id="rId4"/>
              </a:rPr>
              <a:t>https://datasets.imdbws.com/</a:t>
            </a:r>
            <a:endParaRPr lang="en-US" sz="2000" i="0" dirty="0">
              <a:solidFill>
                <a:srgbClr val="202124"/>
              </a:solidFill>
              <a:effectLst/>
              <a:latin typeface="zeitung"/>
            </a:endParaRPr>
          </a:p>
          <a:p>
            <a:pPr marL="342900" indent="-342900">
              <a:buFont typeface="Arial" panose="020B0604020202020204" pitchFamily="34" charset="0"/>
              <a:buChar char="•"/>
            </a:pPr>
            <a:r>
              <a:rPr lang="en-US" sz="2000" dirty="0" err="1">
                <a:solidFill>
                  <a:srgbClr val="202124"/>
                </a:solidFill>
                <a:latin typeface="zeitung"/>
              </a:rPr>
              <a:t>RandomUser</a:t>
            </a:r>
            <a:r>
              <a:rPr lang="en-US" sz="2000" dirty="0">
                <a:solidFill>
                  <a:srgbClr val="202124"/>
                </a:solidFill>
                <a:latin typeface="zeitung"/>
              </a:rPr>
              <a:t> </a:t>
            </a:r>
            <a:r>
              <a:rPr lang="en-US" sz="2000" dirty="0">
                <a:solidFill>
                  <a:srgbClr val="202124"/>
                </a:solidFill>
                <a:latin typeface="zeitung"/>
                <a:hlinkClick r:id="rId5"/>
              </a:rPr>
              <a:t>https://randomuser.me/</a:t>
            </a:r>
            <a:endParaRPr lang="en-US" sz="2000" dirty="0">
              <a:solidFill>
                <a:srgbClr val="202124"/>
              </a:solidFill>
              <a:latin typeface="zeitung"/>
            </a:endParaRPr>
          </a:p>
          <a:p>
            <a:endParaRPr lang="en-US" sz="2000" b="1" i="1" u="sng" dirty="0"/>
          </a:p>
          <a:p>
            <a:pPr lvl="0"/>
            <a:r>
              <a:rPr lang="en-US" sz="2000" b="1" i="1" dirty="0"/>
              <a:t>Description: </a:t>
            </a:r>
          </a:p>
          <a:p>
            <a:pPr marL="342900" lvl="0" indent="-342900">
              <a:buFont typeface="Arial" panose="020B0604020202020204" pitchFamily="34" charset="0"/>
              <a:buChar char="•"/>
            </a:pPr>
            <a:r>
              <a:rPr lang="en-US" sz="2000" dirty="0"/>
              <a:t>From IMDB dataset</a:t>
            </a:r>
          </a:p>
          <a:p>
            <a:pPr marL="800100" lvl="1" indent="-342900">
              <a:buFont typeface="Arial" panose="020B0604020202020204" pitchFamily="34" charset="0"/>
              <a:buChar char="•"/>
            </a:pPr>
            <a:r>
              <a:rPr lang="en-US" sz="2000" dirty="0"/>
              <a:t>basic information about movies like title, cast and crew with roles, year of release, runtime and production houses</a:t>
            </a:r>
          </a:p>
          <a:p>
            <a:pPr marL="342900" lvl="0" indent="-342900">
              <a:buFont typeface="Arial" panose="020B0604020202020204" pitchFamily="34" charset="0"/>
              <a:buChar char="•"/>
            </a:pPr>
            <a:r>
              <a:rPr lang="en-US" sz="2000" dirty="0"/>
              <a:t>From Rotten Tomatoes dataset</a:t>
            </a:r>
          </a:p>
          <a:p>
            <a:pPr marL="800100" lvl="1" indent="-342900">
              <a:buFont typeface="Arial" panose="020B0604020202020204" pitchFamily="34" charset="0"/>
              <a:buChar char="•"/>
            </a:pPr>
            <a:r>
              <a:rPr lang="en-US" sz="2000" dirty="0"/>
              <a:t>reviews and ratings for movies divided between top critics and audience</a:t>
            </a:r>
            <a:endParaRPr lang="en-US" sz="2000" b="1" i="1" dirty="0"/>
          </a:p>
          <a:p>
            <a:pPr lvl="0"/>
            <a:r>
              <a:rPr lang="en-US" sz="2000" b="1" i="1" dirty="0"/>
              <a:t>Volume: </a:t>
            </a:r>
            <a:r>
              <a:rPr lang="en-US" sz="2000" dirty="0"/>
              <a:t>~260MB (+ generated user info)</a:t>
            </a:r>
            <a:endParaRPr lang="en-US" sz="2000" b="1" i="1" dirty="0"/>
          </a:p>
          <a:p>
            <a:pPr lvl="0"/>
            <a:r>
              <a:rPr lang="en-US" sz="2000" b="1" i="1" dirty="0"/>
              <a:t>Variety</a:t>
            </a:r>
            <a:r>
              <a:rPr lang="en-US" sz="2000" dirty="0"/>
              <a:t>: IMDB’s dataset is used to retrieve information about films and Rotten Tomatoes’ is used to obtain the reviews about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4" name="Immagine 3">
            <a:extLst>
              <a:ext uri="{FF2B5EF4-FFF2-40B4-BE49-F238E27FC236}">
                <a16:creationId xmlns:a16="http://schemas.microsoft.com/office/drawing/2014/main" id="{74D949B4-8DC1-4E22-51D6-530EDBD0B07C}"/>
              </a:ext>
            </a:extLst>
          </p:cNvPr>
          <p:cNvPicPr>
            <a:picLocks noChangeAspect="1"/>
          </p:cNvPicPr>
          <p:nvPr/>
        </p:nvPicPr>
        <p:blipFill>
          <a:blip r:embed="rId3"/>
          <a:stretch>
            <a:fillRect/>
          </a:stretch>
        </p:blipFill>
        <p:spPr>
          <a:xfrm>
            <a:off x="182741" y="1216436"/>
            <a:ext cx="8778518" cy="4425127"/>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
        <p:nvSpPr>
          <p:cNvPr id="3" name="CasellaDiTesto 2">
            <a:extLst>
              <a:ext uri="{FF2B5EF4-FFF2-40B4-BE49-F238E27FC236}">
                <a16:creationId xmlns:a16="http://schemas.microsoft.com/office/drawing/2014/main" id="{E91BD0A9-1547-B4E9-98FA-911D1FFE7F2E}"/>
              </a:ext>
            </a:extLst>
          </p:cNvPr>
          <p:cNvSpPr txBox="1"/>
          <p:nvPr/>
        </p:nvSpPr>
        <p:spPr>
          <a:xfrm>
            <a:off x="397485" y="1347904"/>
            <a:ext cx="7974990" cy="4708981"/>
          </a:xfrm>
          <a:prstGeom prst="rect">
            <a:avLst/>
          </a:prstGeom>
          <a:noFill/>
        </p:spPr>
        <p:txBody>
          <a:bodyPr wrap="square" rtlCol="0">
            <a:spAutoFit/>
          </a:bodyPr>
          <a:lstStyle/>
          <a:p>
            <a:r>
              <a:rPr lang="en-US" sz="2000" b="1" i="1" dirty="0"/>
              <a:t>Entities: </a:t>
            </a:r>
            <a:r>
              <a:rPr lang="en-US" sz="2000" dirty="0"/>
              <a:t>Movie, User, Review, Worker</a:t>
            </a:r>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endParaRPr lang="en-US" sz="2000" b="1" i="1" dirty="0"/>
          </a:p>
          <a:p>
            <a:pPr lvl="0"/>
            <a:r>
              <a:rPr lang="en-US" sz="2000" b="1" i="1" dirty="0"/>
              <a:t>Queries: </a:t>
            </a:r>
          </a:p>
          <a:p>
            <a:pPr marL="342900" lvl="0" indent="-342900">
              <a:buFont typeface="Arial" panose="020B0604020202020204" pitchFamily="34" charset="0"/>
              <a:buChar char="•"/>
            </a:pPr>
            <a:r>
              <a:rPr lang="en-US" sz="2000" dirty="0"/>
              <a:t>Most positive reviewed movies for each genre/year</a:t>
            </a:r>
          </a:p>
          <a:p>
            <a:pPr marL="342900" lvl="0" indent="-342900">
              <a:buFont typeface="Arial" panose="020B0604020202020204" pitchFamily="34" charset="0"/>
              <a:buChar char="•"/>
            </a:pPr>
            <a:r>
              <a:rPr lang="en-US" sz="2000" dirty="0"/>
              <a:t>Best production houses</a:t>
            </a:r>
          </a:p>
          <a:p>
            <a:pPr marL="342900" lvl="0" indent="-342900">
              <a:buFont typeface="Arial" panose="020B0604020202020204" pitchFamily="34" charset="0"/>
              <a:buChar char="•"/>
            </a:pPr>
            <a:r>
              <a:rPr lang="en-US" sz="2000" dirty="0"/>
              <a:t>Most divisive movies between audience and top critic</a:t>
            </a:r>
          </a:p>
          <a:p>
            <a:pPr marL="342900" lvl="0" indent="-342900">
              <a:buFont typeface="Arial" panose="020B0604020202020204" pitchFamily="34" charset="0"/>
              <a:buChar char="•"/>
            </a:pPr>
            <a:r>
              <a:rPr lang="en-US" sz="2000" dirty="0"/>
              <a:t>Most active users in terms of reviews</a:t>
            </a:r>
          </a:p>
          <a:p>
            <a:pPr marL="342900" lvl="0" indent="-342900">
              <a:buFont typeface="Arial" panose="020B0604020202020204" pitchFamily="34" charset="0"/>
              <a:buChar char="•"/>
            </a:pPr>
            <a:endParaRPr lang="en-US" sz="2000" b="1" i="1" dirty="0"/>
          </a:p>
        </p:txBody>
      </p:sp>
      <p:pic>
        <p:nvPicPr>
          <p:cNvPr id="11" name="Picture 10">
            <a:extLst>
              <a:ext uri="{FF2B5EF4-FFF2-40B4-BE49-F238E27FC236}">
                <a16:creationId xmlns:a16="http://schemas.microsoft.com/office/drawing/2014/main" id="{D8C2CDE3-9193-C986-DD7B-7BC2D664F990}"/>
              </a:ext>
            </a:extLst>
          </p:cNvPr>
          <p:cNvPicPr>
            <a:picLocks noChangeAspect="1"/>
          </p:cNvPicPr>
          <p:nvPr/>
        </p:nvPicPr>
        <p:blipFill>
          <a:blip r:embed="rId3"/>
          <a:stretch>
            <a:fillRect/>
          </a:stretch>
        </p:blipFill>
        <p:spPr>
          <a:xfrm>
            <a:off x="5034180" y="1580504"/>
            <a:ext cx="2660832" cy="2667000"/>
          </a:xfrm>
          <a:prstGeom prst="rect">
            <a:avLst/>
          </a:prstGeom>
        </p:spPr>
      </p:pic>
      <p:pic>
        <p:nvPicPr>
          <p:cNvPr id="5" name="Immagine 4">
            <a:extLst>
              <a:ext uri="{FF2B5EF4-FFF2-40B4-BE49-F238E27FC236}">
                <a16:creationId xmlns:a16="http://schemas.microsoft.com/office/drawing/2014/main" id="{638A9382-F5C8-65E5-4CC3-6999D952FA2A}"/>
              </a:ext>
            </a:extLst>
          </p:cNvPr>
          <p:cNvPicPr>
            <a:picLocks noChangeAspect="1"/>
          </p:cNvPicPr>
          <p:nvPr/>
        </p:nvPicPr>
        <p:blipFill>
          <a:blip r:embed="rId4"/>
          <a:stretch>
            <a:fillRect/>
          </a:stretch>
        </p:blipFill>
        <p:spPr>
          <a:xfrm>
            <a:off x="1685963" y="1752888"/>
            <a:ext cx="2195351" cy="2412712"/>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
        <p:nvSpPr>
          <p:cNvPr id="3" name="CasellaDiTesto 2">
            <a:extLst>
              <a:ext uri="{FF2B5EF4-FFF2-40B4-BE49-F238E27FC236}">
                <a16:creationId xmlns:a16="http://schemas.microsoft.com/office/drawing/2014/main" id="{7DC5F64D-6F30-5671-1FEF-FD4D616265D2}"/>
              </a:ext>
            </a:extLst>
          </p:cNvPr>
          <p:cNvSpPr txBox="1"/>
          <p:nvPr/>
        </p:nvSpPr>
        <p:spPr>
          <a:xfrm>
            <a:off x="397485" y="1642016"/>
            <a:ext cx="3121437" cy="3785652"/>
          </a:xfrm>
          <a:prstGeom prst="rect">
            <a:avLst/>
          </a:prstGeom>
          <a:noFill/>
        </p:spPr>
        <p:txBody>
          <a:bodyPr wrap="square" rtlCol="0">
            <a:spAutoFit/>
          </a:bodyPr>
          <a:lstStyle/>
          <a:p>
            <a:r>
              <a:rPr lang="en-US" sz="2000" b="1" i="1" dirty="0"/>
              <a:t>Entities:</a:t>
            </a:r>
            <a:r>
              <a:rPr lang="en-US" sz="2000" b="1" dirty="0">
                <a:solidFill>
                  <a:srgbClr val="202124"/>
                </a:solidFill>
                <a:latin typeface="zeitung"/>
              </a:rPr>
              <a:t> </a:t>
            </a:r>
          </a:p>
          <a:p>
            <a:pPr marL="342900" indent="-342900">
              <a:buFont typeface="Arial" panose="020B0604020202020204" pitchFamily="34" charset="0"/>
              <a:buChar char="•"/>
            </a:pPr>
            <a:r>
              <a:rPr lang="en-US" sz="2000" dirty="0">
                <a:solidFill>
                  <a:srgbClr val="202124"/>
                </a:solidFill>
                <a:latin typeface="zeitung"/>
              </a:rPr>
              <a:t>User</a:t>
            </a:r>
          </a:p>
          <a:p>
            <a:pPr marL="342900" indent="-342900">
              <a:buFont typeface="Arial" panose="020B0604020202020204" pitchFamily="34" charset="0"/>
              <a:buChar char="•"/>
            </a:pPr>
            <a:r>
              <a:rPr lang="en-US" sz="2000" dirty="0">
                <a:solidFill>
                  <a:srgbClr val="202124"/>
                </a:solidFill>
                <a:latin typeface="zeitung"/>
              </a:rPr>
              <a:t>Movie</a:t>
            </a:r>
          </a:p>
          <a:p>
            <a:pPr marL="342900" indent="-342900">
              <a:buFont typeface="Arial" panose="020B0604020202020204" pitchFamily="34" charset="0"/>
              <a:buChar char="•"/>
            </a:pPr>
            <a:r>
              <a:rPr lang="en-US" sz="2000" dirty="0" err="1">
                <a:solidFill>
                  <a:srgbClr val="202124"/>
                </a:solidFill>
                <a:latin typeface="zeitung"/>
              </a:rPr>
              <a:t>TopCritic</a:t>
            </a:r>
            <a:endParaRPr lang="en-US" sz="2000" i="1" dirty="0"/>
          </a:p>
          <a:p>
            <a:pPr lvl="0"/>
            <a:endParaRPr lang="en-US" sz="2000" b="1" i="1" dirty="0"/>
          </a:p>
          <a:p>
            <a:pPr lvl="0"/>
            <a:endParaRPr lang="en-US" sz="2000" b="1" i="1" dirty="0"/>
          </a:p>
          <a:p>
            <a:pPr lvl="0"/>
            <a:r>
              <a:rPr lang="en-US" sz="2000" b="1" i="1" dirty="0"/>
              <a:t>Queries: </a:t>
            </a:r>
          </a:p>
          <a:p>
            <a:pPr marL="342900" lvl="0" indent="-342900">
              <a:buFont typeface="Arial" panose="020B0604020202020204" pitchFamily="34" charset="0"/>
              <a:buChar char="•"/>
            </a:pPr>
            <a:r>
              <a:rPr lang="en-US" sz="2000" dirty="0"/>
              <a:t>Most followed top critics</a:t>
            </a:r>
          </a:p>
          <a:p>
            <a:pPr marL="342900" lvl="0" indent="-342900">
              <a:buFont typeface="Arial" panose="020B0604020202020204" pitchFamily="34" charset="0"/>
              <a:buChar char="•"/>
            </a:pPr>
            <a:r>
              <a:rPr lang="en-US" sz="2000" dirty="0"/>
              <a:t>Last reviewed movies of followed top critics</a:t>
            </a:r>
          </a:p>
          <a:p>
            <a:pPr marL="342900" lvl="0" indent="-342900">
              <a:buFont typeface="Arial" panose="020B0604020202020204" pitchFamily="34" charset="0"/>
              <a:buChar char="•"/>
            </a:pPr>
            <a:r>
              <a:rPr lang="en-US" sz="2000" dirty="0"/>
              <a:t>Suggest critics to follow based on affinity</a:t>
            </a:r>
          </a:p>
        </p:txBody>
      </p:sp>
      <p:pic>
        <p:nvPicPr>
          <p:cNvPr id="6" name="Immagine 5" descr="Immagine che contiene testo, iPod&#10;&#10;Descrizione generata automaticamente">
            <a:extLst>
              <a:ext uri="{FF2B5EF4-FFF2-40B4-BE49-F238E27FC236}">
                <a16:creationId xmlns:a16="http://schemas.microsoft.com/office/drawing/2014/main" id="{E8011D97-A512-3135-34AF-070312A88EB8}"/>
              </a:ext>
            </a:extLst>
          </p:cNvPr>
          <p:cNvPicPr>
            <a:picLocks noChangeAspect="1"/>
          </p:cNvPicPr>
          <p:nvPr/>
        </p:nvPicPr>
        <p:blipFill>
          <a:blip r:embed="rId3"/>
          <a:stretch>
            <a:fillRect/>
          </a:stretch>
        </p:blipFill>
        <p:spPr>
          <a:xfrm>
            <a:off x="3267572" y="1382434"/>
            <a:ext cx="5762872" cy="4194498"/>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br>
              <a:rPr lang="en-US" dirty="0"/>
            </a:br>
            <a:endParaRPr lang="en-US" dirty="0"/>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398065"/>
            <a:ext cx="8180614" cy="3970318"/>
          </a:xfrm>
          <a:prstGeom prst="rect">
            <a:avLst/>
          </a:prstGeom>
          <a:noFill/>
        </p:spPr>
        <p:txBody>
          <a:bodyPr wrap="square" rtlCol="0">
            <a:spAutoFit/>
          </a:bodyPr>
          <a:lstStyle/>
          <a:p>
            <a:r>
              <a:rPr lang="en-US" dirty="0"/>
              <a:t>Programming languages and frameworks:</a:t>
            </a:r>
          </a:p>
          <a:p>
            <a:pPr marL="285750" indent="-285750">
              <a:buFont typeface="Arial" panose="020B0604020202020204" pitchFamily="34" charset="0"/>
              <a:buChar char="•"/>
            </a:pPr>
            <a:r>
              <a:rPr lang="en-US" dirty="0"/>
              <a:t>Python for data scraping and cleaning</a:t>
            </a:r>
          </a:p>
          <a:p>
            <a:pPr marL="285750" indent="-285750">
              <a:buFont typeface="Arial" panose="020B0604020202020204" pitchFamily="34" charset="0"/>
              <a:buChar char="•"/>
            </a:pPr>
            <a:r>
              <a:rPr lang="en-US" dirty="0"/>
              <a:t>Java for application logic</a:t>
            </a:r>
          </a:p>
          <a:p>
            <a:pPr marL="742950" lvl="1" indent="-285750">
              <a:buFont typeface="Arial" panose="020B0604020202020204" pitchFamily="34" charset="0"/>
              <a:buChar char="•"/>
            </a:pPr>
            <a:r>
              <a:rPr lang="en-US" dirty="0"/>
              <a:t>(Java Spring and JSP for web </a:t>
            </a:r>
            <a:r>
              <a:rPr lang="en-US" dirty="0" err="1"/>
              <a:t>gui</a:t>
            </a:r>
            <a:r>
              <a:rPr lang="en-US" dirty="0"/>
              <a:t>)</a:t>
            </a:r>
          </a:p>
          <a:p>
            <a:endParaRPr lang="en-US" dirty="0"/>
          </a:p>
          <a:p>
            <a:r>
              <a:rPr lang="en-US" dirty="0"/>
              <a:t>DBMS:</a:t>
            </a:r>
          </a:p>
          <a:p>
            <a:pPr marL="285750" indent="-285750">
              <a:buFont typeface="Arial" panose="020B0604020202020204" pitchFamily="34" charset="0"/>
              <a:buChar char="•"/>
            </a:pPr>
            <a:r>
              <a:rPr lang="en-US" dirty="0"/>
              <a:t>MongoDB</a:t>
            </a:r>
          </a:p>
          <a:p>
            <a:pPr marL="285750" indent="-285750">
              <a:buFont typeface="Arial" panose="020B0604020202020204" pitchFamily="34" charset="0"/>
              <a:buChar char="•"/>
            </a:pPr>
            <a:r>
              <a:rPr lang="en-US" dirty="0"/>
              <a:t>Neo4j</a:t>
            </a:r>
          </a:p>
          <a:p>
            <a:pPr marL="285750" indent="-285750">
              <a:buFont typeface="Arial" panose="020B0604020202020204" pitchFamily="34" charset="0"/>
              <a:buChar char="•"/>
            </a:pPr>
            <a:endParaRPr lang="en-US" dirty="0"/>
          </a:p>
          <a:p>
            <a:r>
              <a:rPr lang="en-US" dirty="0"/>
              <a:t>Tools for data analysis and preparation of the dataset:</a:t>
            </a:r>
          </a:p>
          <a:p>
            <a:pPr marL="285750" indent="-285750">
              <a:buFont typeface="Arial" panose="020B0604020202020204" pitchFamily="34" charset="0"/>
              <a:buChar char="•"/>
            </a:pPr>
            <a:r>
              <a:rPr lang="en-US" dirty="0"/>
              <a:t>Google </a:t>
            </a:r>
            <a:r>
              <a:rPr lang="en-US" dirty="0" err="1"/>
              <a:t>Colab</a:t>
            </a:r>
            <a:endParaRPr lang="en-US" dirty="0"/>
          </a:p>
          <a:p>
            <a:pPr marL="285750" indent="-285750">
              <a:buFont typeface="Arial" panose="020B0604020202020204" pitchFamily="34" charset="0"/>
              <a:buChar char="•"/>
            </a:pPr>
            <a:r>
              <a:rPr lang="en-US" dirty="0"/>
              <a:t>Pandas library</a:t>
            </a:r>
          </a:p>
          <a:p>
            <a:pPr marL="285750" indent="-285750">
              <a:buFont typeface="Arial" panose="020B0604020202020204" pitchFamily="34" charset="0"/>
              <a:buChar char="•"/>
            </a:pPr>
            <a:r>
              <a:rPr lang="en-US" dirty="0"/>
              <a:t>Microsoft Excel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3881</TotalTime>
  <Words>1310</Words>
  <Application>Microsoft Office PowerPoint</Application>
  <PresentationFormat>Presentazione su schermo (4:3)</PresentationFormat>
  <Paragraphs>148</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zeitung</vt:lpstr>
      <vt:lpstr>Tema di Office</vt:lpstr>
      <vt:lpstr>Large-Scale and Multi-Structured Databases Project Design Rotten Movies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 </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Giacomo Volpi</cp:lastModifiedBy>
  <cp:revision>171</cp:revision>
  <dcterms:created xsi:type="dcterms:W3CDTF">2019-07-02T09:26:30Z</dcterms:created>
  <dcterms:modified xsi:type="dcterms:W3CDTF">2022-12-16T09:26:02Z</dcterms:modified>
</cp:coreProperties>
</file>