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3" r:id="rId4"/>
    <p:sldId id="258" r:id="rId5"/>
    <p:sldId id="259" r:id="rId6"/>
    <p:sldId id="260" r:id="rId7"/>
    <p:sldId id="262" r:id="rId8"/>
    <p:sldId id="264" r:id="rId9"/>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53"/>
    <p:restoredTop sz="93135" autoAdjust="0"/>
  </p:normalViewPr>
  <p:slideViewPr>
    <p:cSldViewPr snapToGrid="0" snapToObjects="1">
      <p:cViewPr varScale="1">
        <p:scale>
          <a:sx n="54" d="100"/>
          <a:sy n="54" d="100"/>
        </p:scale>
        <p:origin x="78" y="3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como Volpi" userId="23fb5a46-3f6f-48f0-a51b-4e2cf33c8ac9" providerId="ADAL" clId="{E7FBA280-7707-4ECE-86A3-05D9889BF128}"/>
    <pc:docChg chg="undo redo custSel modSld">
      <pc:chgData name="Giacomo Volpi" userId="23fb5a46-3f6f-48f0-a51b-4e2cf33c8ac9" providerId="ADAL" clId="{E7FBA280-7707-4ECE-86A3-05D9889BF128}" dt="2022-12-06T08:33:50.772" v="683" actId="20577"/>
      <pc:docMkLst>
        <pc:docMk/>
      </pc:docMkLst>
      <pc:sldChg chg="modSp mod">
        <pc:chgData name="Giacomo Volpi" userId="23fb5a46-3f6f-48f0-a51b-4e2cf33c8ac9" providerId="ADAL" clId="{E7FBA280-7707-4ECE-86A3-05D9889BF128}" dt="2022-12-06T08:33:50.772" v="683" actId="20577"/>
        <pc:sldMkLst>
          <pc:docMk/>
          <pc:sldMk cId="1056679543" sldId="258"/>
        </pc:sldMkLst>
        <pc:spChg chg="mod">
          <ac:chgData name="Giacomo Volpi" userId="23fb5a46-3f6f-48f0-a51b-4e2cf33c8ac9" providerId="ADAL" clId="{E7FBA280-7707-4ECE-86A3-05D9889BF128}" dt="2022-12-06T08:33:50.772" v="683" actId="20577"/>
          <ac:spMkLst>
            <pc:docMk/>
            <pc:sldMk cId="1056679543" sldId="258"/>
            <ac:spMk id="3" creationId="{068E8217-0879-6045-A028-80534F620714}"/>
          </ac:spMkLst>
        </pc:spChg>
      </pc:sldChg>
    </pc:docChg>
  </pc:docChgLst>
  <pc:docChgLst>
    <pc:chgData name="Pietro Ducange" userId="3881275a-5346-4624-88aa-cc4682e089e6" providerId="ADAL" clId="{51DA83A5-9DAC-2E4E-98CB-0F60CD469263}"/>
    <pc:docChg chg="modSld">
      <pc:chgData name="Pietro Ducange" userId="3881275a-5346-4624-88aa-cc4682e089e6" providerId="ADAL" clId="{51DA83A5-9DAC-2E4E-98CB-0F60CD469263}" dt="2020-11-23T15:19:35.337" v="73" actId="14100"/>
      <pc:docMkLst>
        <pc:docMk/>
      </pc:docMkLst>
      <pc:sldChg chg="modSp mod">
        <pc:chgData name="Pietro Ducange" userId="3881275a-5346-4624-88aa-cc4682e089e6" providerId="ADAL" clId="{51DA83A5-9DAC-2E4E-98CB-0F60CD469263}" dt="2020-11-23T15:19:35.337" v="73" actId="14100"/>
        <pc:sldMkLst>
          <pc:docMk/>
          <pc:sldMk cId="1621469791" sldId="256"/>
        </pc:sldMkLst>
        <pc:spChg chg="mod">
          <ac:chgData name="Pietro Ducange" userId="3881275a-5346-4624-88aa-cc4682e089e6" providerId="ADAL" clId="{51DA83A5-9DAC-2E4E-98CB-0F60CD469263}" dt="2020-11-23T15:19:35.337" v="73" actId="14100"/>
          <ac:spMkLst>
            <pc:docMk/>
            <pc:sldMk cId="1621469791" sldId="256"/>
            <ac:spMk id="2" creationId="{00000000-0000-0000-0000-000000000000}"/>
          </ac:spMkLst>
        </pc:spChg>
      </pc:sldChg>
      <pc:sldChg chg="addSp modSp mod">
        <pc:chgData name="Pietro Ducange" userId="3881275a-5346-4624-88aa-cc4682e089e6" providerId="ADAL" clId="{51DA83A5-9DAC-2E4E-98CB-0F60CD469263}" dt="2020-11-23T10:48:14.343" v="71" actId="20577"/>
        <pc:sldMkLst>
          <pc:docMk/>
          <pc:sldMk cId="710998634" sldId="263"/>
        </pc:sldMkLst>
        <pc:spChg chg="add mod">
          <ac:chgData name="Pietro Ducange" userId="3881275a-5346-4624-88aa-cc4682e089e6" providerId="ADAL" clId="{51DA83A5-9DAC-2E4E-98CB-0F60CD469263}" dt="2020-11-23T10:48:14.343" v="71" actId="20577"/>
          <ac:spMkLst>
            <pc:docMk/>
            <pc:sldMk cId="710998634" sldId="263"/>
            <ac:spMk id="3" creationId="{391F4034-971B-8A4B-888B-5902E8333D6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95162-6873-F647-B392-BF6A1F606277}" type="datetimeFigureOut">
              <a:rPr lang="it-IT" smtClean="0"/>
              <a:t>06/12/2022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FDF8BA-B6A2-CC4D-B552-37BF044E1040}" type="slidenum">
              <a:rPr lang="it-IT" smtClean="0"/>
              <a:t>‹#›</a:t>
            </a:fld>
            <a:endParaRPr lang="it-IT"/>
          </a:p>
        </p:txBody>
      </p:sp>
    </p:spTree>
    <p:extLst>
      <p:ext uri="{BB962C8B-B14F-4D97-AF65-F5344CB8AC3E}">
        <p14:creationId xmlns:p14="http://schemas.microsoft.com/office/powerpoint/2010/main" val="11468600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stile</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06/12/2022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17808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06/12/2022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7931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06/12/2022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308213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06/12/2022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420111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06/12/2022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38976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06/12/2022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93855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06/12/2022</a:t>
            </a:fld>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363508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06/12/2022</a:t>
            </a:fld>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26675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06/12/2022</a:t>
            </a:fld>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112425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06/12/2022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152467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06/12/2022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295406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82741" y="90093"/>
            <a:ext cx="8761797" cy="1143000"/>
          </a:xfrm>
          <a:prstGeom prst="rect">
            <a:avLst/>
          </a:prstGeom>
        </p:spPr>
        <p:txBody>
          <a:bodyPr vert="horz" lIns="91440" tIns="45720" rIns="91440" bIns="45720" rtlCol="0" anchor="ctr">
            <a:normAutofit/>
          </a:bodyPr>
          <a:lstStyle/>
          <a:p>
            <a:r>
              <a:rPr lang="en-US" noProof="0" dirty="0"/>
              <a:t>Fare </a:t>
            </a:r>
            <a:r>
              <a:rPr lang="en-US" noProof="0" dirty="0" err="1"/>
              <a:t>clic</a:t>
            </a:r>
            <a:r>
              <a:rPr lang="en-US" noProof="0" dirty="0"/>
              <a:t> per </a:t>
            </a:r>
            <a:r>
              <a:rPr lang="en-US" noProof="0" dirty="0" err="1"/>
              <a:t>modificare</a:t>
            </a:r>
            <a:r>
              <a:rPr lang="en-US" noProof="0" dirty="0"/>
              <a:t> stile</a:t>
            </a:r>
          </a:p>
        </p:txBody>
      </p:sp>
      <p:sp>
        <p:nvSpPr>
          <p:cNvPr id="3" name="Segnaposto testo 2"/>
          <p:cNvSpPr>
            <a:spLocks noGrp="1"/>
          </p:cNvSpPr>
          <p:nvPr>
            <p:ph type="body" idx="1"/>
          </p:nvPr>
        </p:nvSpPr>
        <p:spPr>
          <a:xfrm>
            <a:off x="182741" y="1350522"/>
            <a:ext cx="8761797" cy="4794457"/>
          </a:xfrm>
          <a:prstGeom prst="rect">
            <a:avLst/>
          </a:prstGeom>
        </p:spPr>
        <p:txBody>
          <a:bodyPr vert="horz" lIns="91440" tIns="45720" rIns="91440" bIns="45720" rtlCol="0">
            <a:normAutofit/>
          </a:bodyPr>
          <a:lstStyle/>
          <a:p>
            <a:pPr lvl="0"/>
            <a:r>
              <a:rPr lang="en-US" noProof="0" dirty="0"/>
              <a:t>Fare </a:t>
            </a:r>
            <a:r>
              <a:rPr lang="en-US" noProof="0" dirty="0" err="1"/>
              <a:t>clic</a:t>
            </a:r>
            <a:r>
              <a:rPr lang="en-US" noProof="0" dirty="0"/>
              <a:t> per </a:t>
            </a:r>
            <a:r>
              <a:rPr lang="en-US" noProof="0" dirty="0" err="1"/>
              <a:t>modificare</a:t>
            </a:r>
            <a:r>
              <a:rPr lang="en-US" noProof="0" dirty="0"/>
              <a:t> </a:t>
            </a:r>
            <a:r>
              <a:rPr lang="en-US" noProof="0" dirty="0" err="1"/>
              <a:t>gli</a:t>
            </a:r>
            <a:r>
              <a:rPr lang="en-US" noProof="0" dirty="0"/>
              <a:t> </a:t>
            </a:r>
            <a:r>
              <a:rPr lang="en-US" noProof="0" dirty="0" err="1"/>
              <a:t>stili</a:t>
            </a:r>
            <a:r>
              <a:rPr lang="en-US" noProof="0" dirty="0"/>
              <a:t> del </a:t>
            </a:r>
            <a:r>
              <a:rPr lang="en-US" noProof="0" dirty="0" err="1"/>
              <a:t>testo</a:t>
            </a:r>
            <a:r>
              <a:rPr lang="en-US" noProof="0" dirty="0"/>
              <a:t>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err="1"/>
              <a:t>Quinto</a:t>
            </a:r>
            <a:r>
              <a:rPr lang="en-US" noProof="0" dirty="0"/>
              <a:t> </a:t>
            </a:r>
            <a:r>
              <a:rPr lang="en-US" noProof="0" dirty="0" err="1"/>
              <a:t>livello</a:t>
            </a:r>
            <a:endParaRPr lang="en-US" noProof="0" dirty="0"/>
          </a:p>
        </p:txBody>
      </p:sp>
      <p:pic>
        <p:nvPicPr>
          <p:cNvPr id="9" name="Immagine 8" descr="crossLabLogo.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130101" y="6226140"/>
            <a:ext cx="1556700" cy="511003"/>
          </a:xfrm>
          <a:prstGeom prst="rect">
            <a:avLst/>
          </a:prstGeom>
        </p:spPr>
      </p:pic>
      <p:pic>
        <p:nvPicPr>
          <p:cNvPr id="10" name="Immagine 9" descr="Schermata 2019-07-02 alle 11.33.44.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82742" y="6226140"/>
            <a:ext cx="2392045" cy="548860"/>
          </a:xfrm>
          <a:prstGeom prst="rect">
            <a:avLst/>
          </a:prstGeom>
        </p:spPr>
      </p:pic>
      <p:pic>
        <p:nvPicPr>
          <p:cNvPr id="12" name="Immagine 11" descr="logoUnipi.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068848" y="6144979"/>
            <a:ext cx="1307462" cy="696420"/>
          </a:xfrm>
          <a:prstGeom prst="rect">
            <a:avLst/>
          </a:prstGeom>
        </p:spPr>
      </p:pic>
    </p:spTree>
    <p:extLst>
      <p:ext uri="{BB962C8B-B14F-4D97-AF65-F5344CB8AC3E}">
        <p14:creationId xmlns:p14="http://schemas.microsoft.com/office/powerpoint/2010/main" val="114788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0" y="2130425"/>
            <a:ext cx="9144000" cy="1470025"/>
          </a:xfrm>
        </p:spPr>
        <p:txBody>
          <a:bodyPr>
            <a:normAutofit fontScale="90000"/>
          </a:bodyPr>
          <a:lstStyle/>
          <a:p>
            <a:r>
              <a:rPr lang="en-US" sz="3900" dirty="0"/>
              <a:t>Large-Scale and Multi-Structured Databases</a:t>
            </a:r>
            <a:br>
              <a:rPr lang="en-US" dirty="0"/>
            </a:br>
            <a:r>
              <a:rPr lang="en-US" b="1" i="1" dirty="0"/>
              <a:t>Project Design</a:t>
            </a:r>
            <a:br>
              <a:rPr lang="en-US" b="1" i="1" dirty="0"/>
            </a:br>
            <a:r>
              <a:rPr lang="en-US" b="1" i="1" dirty="0"/>
              <a:t>Fresh Potatoes</a:t>
            </a:r>
            <a:endParaRPr lang="en-US" sz="3300" i="1" dirty="0"/>
          </a:p>
        </p:txBody>
      </p:sp>
      <p:sp>
        <p:nvSpPr>
          <p:cNvPr id="3" name="Sottotitolo 2"/>
          <p:cNvSpPr>
            <a:spLocks noGrp="1"/>
          </p:cNvSpPr>
          <p:nvPr>
            <p:ph type="subTitle" idx="1"/>
          </p:nvPr>
        </p:nvSpPr>
        <p:spPr/>
        <p:txBody>
          <a:bodyPr/>
          <a:lstStyle/>
          <a:p>
            <a:r>
              <a:rPr lang="it-IT" dirty="0"/>
              <a:t>Fabio Piras</a:t>
            </a:r>
          </a:p>
          <a:p>
            <a:r>
              <a:rPr lang="it-IT" dirty="0"/>
              <a:t>Giacomo Volpi</a:t>
            </a:r>
          </a:p>
          <a:p>
            <a:r>
              <a:rPr lang="it-IT" dirty="0"/>
              <a:t>Guillaume Quint</a:t>
            </a:r>
          </a:p>
        </p:txBody>
      </p:sp>
    </p:spTree>
    <p:extLst>
      <p:ext uri="{BB962C8B-B14F-4D97-AF65-F5344CB8AC3E}">
        <p14:creationId xmlns:p14="http://schemas.microsoft.com/office/powerpoint/2010/main" val="162146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33632E-76E6-2A49-A199-3826627DF6B8}"/>
              </a:ext>
            </a:extLst>
          </p:cNvPr>
          <p:cNvSpPr>
            <a:spLocks noGrp="1"/>
          </p:cNvSpPr>
          <p:nvPr>
            <p:ph type="title"/>
          </p:nvPr>
        </p:nvSpPr>
        <p:spPr/>
        <p:txBody>
          <a:bodyPr/>
          <a:lstStyle/>
          <a:p>
            <a:r>
              <a:rPr lang="en-US" dirty="0"/>
              <a:t>Application Highlights</a:t>
            </a:r>
          </a:p>
        </p:txBody>
      </p:sp>
      <p:sp>
        <p:nvSpPr>
          <p:cNvPr id="3" name="CasellaDiTesto 2">
            <a:extLst>
              <a:ext uri="{FF2B5EF4-FFF2-40B4-BE49-F238E27FC236}">
                <a16:creationId xmlns:a16="http://schemas.microsoft.com/office/drawing/2014/main" id="{A701C8F0-FB4C-4E4E-804F-9EE05D7441C4}"/>
              </a:ext>
            </a:extLst>
          </p:cNvPr>
          <p:cNvSpPr txBox="1"/>
          <p:nvPr/>
        </p:nvSpPr>
        <p:spPr>
          <a:xfrm>
            <a:off x="424543" y="1404256"/>
            <a:ext cx="8343900" cy="5232202"/>
          </a:xfrm>
          <a:prstGeom prst="rect">
            <a:avLst/>
          </a:prstGeom>
          <a:noFill/>
        </p:spPr>
        <p:txBody>
          <a:bodyPr wrap="square" rtlCol="0">
            <a:spAutoFit/>
          </a:bodyPr>
          <a:lstStyle/>
          <a:p>
            <a:r>
              <a:rPr lang="en-US" sz="2000" i="1" dirty="0"/>
              <a:t>Fresh Potatoes is a hub to find information and reviews about movies written by everyone, from press &amp; top critics to your average Joe:</a:t>
            </a:r>
          </a:p>
          <a:p>
            <a:pPr marL="285750" indent="-285750">
              <a:buFont typeface="Arial" panose="020B0604020202020204" pitchFamily="34" charset="0"/>
              <a:buChar char="•"/>
            </a:pPr>
            <a:r>
              <a:rPr lang="en-US" sz="2000" i="1" dirty="0"/>
              <a:t>Movie pages show details and basic information about the film like:</a:t>
            </a:r>
            <a:br>
              <a:rPr lang="en-US" sz="2000" i="1" dirty="0"/>
            </a:br>
            <a:r>
              <a:rPr lang="en-US" sz="2000" i="1" dirty="0"/>
              <a:t>- plot summary</a:t>
            </a:r>
            <a:br>
              <a:rPr lang="en-US" sz="2000" i="1" dirty="0"/>
            </a:br>
            <a:r>
              <a:rPr lang="en-US" sz="2000" i="1" dirty="0"/>
              <a:t>- date of distribution</a:t>
            </a:r>
            <a:br>
              <a:rPr lang="en-US" sz="2000" i="1" dirty="0"/>
            </a:br>
            <a:r>
              <a:rPr lang="en-US" sz="2000" i="1" dirty="0"/>
              <a:t>- cast and crew with relative roles</a:t>
            </a:r>
            <a:br>
              <a:rPr lang="en-US" sz="2000" i="1" dirty="0"/>
            </a:br>
            <a:r>
              <a:rPr lang="en-US" sz="2000" i="1" dirty="0"/>
              <a:t>- a general critic consensus</a:t>
            </a:r>
            <a:br>
              <a:rPr lang="en-US" sz="2000" i="1" dirty="0"/>
            </a:br>
            <a:r>
              <a:rPr lang="en-US" sz="2000" i="1" dirty="0"/>
              <a:t>- votes of the critics and of the public</a:t>
            </a:r>
          </a:p>
          <a:p>
            <a:pPr marL="285750" indent="-285750">
              <a:buFont typeface="Arial" panose="020B0604020202020204" pitchFamily="34" charset="0"/>
              <a:buChar char="•"/>
            </a:pPr>
            <a:r>
              <a:rPr lang="en-US" sz="2000" i="1" dirty="0"/>
              <a:t>Register user are divided between normal one and top critics</a:t>
            </a:r>
          </a:p>
          <a:p>
            <a:pPr marL="285750" indent="-285750">
              <a:buFont typeface="Arial" panose="020B0604020202020204" pitchFamily="34" charset="0"/>
              <a:buChar char="•"/>
            </a:pPr>
            <a:r>
              <a:rPr lang="en-US" sz="2000" i="1" dirty="0"/>
              <a:t>Top critics can write “top critic review”</a:t>
            </a:r>
          </a:p>
          <a:p>
            <a:pPr marL="285750" indent="-285750">
              <a:buFont typeface="Arial" panose="020B0604020202020204" pitchFamily="34" charset="0"/>
              <a:buChar char="•"/>
            </a:pPr>
            <a:r>
              <a:rPr lang="en-US" sz="2000" i="1" dirty="0"/>
              <a:t>Normal uses can follow top critic to keep track with their liking</a:t>
            </a:r>
          </a:p>
          <a:p>
            <a:pPr marL="285750" indent="-285750">
              <a:buFont typeface="Arial" panose="020B0604020202020204" pitchFamily="34" charset="0"/>
              <a:buChar char="•"/>
            </a:pPr>
            <a:r>
              <a:rPr lang="en-US" sz="2000" i="1" dirty="0"/>
              <a:t>Normal user can write reviews too</a:t>
            </a:r>
          </a:p>
          <a:p>
            <a:pPr marL="285750" indent="-285750">
              <a:buFont typeface="Arial" panose="020B0604020202020204" pitchFamily="34" charset="0"/>
              <a:buChar char="•"/>
            </a:pPr>
            <a:r>
              <a:rPr lang="en-US" sz="2000" i="1" dirty="0"/>
              <a:t>Guess user can also view movies details and read their review</a:t>
            </a:r>
          </a:p>
          <a:p>
            <a:pPr marL="285750" indent="-285750">
              <a:buFont typeface="Arial" panose="020B0604020202020204" pitchFamily="34" charset="0"/>
              <a:buChar char="•"/>
            </a:pPr>
            <a:r>
              <a:rPr lang="en-US" sz="2000" i="1" dirty="0"/>
              <a:t>The system highlights the top critic reviews when showing movies details</a:t>
            </a:r>
          </a:p>
          <a:p>
            <a:pPr marL="285750" indent="-285750">
              <a:buFont typeface="Arial" panose="020B0604020202020204" pitchFamily="34" charset="0"/>
              <a:buChar char="•"/>
            </a:pPr>
            <a:endParaRPr lang="en-US" i="1"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4211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1D8A20-7DC5-3042-A86D-62CF3361ACA7}"/>
              </a:ext>
            </a:extLst>
          </p:cNvPr>
          <p:cNvSpPr>
            <a:spLocks noGrp="1"/>
          </p:cNvSpPr>
          <p:nvPr>
            <p:ph type="title"/>
          </p:nvPr>
        </p:nvSpPr>
        <p:spPr>
          <a:xfrm>
            <a:off x="182741" y="-126403"/>
            <a:ext cx="8761797" cy="738582"/>
          </a:xfrm>
        </p:spPr>
        <p:txBody>
          <a:bodyPr>
            <a:noAutofit/>
          </a:bodyPr>
          <a:lstStyle/>
          <a:p>
            <a:r>
              <a:rPr lang="en-US" sz="2800" dirty="0"/>
              <a:t>Actors and main supported functionalities</a:t>
            </a:r>
          </a:p>
        </p:txBody>
      </p:sp>
      <p:pic>
        <p:nvPicPr>
          <p:cNvPr id="9" name="Picture 8" descr="Diagram&#10;&#10;Description automatically generated">
            <a:extLst>
              <a:ext uri="{FF2B5EF4-FFF2-40B4-BE49-F238E27FC236}">
                <a16:creationId xmlns:a16="http://schemas.microsoft.com/office/drawing/2014/main" id="{5A6604FC-927D-74D2-D212-FD3614CC19CB}"/>
              </a:ext>
            </a:extLst>
          </p:cNvPr>
          <p:cNvPicPr>
            <a:picLocks noChangeAspect="1"/>
          </p:cNvPicPr>
          <p:nvPr/>
        </p:nvPicPr>
        <p:blipFill>
          <a:blip r:embed="rId2"/>
          <a:stretch>
            <a:fillRect/>
          </a:stretch>
        </p:blipFill>
        <p:spPr>
          <a:xfrm>
            <a:off x="1250209" y="423256"/>
            <a:ext cx="6750791" cy="6378886"/>
          </a:xfrm>
          <a:prstGeom prst="rect">
            <a:avLst/>
          </a:prstGeom>
        </p:spPr>
      </p:pic>
    </p:spTree>
    <p:extLst>
      <p:ext uri="{BB962C8B-B14F-4D97-AF65-F5344CB8AC3E}">
        <p14:creationId xmlns:p14="http://schemas.microsoft.com/office/powerpoint/2010/main" val="71099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A93700-7F87-6E45-9902-A8B2384A37AF}"/>
              </a:ext>
            </a:extLst>
          </p:cNvPr>
          <p:cNvSpPr>
            <a:spLocks noGrp="1"/>
          </p:cNvSpPr>
          <p:nvPr>
            <p:ph type="title"/>
          </p:nvPr>
        </p:nvSpPr>
        <p:spPr/>
        <p:txBody>
          <a:bodyPr/>
          <a:lstStyle/>
          <a:p>
            <a:r>
              <a:rPr lang="en-US" dirty="0"/>
              <a:t>Dataset Description</a:t>
            </a:r>
          </a:p>
        </p:txBody>
      </p:sp>
      <p:sp>
        <p:nvSpPr>
          <p:cNvPr id="3" name="CasellaDiTesto 2">
            <a:extLst>
              <a:ext uri="{FF2B5EF4-FFF2-40B4-BE49-F238E27FC236}">
                <a16:creationId xmlns:a16="http://schemas.microsoft.com/office/drawing/2014/main" id="{068E8217-0879-6045-A028-80534F620714}"/>
              </a:ext>
            </a:extLst>
          </p:cNvPr>
          <p:cNvSpPr txBox="1"/>
          <p:nvPr/>
        </p:nvSpPr>
        <p:spPr>
          <a:xfrm>
            <a:off x="397485" y="1642016"/>
            <a:ext cx="8349029" cy="3785652"/>
          </a:xfrm>
          <a:prstGeom prst="rect">
            <a:avLst/>
          </a:prstGeom>
          <a:noFill/>
        </p:spPr>
        <p:txBody>
          <a:bodyPr wrap="square" rtlCol="0">
            <a:spAutoFit/>
          </a:bodyPr>
          <a:lstStyle/>
          <a:p>
            <a:r>
              <a:rPr lang="en-US" sz="2000" b="1" i="1" dirty="0"/>
              <a:t>Source: </a:t>
            </a:r>
            <a:r>
              <a:rPr lang="en-US" sz="2000" i="0" dirty="0">
                <a:solidFill>
                  <a:srgbClr val="202124"/>
                </a:solidFill>
                <a:effectLst/>
                <a:latin typeface="zeitung"/>
              </a:rPr>
              <a:t>Rotten Tomatoes (Kaggle) and IMDB (IMDB)</a:t>
            </a:r>
            <a:endParaRPr lang="en-US" sz="2000" i="1" dirty="0"/>
          </a:p>
          <a:p>
            <a:pPr lvl="0"/>
            <a:endParaRPr lang="en-US" sz="2000" b="1" i="1" dirty="0"/>
          </a:p>
          <a:p>
            <a:pPr lvl="0"/>
            <a:r>
              <a:rPr lang="en-US" sz="2000" b="1" i="1" dirty="0"/>
              <a:t>Description: </a:t>
            </a:r>
            <a:r>
              <a:rPr lang="en-US" sz="2000" dirty="0"/>
              <a:t>The dataset contains basic information about the movies like the title, the cast and crew with roles, the year of release, the runtime and the production houses. In addition, the dataset contains the reviews and scores for the movies divided between top critics and audience.  </a:t>
            </a:r>
          </a:p>
          <a:p>
            <a:pPr lvl="0"/>
            <a:endParaRPr lang="en-US" sz="2000" b="1" i="1" dirty="0"/>
          </a:p>
          <a:p>
            <a:pPr lvl="0"/>
            <a:r>
              <a:rPr lang="en-US" sz="2000" b="1" i="1" dirty="0"/>
              <a:t>Volume: </a:t>
            </a:r>
            <a:r>
              <a:rPr lang="en-US" sz="2000"/>
              <a:t>~174MB</a:t>
            </a:r>
            <a:endParaRPr lang="en-US" sz="2000" dirty="0"/>
          </a:p>
          <a:p>
            <a:pPr lvl="0"/>
            <a:endParaRPr lang="en-US" sz="2000" b="1" i="1" dirty="0"/>
          </a:p>
          <a:p>
            <a:pPr lvl="0"/>
            <a:r>
              <a:rPr lang="en-US" sz="2000" b="1" i="1" dirty="0"/>
              <a:t>Variety</a:t>
            </a:r>
            <a:r>
              <a:rPr lang="en-US" sz="2000" dirty="0"/>
              <a:t>: IMDB’s dataset used to retrieve information about the films and Rotten Tomatoes’ one used to obtain the reviews about the movies</a:t>
            </a:r>
          </a:p>
          <a:p>
            <a:pPr lvl="0"/>
            <a:endParaRPr lang="en-US" sz="2000" b="1" i="1" dirty="0"/>
          </a:p>
        </p:txBody>
      </p:sp>
    </p:spTree>
    <p:extLst>
      <p:ext uri="{BB962C8B-B14F-4D97-AF65-F5344CB8AC3E}">
        <p14:creationId xmlns:p14="http://schemas.microsoft.com/office/powerpoint/2010/main" val="105667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1A7364-9B4E-DC49-AA70-BE5A302DEAAF}"/>
              </a:ext>
            </a:extLst>
          </p:cNvPr>
          <p:cNvSpPr>
            <a:spLocks noGrp="1"/>
          </p:cNvSpPr>
          <p:nvPr>
            <p:ph type="title"/>
          </p:nvPr>
        </p:nvSpPr>
        <p:spPr/>
        <p:txBody>
          <a:bodyPr/>
          <a:lstStyle/>
          <a:p>
            <a:r>
              <a:rPr lang="en-US" dirty="0"/>
              <a:t>Preliminary UML Class Diagram</a:t>
            </a:r>
          </a:p>
        </p:txBody>
      </p:sp>
      <p:pic>
        <p:nvPicPr>
          <p:cNvPr id="4" name="Picture 3" descr="Diagram&#10;&#10;Description automatically generated">
            <a:extLst>
              <a:ext uri="{FF2B5EF4-FFF2-40B4-BE49-F238E27FC236}">
                <a16:creationId xmlns:a16="http://schemas.microsoft.com/office/drawing/2014/main" id="{90B9F380-CA51-F804-AA36-84AE14CE117C}"/>
              </a:ext>
            </a:extLst>
          </p:cNvPr>
          <p:cNvPicPr>
            <a:picLocks noChangeAspect="1"/>
          </p:cNvPicPr>
          <p:nvPr/>
        </p:nvPicPr>
        <p:blipFill>
          <a:blip r:embed="rId2"/>
          <a:stretch>
            <a:fillRect/>
          </a:stretch>
        </p:blipFill>
        <p:spPr>
          <a:xfrm>
            <a:off x="182740" y="1227548"/>
            <a:ext cx="8761798" cy="4394518"/>
          </a:xfrm>
          <a:prstGeom prst="rect">
            <a:avLst/>
          </a:prstGeom>
        </p:spPr>
      </p:pic>
    </p:spTree>
    <p:extLst>
      <p:ext uri="{BB962C8B-B14F-4D97-AF65-F5344CB8AC3E}">
        <p14:creationId xmlns:p14="http://schemas.microsoft.com/office/powerpoint/2010/main" val="77379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p:txBody>
          <a:bodyPr>
            <a:normAutofit fontScale="90000"/>
          </a:bodyPr>
          <a:lstStyle/>
          <a:p>
            <a:r>
              <a:rPr lang="en-US" dirty="0"/>
              <a:t>Requirements and Entities </a:t>
            </a:r>
            <a:br>
              <a:rPr lang="en-US" dirty="0"/>
            </a:br>
            <a:r>
              <a:rPr lang="en-US" dirty="0"/>
              <a:t>handled by Document DB</a:t>
            </a:r>
          </a:p>
        </p:txBody>
      </p:sp>
    </p:spTree>
    <p:extLst>
      <p:ext uri="{BB962C8B-B14F-4D97-AF65-F5344CB8AC3E}">
        <p14:creationId xmlns:p14="http://schemas.microsoft.com/office/powerpoint/2010/main" val="87756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p:txBody>
          <a:bodyPr>
            <a:normAutofit fontScale="90000"/>
          </a:bodyPr>
          <a:lstStyle/>
          <a:p>
            <a:r>
              <a:rPr lang="en-US" dirty="0"/>
              <a:t>Requirements and Entities </a:t>
            </a:r>
            <a:br>
              <a:rPr lang="en-US" dirty="0"/>
            </a:br>
            <a:r>
              <a:rPr lang="en-US" dirty="0"/>
              <a:t>handled by Graph DB</a:t>
            </a:r>
          </a:p>
        </p:txBody>
      </p:sp>
    </p:spTree>
    <p:extLst>
      <p:ext uri="{BB962C8B-B14F-4D97-AF65-F5344CB8AC3E}">
        <p14:creationId xmlns:p14="http://schemas.microsoft.com/office/powerpoint/2010/main" val="1127430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91C834-1531-EF45-9F75-1C146E72C46B}"/>
              </a:ext>
            </a:extLst>
          </p:cNvPr>
          <p:cNvSpPr>
            <a:spLocks noGrp="1"/>
          </p:cNvSpPr>
          <p:nvPr>
            <p:ph type="title"/>
          </p:nvPr>
        </p:nvSpPr>
        <p:spPr/>
        <p:txBody>
          <a:bodyPr>
            <a:normAutofit fontScale="90000"/>
          </a:bodyPr>
          <a:lstStyle/>
          <a:p>
            <a:r>
              <a:rPr lang="en-US" dirty="0"/>
              <a:t>Software Architecture Preliminary Idea</a:t>
            </a:r>
          </a:p>
        </p:txBody>
      </p:sp>
      <p:sp>
        <p:nvSpPr>
          <p:cNvPr id="3" name="CasellaDiTesto 2">
            <a:extLst>
              <a:ext uri="{FF2B5EF4-FFF2-40B4-BE49-F238E27FC236}">
                <a16:creationId xmlns:a16="http://schemas.microsoft.com/office/drawing/2014/main" id="{1106BE54-4991-7B40-B605-26279527E87B}"/>
              </a:ext>
            </a:extLst>
          </p:cNvPr>
          <p:cNvSpPr txBox="1"/>
          <p:nvPr/>
        </p:nvSpPr>
        <p:spPr>
          <a:xfrm>
            <a:off x="620486" y="1926770"/>
            <a:ext cx="8180614" cy="646331"/>
          </a:xfrm>
          <a:prstGeom prst="rect">
            <a:avLst/>
          </a:prstGeom>
          <a:noFill/>
        </p:spPr>
        <p:txBody>
          <a:bodyPr wrap="square" rtlCol="0">
            <a:spAutoFit/>
          </a:bodyPr>
          <a:lstStyle/>
          <a:p>
            <a:r>
              <a:rPr lang="en-US" dirty="0"/>
              <a:t>Include also the frameworks and tools that the group would like to use (programming languages, DBMSs, etc..)</a:t>
            </a:r>
          </a:p>
        </p:txBody>
      </p:sp>
    </p:spTree>
    <p:extLst>
      <p:ext uri="{BB962C8B-B14F-4D97-AF65-F5344CB8AC3E}">
        <p14:creationId xmlns:p14="http://schemas.microsoft.com/office/powerpoint/2010/main" val="358208835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3668</TotalTime>
  <Words>293</Words>
  <Application>Microsoft Office PowerPoint</Application>
  <PresentationFormat>On-screen Show (4:3)</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zeitung</vt:lpstr>
      <vt:lpstr>Tema di Office</vt:lpstr>
      <vt:lpstr>Large-Scale and Multi-Structured Databases Project Design Fresh Potatoes</vt:lpstr>
      <vt:lpstr>Application Highlights</vt:lpstr>
      <vt:lpstr>Actors and main supported functionalities</vt:lpstr>
      <vt:lpstr>Dataset Description</vt:lpstr>
      <vt:lpstr>Preliminary UML Class Diagram</vt:lpstr>
      <vt:lpstr>Requirements and Entities  handled by Document DB</vt:lpstr>
      <vt:lpstr>Requirements and Entities  handled by Graph DB</vt:lpstr>
      <vt:lpstr>Software Architecture Preliminary Idea</vt:lpstr>
    </vt:vector>
  </TitlesOfParts>
  <Company>Università di Pisa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Scale and Non-Structured Databases The Database Revolutions</dc:title>
  <dc:creator>Francesco  Marcelloni</dc:creator>
  <cp:lastModifiedBy>Fabio Piras</cp:lastModifiedBy>
  <cp:revision>155</cp:revision>
  <dcterms:created xsi:type="dcterms:W3CDTF">2019-07-02T09:26:30Z</dcterms:created>
  <dcterms:modified xsi:type="dcterms:W3CDTF">2022-12-06T13:59:47Z</dcterms:modified>
</cp:coreProperties>
</file>