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4CAC45-5053-4BE9-8FDB-10814C078DFA}">
  <a:tblStyle styleId="{FE4CAC45-5053-4BE9-8FDB-10814C078D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Everyone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c92d1b24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c92d1b2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c92d1b24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c92d1b24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15d5bd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715d5bd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c0df325b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c0df325b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c0df325b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c0df325b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c0df325b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c0df325b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4A4A4A"/>
              </a:buClr>
              <a:buSzPts val="1150"/>
              <a:buChar char="●"/>
            </a:pPr>
            <a:r>
              <a:rPr lang="en" sz="1350">
                <a:solidFill>
                  <a:srgbClr val="333333"/>
                </a:solidFill>
                <a:highlight>
                  <a:schemeClr val="lt1"/>
                </a:highlight>
              </a:rPr>
              <a:t>including </a:t>
            </a:r>
            <a:r>
              <a:rPr lang="en" sz="1350">
                <a:solidFill>
                  <a:srgbClr val="EA9999"/>
                </a:solidFill>
                <a:highlight>
                  <a:schemeClr val="lt1"/>
                </a:highlight>
              </a:rPr>
              <a:t>mathematical</a:t>
            </a:r>
            <a:r>
              <a:rPr lang="en" sz="1350">
                <a:solidFill>
                  <a:srgbClr val="333333"/>
                </a:solidFill>
                <a:highlight>
                  <a:schemeClr val="lt1"/>
                </a:highlight>
              </a:rPr>
              <a:t>, </a:t>
            </a:r>
            <a:r>
              <a:rPr lang="en" sz="1350">
                <a:solidFill>
                  <a:srgbClr val="EA9999"/>
                </a:solidFill>
                <a:highlight>
                  <a:schemeClr val="lt1"/>
                </a:highlight>
              </a:rPr>
              <a:t>logical</a:t>
            </a:r>
            <a:r>
              <a:rPr lang="en" sz="1350">
                <a:solidFill>
                  <a:srgbClr val="333333"/>
                </a:solidFill>
                <a:highlight>
                  <a:schemeClr val="lt1"/>
                </a:highlight>
              </a:rPr>
              <a:t>, </a:t>
            </a:r>
            <a:r>
              <a:rPr lang="en" sz="1350">
                <a:solidFill>
                  <a:srgbClr val="EA9999"/>
                </a:solidFill>
                <a:highlight>
                  <a:schemeClr val="lt1"/>
                </a:highlight>
              </a:rPr>
              <a:t>shape manipulation</a:t>
            </a:r>
            <a:r>
              <a:rPr lang="en" sz="1350">
                <a:solidFill>
                  <a:srgbClr val="333333"/>
                </a:solidFill>
                <a:highlight>
                  <a:schemeClr val="lt1"/>
                </a:highlight>
              </a:rPr>
              <a:t>, </a:t>
            </a:r>
            <a:r>
              <a:rPr lang="en" sz="1350">
                <a:solidFill>
                  <a:srgbClr val="EA9999"/>
                </a:solidFill>
                <a:highlight>
                  <a:schemeClr val="lt1"/>
                </a:highlight>
              </a:rPr>
              <a:t>sorting</a:t>
            </a:r>
            <a:r>
              <a:rPr lang="en" sz="1350">
                <a:solidFill>
                  <a:srgbClr val="333333"/>
                </a:solidFill>
                <a:highlight>
                  <a:schemeClr val="lt1"/>
                </a:highlight>
              </a:rPr>
              <a:t>,</a:t>
            </a:r>
            <a:r>
              <a:rPr lang="en" sz="1350">
                <a:solidFill>
                  <a:srgbClr val="EA9999"/>
                </a:solidFill>
                <a:highlight>
                  <a:schemeClr val="lt1"/>
                </a:highlight>
              </a:rPr>
              <a:t> selecting</a:t>
            </a:r>
            <a:r>
              <a:rPr lang="en" sz="1350">
                <a:solidFill>
                  <a:srgbClr val="333333"/>
                </a:solidFill>
                <a:highlight>
                  <a:schemeClr val="lt1"/>
                </a:highlight>
              </a:rPr>
              <a:t>, </a:t>
            </a:r>
            <a:r>
              <a:rPr i="1" lang="en" sz="1350">
                <a:solidFill>
                  <a:srgbClr val="333333"/>
                </a:solidFill>
                <a:highlight>
                  <a:schemeClr val="lt1"/>
                </a:highlight>
              </a:rPr>
              <a:t>I/O</a:t>
            </a:r>
            <a:r>
              <a:rPr lang="en" sz="1350">
                <a:solidFill>
                  <a:srgbClr val="333333"/>
                </a:solidFill>
                <a:highlight>
                  <a:schemeClr val="lt1"/>
                </a:highlight>
              </a:rPr>
              <a:t>, d</a:t>
            </a:r>
            <a:r>
              <a:rPr i="1" lang="en" sz="1350">
                <a:solidFill>
                  <a:srgbClr val="333333"/>
                </a:solidFill>
                <a:highlight>
                  <a:schemeClr val="lt1"/>
                </a:highlight>
              </a:rPr>
              <a:t>iscrete Fourier transforms</a:t>
            </a:r>
            <a:r>
              <a:rPr lang="en" sz="1350">
                <a:solidFill>
                  <a:srgbClr val="333333"/>
                </a:solidFill>
                <a:highlight>
                  <a:schemeClr val="lt1"/>
                </a:highlight>
              </a:rPr>
              <a:t>, </a:t>
            </a:r>
            <a:r>
              <a:rPr i="1" lang="en" sz="1350">
                <a:solidFill>
                  <a:srgbClr val="333333"/>
                </a:solidFill>
                <a:highlight>
                  <a:schemeClr val="lt1"/>
                </a:highlight>
              </a:rPr>
              <a:t>basic linear algebra</a:t>
            </a:r>
            <a:r>
              <a:rPr lang="en" sz="1350">
                <a:solidFill>
                  <a:srgbClr val="333333"/>
                </a:solidFill>
                <a:highlight>
                  <a:schemeClr val="lt1"/>
                </a:highlight>
              </a:rPr>
              <a:t>, </a:t>
            </a:r>
            <a:r>
              <a:rPr i="1" lang="en" sz="1350">
                <a:solidFill>
                  <a:srgbClr val="333333"/>
                </a:solidFill>
                <a:highlight>
                  <a:schemeClr val="lt1"/>
                </a:highlight>
              </a:rPr>
              <a:t>basic statistical operations</a:t>
            </a:r>
            <a:r>
              <a:rPr lang="en" sz="1350">
                <a:solidFill>
                  <a:srgbClr val="333333"/>
                </a:solidFill>
                <a:highlight>
                  <a:schemeClr val="lt1"/>
                </a:highlight>
              </a:rPr>
              <a:t>, </a:t>
            </a:r>
            <a:r>
              <a:rPr i="1" lang="en" sz="1350">
                <a:solidFill>
                  <a:srgbClr val="333333"/>
                </a:solidFill>
                <a:highlight>
                  <a:schemeClr val="lt1"/>
                </a:highlight>
              </a:rPr>
              <a:t>random simulation</a:t>
            </a:r>
            <a:r>
              <a:rPr lang="en" sz="1350">
                <a:solidFill>
                  <a:srgbClr val="333333"/>
                </a:solidFill>
                <a:highlight>
                  <a:schemeClr val="lt1"/>
                </a:highlight>
              </a:rPr>
              <a:t> and much more.</a:t>
            </a:r>
            <a:endParaRPr sz="1150">
              <a:solidFill>
                <a:srgbClr val="4A4A4A"/>
              </a:solidFill>
              <a:highlight>
                <a:srgbClr val="FFFFFF"/>
              </a:highlight>
            </a:endParaRPr>
          </a:p>
          <a:p>
            <a:pPr indent="-301625" lvl="0" marL="457200" rtl="0" algn="l">
              <a:lnSpc>
                <a:spcPct val="115000"/>
              </a:lnSpc>
              <a:spcBef>
                <a:spcPts val="0"/>
              </a:spcBef>
              <a:spcAft>
                <a:spcPts val="0"/>
              </a:spcAft>
              <a:buClr>
                <a:srgbClr val="4A4A4A"/>
              </a:buClr>
              <a:buSzPts val="1150"/>
              <a:buChar char="●"/>
            </a:pPr>
            <a:r>
              <a:rPr lang="en" sz="1150">
                <a:solidFill>
                  <a:srgbClr val="4A4A4A"/>
                </a:solidFill>
                <a:highlight>
                  <a:srgbClr val="FFFFFF"/>
                </a:highlight>
              </a:rPr>
              <a:t>A growing plethora of scientific and mathematical Python-based packages are using NumPy arrays; though these typically support Python-sequence input, they convert such input to NumPy arrays prior to processing, and they often output NumPy arrays. In other words, in order to efficiently use much (perhaps even most) of today’s scientific/mathematical Python-based software, just knowing how to use Python’s built-in sequence types is insufficient - one also needs to know how to use NumPy arrays.</a:t>
            </a:r>
            <a:endParaRPr sz="1150">
              <a:solidFill>
                <a:srgbClr val="4A4A4A"/>
              </a:solidFill>
              <a:highlight>
                <a:srgbClr val="FFFFFF"/>
              </a:highlight>
            </a:endParaRPr>
          </a:p>
          <a:p>
            <a:pPr indent="0" lvl="0" marL="0" rtl="0" algn="l">
              <a:lnSpc>
                <a:spcPct val="115000"/>
              </a:lnSpc>
              <a:spcBef>
                <a:spcPts val="1200"/>
              </a:spcBef>
              <a:spcAft>
                <a:spcPts val="0"/>
              </a:spcAft>
              <a:buNone/>
            </a:pPr>
            <a:r>
              <a:rPr lang="en" sz="1150">
                <a:solidFill>
                  <a:srgbClr val="4A4A4A"/>
                </a:solidFill>
                <a:highlight>
                  <a:srgbClr val="FFFFFF"/>
                </a:highlight>
              </a:rPr>
              <a:t>https://medium.com/analytics-vidhya/understanding-vectorization-in-numpy-and-pandas-188b6ebc5398</a:t>
            </a:r>
            <a:endParaRPr sz="1150">
              <a:solidFill>
                <a:srgbClr val="4A4A4A"/>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c0df325b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c0df325b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32bd04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32bd04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4A4A4A"/>
                </a:solidFill>
                <a:highlight>
                  <a:srgbClr val="FFFFFF"/>
                </a:highlight>
              </a:rPr>
              <a:t>If you use </a:t>
            </a:r>
            <a:r>
              <a:rPr lang="en" sz="1200">
                <a:solidFill>
                  <a:srgbClr val="F0506E"/>
                </a:solidFill>
                <a:highlight>
                  <a:srgbClr val="F8F8F8"/>
                </a:highlight>
                <a:latin typeface="Courier New"/>
                <a:ea typeface="Courier New"/>
                <a:cs typeface="Courier New"/>
                <a:sym typeface="Courier New"/>
              </a:rPr>
              <a:t>conda</a:t>
            </a:r>
            <a:r>
              <a:rPr lang="en" sz="1200">
                <a:solidFill>
                  <a:srgbClr val="4A4A4A"/>
                </a:solidFill>
                <a:highlight>
                  <a:srgbClr val="FFFFFF"/>
                </a:highlight>
              </a:rPr>
              <a:t>, you can install NumPy from the </a:t>
            </a:r>
            <a:r>
              <a:rPr lang="en" sz="1200">
                <a:solidFill>
                  <a:srgbClr val="F0506E"/>
                </a:solidFill>
                <a:highlight>
                  <a:srgbClr val="F8F8F8"/>
                </a:highlight>
                <a:latin typeface="Courier New"/>
                <a:ea typeface="Courier New"/>
                <a:cs typeface="Courier New"/>
                <a:sym typeface="Courier New"/>
              </a:rPr>
              <a:t>defaults</a:t>
            </a:r>
            <a:r>
              <a:rPr lang="en" sz="1200">
                <a:solidFill>
                  <a:srgbClr val="4A4A4A"/>
                </a:solidFill>
                <a:highlight>
                  <a:srgbClr val="FFFFFF"/>
                </a:highlight>
              </a:rPr>
              <a:t> or </a:t>
            </a:r>
            <a:r>
              <a:rPr lang="en" sz="1200">
                <a:solidFill>
                  <a:srgbClr val="F0506E"/>
                </a:solidFill>
                <a:highlight>
                  <a:srgbClr val="F8F8F8"/>
                </a:highlight>
                <a:latin typeface="Courier New"/>
                <a:ea typeface="Courier New"/>
                <a:cs typeface="Courier New"/>
                <a:sym typeface="Courier New"/>
              </a:rPr>
              <a:t>conda-forge</a:t>
            </a:r>
            <a:r>
              <a:rPr lang="en" sz="1200">
                <a:solidFill>
                  <a:srgbClr val="4A4A4A"/>
                </a:solidFill>
                <a:highlight>
                  <a:srgbClr val="FFFFFF"/>
                </a:highlight>
              </a:rPr>
              <a:t> channels:</a:t>
            </a:r>
            <a:endParaRPr sz="1200">
              <a:solidFill>
                <a:srgbClr val="4A4A4A"/>
              </a:solidFill>
              <a:highlight>
                <a:srgbClr val="FFFFFF"/>
              </a:highlight>
            </a:endParaRPr>
          </a:p>
          <a:p>
            <a:pPr indent="0" lvl="0" marL="0" rtl="0" algn="l">
              <a:spcBef>
                <a:spcPts val="1500"/>
              </a:spcBef>
              <a:spcAft>
                <a:spcPts val="0"/>
              </a:spcAft>
              <a:buNone/>
            </a:pPr>
            <a:r>
              <a:rPr lang="en" sz="1200">
                <a:solidFill>
                  <a:srgbClr val="75715E"/>
                </a:solidFill>
                <a:highlight>
                  <a:srgbClr val="272822"/>
                </a:highlight>
                <a:latin typeface="Courier New"/>
                <a:ea typeface="Courier New"/>
                <a:cs typeface="Courier New"/>
                <a:sym typeface="Courier New"/>
              </a:rPr>
              <a:t># Best practice, use an environment rather than install in the base env</a:t>
            </a:r>
            <a:endParaRPr sz="120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F8F8F2"/>
                </a:solidFill>
                <a:highlight>
                  <a:srgbClr val="272822"/>
                </a:highlight>
                <a:latin typeface="Courier New"/>
                <a:ea typeface="Courier New"/>
                <a:cs typeface="Courier New"/>
                <a:sym typeface="Courier New"/>
              </a:rPr>
              <a:t>conda create -n my-env</a:t>
            </a:r>
            <a:endParaRPr sz="120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F8F8F2"/>
                </a:solidFill>
                <a:highlight>
                  <a:srgbClr val="272822"/>
                </a:highlight>
                <a:latin typeface="Courier New"/>
                <a:ea typeface="Courier New"/>
                <a:cs typeface="Courier New"/>
                <a:sym typeface="Courier New"/>
              </a:rPr>
              <a:t>conda activate my-env</a:t>
            </a:r>
            <a:endParaRPr sz="120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75715E"/>
                </a:solidFill>
                <a:highlight>
                  <a:srgbClr val="272822"/>
                </a:highlight>
                <a:latin typeface="Courier New"/>
                <a:ea typeface="Courier New"/>
                <a:cs typeface="Courier New"/>
                <a:sym typeface="Courier New"/>
              </a:rPr>
              <a:t># If you want to install from conda-forge</a:t>
            </a:r>
            <a:endParaRPr sz="120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F8F8F2"/>
                </a:solidFill>
                <a:highlight>
                  <a:srgbClr val="272822"/>
                </a:highlight>
                <a:latin typeface="Courier New"/>
                <a:ea typeface="Courier New"/>
                <a:cs typeface="Courier New"/>
                <a:sym typeface="Courier New"/>
              </a:rPr>
              <a:t>conda config --env --add channels conda-forge</a:t>
            </a:r>
            <a:endParaRPr sz="120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75715E"/>
                </a:solidFill>
                <a:highlight>
                  <a:srgbClr val="272822"/>
                </a:highlight>
                <a:latin typeface="Courier New"/>
                <a:ea typeface="Courier New"/>
                <a:cs typeface="Courier New"/>
                <a:sym typeface="Courier New"/>
              </a:rPr>
              <a:t># The actual install command</a:t>
            </a:r>
            <a:endParaRPr sz="1200">
              <a:solidFill>
                <a:srgbClr val="F8F8F2"/>
              </a:solidFill>
              <a:highlight>
                <a:srgbClr val="272822"/>
              </a:highlight>
              <a:latin typeface="Courier New"/>
              <a:ea typeface="Courier New"/>
              <a:cs typeface="Courier New"/>
              <a:sym typeface="Courier New"/>
            </a:endParaRPr>
          </a:p>
          <a:p>
            <a:pPr indent="0" lvl="0" marL="101600" marR="101600" rtl="0" algn="l">
              <a:lnSpc>
                <a:spcPct val="150000"/>
              </a:lnSpc>
              <a:spcBef>
                <a:spcPts val="0"/>
              </a:spcBef>
              <a:spcAft>
                <a:spcPts val="0"/>
              </a:spcAft>
              <a:buClr>
                <a:schemeClr val="dk1"/>
              </a:buClr>
              <a:buSzPts val="1100"/>
              <a:buFont typeface="Arial"/>
              <a:buNone/>
            </a:pPr>
            <a:r>
              <a:rPr lang="en" sz="1200">
                <a:solidFill>
                  <a:srgbClr val="F8F8F2"/>
                </a:solidFill>
                <a:highlight>
                  <a:srgbClr val="272822"/>
                </a:highlight>
                <a:latin typeface="Courier New"/>
                <a:ea typeface="Courier New"/>
                <a:cs typeface="Courier New"/>
                <a:sym typeface="Courier New"/>
              </a:rPr>
              <a:t>conda install numpy</a:t>
            </a:r>
            <a:endParaRPr sz="1200">
              <a:solidFill>
                <a:srgbClr val="F8F8F2"/>
              </a:solidFill>
              <a:highlight>
                <a:srgbClr val="272822"/>
              </a:highlight>
              <a:latin typeface="Courier New"/>
              <a:ea typeface="Courier New"/>
              <a:cs typeface="Courier New"/>
              <a:sym typeface="Courier New"/>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32bd04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32bd04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c92d1b2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c92d1b2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32bd046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32bd04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33333"/>
                </a:solidFill>
                <a:highlight>
                  <a:srgbClr val="FFFFFF"/>
                </a:highlight>
              </a:rPr>
              <a:t>* </a:t>
            </a:r>
            <a:r>
              <a:rPr lang="en" sz="1150">
                <a:solidFill>
                  <a:srgbClr val="333333"/>
                </a:solidFill>
                <a:highlight>
                  <a:srgbClr val="FFFFFF"/>
                </a:highlight>
              </a:rPr>
              <a:t>one can have arrays of (Python, including NumPy) objects, thereby allowing for arrays of different sized elements</a:t>
            </a:r>
            <a:endParaRPr sz="1150">
              <a:solidFill>
                <a:srgbClr val="333333"/>
              </a:solidFill>
              <a:highlight>
                <a:srgbClr val="FFFFFF"/>
              </a:highlight>
            </a:endParaRPr>
          </a:p>
          <a:p>
            <a:pPr indent="0" lvl="0" marL="0" rtl="0" algn="l">
              <a:spcBef>
                <a:spcPts val="0"/>
              </a:spcBef>
              <a:spcAft>
                <a:spcPts val="0"/>
              </a:spcAft>
              <a:buNone/>
            </a:pPr>
            <a:r>
              <a:rPr lang="en" sz="1150">
                <a:solidFill>
                  <a:srgbClr val="333333"/>
                </a:solidFill>
                <a:highlight>
                  <a:srgbClr val="FFFFFF"/>
                </a:highlight>
              </a:rPr>
              <a:t>Consider a loop with 1,000,000 items in the List.</a:t>
            </a:r>
            <a:endParaRPr sz="1150">
              <a:solidFill>
                <a:srgbClr val="333333"/>
              </a:solidFill>
              <a:highlight>
                <a:srgbClr val="FFFFFF"/>
              </a:highlight>
            </a:endParaRPr>
          </a:p>
          <a:p>
            <a:pPr indent="0" lvl="0" marL="0" rtl="0" algn="l">
              <a:spcBef>
                <a:spcPts val="0"/>
              </a:spcBef>
              <a:spcAft>
                <a:spcPts val="0"/>
              </a:spcAft>
              <a:buNone/>
            </a:pPr>
            <a:r>
              <a:t/>
            </a:r>
            <a:endParaRPr sz="1150">
              <a:solidFill>
                <a:srgbClr val="333333"/>
              </a:solidFill>
              <a:highlight>
                <a:srgbClr val="FFFFFF"/>
              </a:highlight>
            </a:endParaRPr>
          </a:p>
          <a:p>
            <a:pPr indent="0" lvl="0" marL="0" rtl="0" algn="l">
              <a:spcBef>
                <a:spcPts val="0"/>
              </a:spcBef>
              <a:spcAft>
                <a:spcPts val="0"/>
              </a:spcAft>
              <a:buNone/>
            </a:pPr>
            <a:r>
              <a:rPr lang="en" sz="1150">
                <a:solidFill>
                  <a:srgbClr val="333333"/>
                </a:solidFill>
                <a:highlight>
                  <a:srgbClr val="FFFFFF"/>
                </a:highlight>
              </a:rPr>
              <a:t>Why so Fast</a:t>
            </a:r>
            <a:endParaRPr sz="1150">
              <a:solidFill>
                <a:srgbClr val="333333"/>
              </a:solidFill>
              <a:highlight>
                <a:srgbClr val="FFFFFF"/>
              </a:highlight>
            </a:endParaRPr>
          </a:p>
          <a:p>
            <a:pPr indent="-301625" lvl="0" marL="457200" rtl="0" algn="l">
              <a:lnSpc>
                <a:spcPct val="115000"/>
              </a:lnSpc>
              <a:spcBef>
                <a:spcPts val="0"/>
              </a:spcBef>
              <a:spcAft>
                <a:spcPts val="0"/>
              </a:spcAft>
              <a:buClr>
                <a:srgbClr val="4A4A4A"/>
              </a:buClr>
              <a:buSzPts val="1150"/>
              <a:buChar char="●"/>
            </a:pPr>
            <a:r>
              <a:rPr lang="en" sz="1150">
                <a:solidFill>
                  <a:srgbClr val="4A4A4A"/>
                </a:solidFill>
                <a:highlight>
                  <a:srgbClr val="FFFFFF"/>
                </a:highlight>
              </a:rPr>
              <a:t>vectorized code is more concise and easier to read</a:t>
            </a:r>
            <a:endParaRPr sz="1150">
              <a:solidFill>
                <a:srgbClr val="4A4A4A"/>
              </a:solidFill>
              <a:highlight>
                <a:srgbClr val="FFFFFF"/>
              </a:highlight>
            </a:endParaRPr>
          </a:p>
          <a:p>
            <a:pPr indent="-301625" lvl="0" marL="457200" rtl="0" algn="l">
              <a:lnSpc>
                <a:spcPct val="115000"/>
              </a:lnSpc>
              <a:spcBef>
                <a:spcPts val="0"/>
              </a:spcBef>
              <a:spcAft>
                <a:spcPts val="0"/>
              </a:spcAft>
              <a:buClr>
                <a:srgbClr val="4A4A4A"/>
              </a:buClr>
              <a:buSzPts val="1150"/>
              <a:buChar char="●"/>
            </a:pPr>
            <a:r>
              <a:rPr lang="en" sz="1150">
                <a:solidFill>
                  <a:srgbClr val="4A4A4A"/>
                </a:solidFill>
                <a:highlight>
                  <a:srgbClr val="FFFFFF"/>
                </a:highlight>
              </a:rPr>
              <a:t>fewer lines of code generally means fewer bugs</a:t>
            </a:r>
            <a:endParaRPr sz="1150">
              <a:solidFill>
                <a:srgbClr val="4A4A4A"/>
              </a:solidFill>
              <a:highlight>
                <a:srgbClr val="FFFFFF"/>
              </a:highlight>
            </a:endParaRPr>
          </a:p>
          <a:p>
            <a:pPr indent="-301625" lvl="0" marL="457200" rtl="0" algn="l">
              <a:lnSpc>
                <a:spcPct val="115000"/>
              </a:lnSpc>
              <a:spcBef>
                <a:spcPts val="0"/>
              </a:spcBef>
              <a:spcAft>
                <a:spcPts val="0"/>
              </a:spcAft>
              <a:buClr>
                <a:srgbClr val="4A4A4A"/>
              </a:buClr>
              <a:buSzPts val="1150"/>
              <a:buChar char="●"/>
            </a:pPr>
            <a:r>
              <a:rPr lang="en" sz="1150">
                <a:solidFill>
                  <a:srgbClr val="4A4A4A"/>
                </a:solidFill>
                <a:highlight>
                  <a:srgbClr val="FFFFFF"/>
                </a:highlight>
              </a:rPr>
              <a:t>the code more closely resembles standard mathematical notation (making it easier, typically, to correctly code mathematical constructs)</a:t>
            </a:r>
            <a:endParaRPr sz="1150">
              <a:solidFill>
                <a:srgbClr val="4A4A4A"/>
              </a:solidFill>
              <a:highlight>
                <a:srgbClr val="FFFFFF"/>
              </a:highlight>
            </a:endParaRPr>
          </a:p>
          <a:p>
            <a:pPr indent="-301625" lvl="0" marL="457200" rtl="0" algn="l">
              <a:lnSpc>
                <a:spcPct val="115000"/>
              </a:lnSpc>
              <a:spcBef>
                <a:spcPts val="0"/>
              </a:spcBef>
              <a:spcAft>
                <a:spcPts val="0"/>
              </a:spcAft>
              <a:buClr>
                <a:srgbClr val="4A4A4A"/>
              </a:buClr>
              <a:buSzPts val="1150"/>
              <a:buChar char="●"/>
            </a:pPr>
            <a:r>
              <a:rPr lang="en" sz="1150">
                <a:solidFill>
                  <a:srgbClr val="4A4A4A"/>
                </a:solidFill>
                <a:highlight>
                  <a:srgbClr val="FFFFFF"/>
                </a:highlight>
              </a:rPr>
              <a:t>vectorization results in more “Pythonic” code. Without vectorization, our code would be littered with inefficient and difficult to read </a:t>
            </a:r>
            <a:r>
              <a:rPr lang="en" sz="1150">
                <a:solidFill>
                  <a:srgbClr val="E83E8C"/>
                </a:solidFill>
                <a:highlight>
                  <a:srgbClr val="FFFFFF"/>
                </a:highlight>
              </a:rPr>
              <a:t>for</a:t>
            </a:r>
            <a:r>
              <a:rPr lang="en" sz="1150">
                <a:solidFill>
                  <a:srgbClr val="4A4A4A"/>
                </a:solidFill>
                <a:highlight>
                  <a:srgbClr val="FFFFFF"/>
                </a:highlight>
              </a:rPr>
              <a:t> loops.</a:t>
            </a:r>
            <a:endParaRPr sz="1150">
              <a:solidFill>
                <a:srgbClr val="4A4A4A"/>
              </a:solidFill>
              <a:highlight>
                <a:srgbClr val="FFFFFF"/>
              </a:highlight>
            </a:endParaRPr>
          </a:p>
          <a:p>
            <a:pPr indent="0" lvl="0" marL="0" rtl="0" algn="l">
              <a:spcBef>
                <a:spcPts val="1200"/>
              </a:spcBef>
              <a:spcAft>
                <a:spcPts val="0"/>
              </a:spcAft>
              <a:buNone/>
            </a:pPr>
            <a:r>
              <a:t/>
            </a:r>
            <a:endParaRPr sz="1150">
              <a:solidFill>
                <a:srgbClr val="333333"/>
              </a:solidFill>
              <a:highlight>
                <a:srgbClr val="FFFFFF"/>
              </a:highlight>
            </a:endParaRPr>
          </a:p>
          <a:p>
            <a:pPr indent="0" lvl="0" marL="0" rtl="0" algn="l">
              <a:spcBef>
                <a:spcPts val="0"/>
              </a:spcBef>
              <a:spcAft>
                <a:spcPts val="0"/>
              </a:spcAft>
              <a:buNone/>
            </a:pPr>
            <a:r>
              <a:t/>
            </a:r>
            <a:endParaRPr sz="1150">
              <a:solidFill>
                <a:srgbClr val="333333"/>
              </a:solidFill>
              <a:highlight>
                <a:srgbClr val="FFFFFF"/>
              </a:highlight>
            </a:endParaRPr>
          </a:p>
          <a:p>
            <a:pPr indent="0" lvl="0" marL="0" rtl="0" algn="l">
              <a:spcBef>
                <a:spcPts val="0"/>
              </a:spcBef>
              <a:spcAft>
                <a:spcPts val="0"/>
              </a:spcAft>
              <a:buNone/>
            </a:pPr>
            <a:r>
              <a:t/>
            </a:r>
            <a:endParaRPr sz="1150">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glenndlehman/" TargetMode="External"/><Relationship Id="rId4" Type="http://schemas.openxmlformats.org/officeDocument/2006/relationships/image" Target="../media/image1.png"/><Relationship Id="rId5" Type="http://schemas.openxmlformats.org/officeDocument/2006/relationships/hyperlink" Target="https://about.bostonpytho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umpy.org/" TargetMode="External"/><Relationship Id="rId4" Type="http://schemas.openxmlformats.org/officeDocument/2006/relationships/hyperlink" Target="https://numpy.org/doc/stable/reference/index.html" TargetMode="External"/><Relationship Id="rId11" Type="http://schemas.openxmlformats.org/officeDocument/2006/relationships/hyperlink" Target="https://statquest.org/" TargetMode="External"/><Relationship Id="rId10" Type="http://schemas.openxmlformats.org/officeDocument/2006/relationships/hyperlink" Target="https://youtu.be/j31ah5Qa4QI" TargetMode="External"/><Relationship Id="rId12" Type="http://schemas.openxmlformats.org/officeDocument/2006/relationships/hyperlink" Target="https://www.bcfoltz.com/blog/" TargetMode="External"/><Relationship Id="rId9" Type="http://schemas.openxmlformats.org/officeDocument/2006/relationships/hyperlink" Target="https://realpython.com/numpy-tutorial/" TargetMode="External"/><Relationship Id="rId5" Type="http://schemas.openxmlformats.org/officeDocument/2006/relationships/hyperlink" Target="https://towardsdatascience.com/numpy-cheat-sheet-4e3858d0ff0e" TargetMode="External"/><Relationship Id="rId6" Type="http://schemas.openxmlformats.org/officeDocument/2006/relationships/hyperlink" Target="https://betterprogramming.pub/numpy-illustrated-the-visual-guide-to-numpy-3b1d4976de1d" TargetMode="External"/><Relationship Id="rId7" Type="http://schemas.openxmlformats.org/officeDocument/2006/relationships/hyperlink" Target="https://www.youtube.com/watch?v=ZB7BZMhfPgk" TargetMode="External"/><Relationship Id="rId8" Type="http://schemas.openxmlformats.org/officeDocument/2006/relationships/hyperlink" Target="https://realpython.com/numpy-tensorflow-performa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numpy.org/install/"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hyperlink" Target="https://numpy.org/doc/stable/reference/arrays.ndarray.html#arrays-ndarra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648375" y="350575"/>
            <a:ext cx="5184000" cy="274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200"/>
              <a:t>NumPy</a:t>
            </a:r>
            <a:endParaRPr sz="7200"/>
          </a:p>
        </p:txBody>
      </p:sp>
      <p:sp>
        <p:nvSpPr>
          <p:cNvPr id="86" name="Google Shape;86;p13"/>
          <p:cNvSpPr txBox="1"/>
          <p:nvPr>
            <p:ph idx="1" type="subTitle"/>
          </p:nvPr>
        </p:nvSpPr>
        <p:spPr>
          <a:xfrm>
            <a:off x="311625" y="3933100"/>
            <a:ext cx="4260300" cy="8910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4300"/>
              <a:t>Glenn Lehman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https://www.linkedin.com/in/glenndlehman/</a:t>
            </a:r>
            <a:endParaRPr/>
          </a:p>
          <a:p>
            <a:pPr indent="0" lvl="0" marL="0" rtl="0" algn="l">
              <a:spcBef>
                <a:spcPts val="0"/>
              </a:spcBef>
              <a:spcAft>
                <a:spcPts val="0"/>
              </a:spcAft>
              <a:buNone/>
            </a:pPr>
            <a:r>
              <a:t/>
            </a:r>
            <a:endParaRPr/>
          </a:p>
        </p:txBody>
      </p:sp>
      <p:pic>
        <p:nvPicPr>
          <p:cNvPr id="87" name="Google Shape;87;p13"/>
          <p:cNvPicPr preferRelativeResize="0"/>
          <p:nvPr/>
        </p:nvPicPr>
        <p:blipFill>
          <a:blip r:embed="rId4">
            <a:alphaModFix/>
          </a:blip>
          <a:stretch>
            <a:fillRect/>
          </a:stretch>
        </p:blipFill>
        <p:spPr>
          <a:xfrm>
            <a:off x="421225" y="350575"/>
            <a:ext cx="2748300" cy="2748300"/>
          </a:xfrm>
          <a:prstGeom prst="rect">
            <a:avLst/>
          </a:prstGeom>
          <a:noFill/>
          <a:ln>
            <a:noFill/>
          </a:ln>
        </p:spPr>
      </p:pic>
      <p:sp>
        <p:nvSpPr>
          <p:cNvPr id="88" name="Google Shape;88;p13"/>
          <p:cNvSpPr txBox="1"/>
          <p:nvPr>
            <p:ph idx="1" type="subTitle"/>
          </p:nvPr>
        </p:nvSpPr>
        <p:spPr>
          <a:xfrm>
            <a:off x="4182700" y="2833175"/>
            <a:ext cx="4513200" cy="1703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5572"/>
              <a:t>For Beginners</a:t>
            </a:r>
            <a:endParaRPr sz="5572"/>
          </a:p>
          <a:p>
            <a:pPr indent="0" lvl="0" marL="0" rtl="0" algn="l">
              <a:spcBef>
                <a:spcPts val="0"/>
              </a:spcBef>
              <a:spcAft>
                <a:spcPts val="0"/>
              </a:spcAft>
              <a:buNone/>
            </a:pPr>
            <a:r>
              <a:t/>
            </a:r>
            <a:endParaRPr/>
          </a:p>
          <a:p>
            <a:pPr indent="0" lvl="0" marL="0" rtl="0" algn="l">
              <a:spcBef>
                <a:spcPts val="0"/>
              </a:spcBef>
              <a:spcAft>
                <a:spcPts val="0"/>
              </a:spcAft>
              <a:buNone/>
            </a:pPr>
            <a:r>
              <a:rPr lang="en"/>
              <a:t>Prepared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Boston P</a:t>
            </a:r>
            <a:r>
              <a:rPr lang="en"/>
              <a:t>ython User Group</a:t>
            </a:r>
            <a:r>
              <a:rPr lang="en"/>
              <a:t> </a:t>
            </a:r>
            <a:r>
              <a:rPr lang="en" u="sng">
                <a:solidFill>
                  <a:schemeClr val="hlink"/>
                </a:solidFill>
                <a:hlinkClick r:id="rId5"/>
              </a:rPr>
              <a:t>https://about.bostonpython.com/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Teach to Learn Data Science Study Group Series.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228925" y="467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Code Examples</a:t>
            </a:r>
            <a:endParaRPr/>
          </a:p>
        </p:txBody>
      </p:sp>
      <p:sp>
        <p:nvSpPr>
          <p:cNvPr id="153" name="Google Shape;153;p22"/>
          <p:cNvSpPr/>
          <p:nvPr/>
        </p:nvSpPr>
        <p:spPr>
          <a:xfrm>
            <a:off x="1559600" y="2138875"/>
            <a:ext cx="2075100" cy="2202600"/>
          </a:xfrm>
          <a:prstGeom prst="smileyFace">
            <a:avLst>
              <a:gd fmla="val 4653"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221075" y="910300"/>
            <a:ext cx="3106500" cy="1534200"/>
          </a:xfrm>
          <a:prstGeom prst="cloudCallout">
            <a:avLst>
              <a:gd fmla="val -37020" name="adj1"/>
              <a:gd fmla="val 6808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900"/>
              <a:t>    </a:t>
            </a:r>
            <a:r>
              <a:rPr lang="en" sz="2900"/>
              <a:t>Finally!!</a:t>
            </a:r>
            <a:endParaRPr sz="3100"/>
          </a:p>
        </p:txBody>
      </p:sp>
      <p:sp>
        <p:nvSpPr>
          <p:cNvPr id="155" name="Google Shape;155;p22"/>
          <p:cNvSpPr/>
          <p:nvPr/>
        </p:nvSpPr>
        <p:spPr>
          <a:xfrm>
            <a:off x="3123525" y="733600"/>
            <a:ext cx="5118300" cy="1710900"/>
          </a:xfrm>
          <a:prstGeom prst="cloudCallout">
            <a:avLst>
              <a:gd fmla="val -37020" name="adj1"/>
              <a:gd fmla="val 6808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900"/>
              <a:t>    </a:t>
            </a:r>
            <a:r>
              <a:rPr lang="en" sz="2900"/>
              <a:t>Why </a:t>
            </a:r>
            <a:r>
              <a:rPr lang="en" sz="2900"/>
              <a:t>stop here?</a:t>
            </a:r>
            <a:endParaRPr sz="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4"/>
                                        </p:tgtEl>
                                      </p:cBhvr>
                                    </p:animEffect>
                                    <p:set>
                                      <p:cBhvr>
                                        <p:cTn dur="1" fill="hold">
                                          <p:stCondLst>
                                            <p:cond delay="1000"/>
                                          </p:stCondLst>
                                        </p:cTn>
                                        <p:tgtEl>
                                          <p:spTgt spid="1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and Resources</a:t>
            </a:r>
            <a:endParaRPr/>
          </a:p>
        </p:txBody>
      </p:sp>
      <p:sp>
        <p:nvSpPr>
          <p:cNvPr id="161" name="Google Shape;161;p23"/>
          <p:cNvSpPr txBox="1"/>
          <p:nvPr>
            <p:ph idx="1" type="body"/>
          </p:nvPr>
        </p:nvSpPr>
        <p:spPr>
          <a:xfrm>
            <a:off x="311700" y="1017800"/>
            <a:ext cx="8520600" cy="355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246"/>
              <a:t>NumPy</a:t>
            </a:r>
            <a:endParaRPr b="1" sz="1246"/>
          </a:p>
          <a:p>
            <a:pPr indent="0" lvl="0" marL="457200" rtl="0" algn="l">
              <a:spcBef>
                <a:spcPts val="1200"/>
              </a:spcBef>
              <a:spcAft>
                <a:spcPts val="0"/>
              </a:spcAft>
              <a:buNone/>
            </a:pPr>
            <a:r>
              <a:rPr lang="en" sz="1000"/>
              <a:t>NumPy: </a:t>
            </a:r>
            <a:r>
              <a:rPr lang="en" sz="1000" u="sng">
                <a:solidFill>
                  <a:schemeClr val="hlink"/>
                </a:solidFill>
                <a:hlinkClick r:id="rId3"/>
              </a:rPr>
              <a:t>https://numpy.org/</a:t>
            </a:r>
            <a:endParaRPr sz="1000"/>
          </a:p>
          <a:p>
            <a:pPr indent="0" lvl="0" marL="457200" rtl="0" algn="l">
              <a:spcBef>
                <a:spcPts val="1200"/>
              </a:spcBef>
              <a:spcAft>
                <a:spcPts val="0"/>
              </a:spcAft>
              <a:buNone/>
            </a:pPr>
            <a:r>
              <a:rPr lang="en" sz="1000"/>
              <a:t>NumPy API Reference: </a:t>
            </a:r>
            <a:r>
              <a:rPr lang="en" sz="1000" u="sng">
                <a:solidFill>
                  <a:schemeClr val="hlink"/>
                </a:solidFill>
                <a:hlinkClick r:id="rId4"/>
              </a:rPr>
              <a:t>https://numpy.org/doc/stable/reference/index.html</a:t>
            </a:r>
            <a:endParaRPr sz="1000"/>
          </a:p>
          <a:p>
            <a:pPr indent="0" lvl="0" marL="457200" rtl="0" algn="l">
              <a:spcBef>
                <a:spcPts val="1200"/>
              </a:spcBef>
              <a:spcAft>
                <a:spcPts val="0"/>
              </a:spcAft>
              <a:buNone/>
            </a:pPr>
            <a:r>
              <a:rPr lang="en" sz="1000"/>
              <a:t>NumPy </a:t>
            </a:r>
            <a:r>
              <a:rPr lang="en" sz="1000"/>
              <a:t>Cheat Sheet</a:t>
            </a:r>
            <a:r>
              <a:rPr lang="en" sz="1000"/>
              <a:t>: </a:t>
            </a:r>
            <a:r>
              <a:rPr lang="en" sz="1000" u="sng">
                <a:solidFill>
                  <a:schemeClr val="hlink"/>
                </a:solidFill>
                <a:hlinkClick r:id="rId5"/>
              </a:rPr>
              <a:t>https://towardsdatascience.com/numpy-cheat-sheet-4e3858d0ff0e</a:t>
            </a:r>
            <a:endParaRPr sz="1000"/>
          </a:p>
          <a:p>
            <a:pPr indent="0" lvl="0" marL="457200" rtl="0" algn="l">
              <a:spcBef>
                <a:spcPts val="1200"/>
              </a:spcBef>
              <a:spcAft>
                <a:spcPts val="0"/>
              </a:spcAft>
              <a:buNone/>
            </a:pPr>
            <a:r>
              <a:rPr lang="en" sz="1000"/>
              <a:t>NumPy Illustrated: The Visual Guide to NumPy: </a:t>
            </a:r>
            <a:r>
              <a:rPr lang="en" sz="1000" u="sng">
                <a:solidFill>
                  <a:schemeClr val="hlink"/>
                </a:solidFill>
                <a:hlinkClick r:id="rId6"/>
              </a:rPr>
              <a:t>https://betterprogramming.pub/numpy-illustrated-the-visual-guide-to-numpy-3b1d4976de1d</a:t>
            </a:r>
            <a:endParaRPr sz="1000"/>
          </a:p>
          <a:p>
            <a:pPr indent="0" lvl="0" marL="457200" rtl="0" algn="l">
              <a:spcBef>
                <a:spcPts val="1200"/>
              </a:spcBef>
              <a:spcAft>
                <a:spcPts val="0"/>
              </a:spcAft>
              <a:buNone/>
            </a:pPr>
            <a:r>
              <a:rPr lang="en" sz="1000"/>
              <a:t>Introduction to Numerical Computing with NumPy | SciPy 2019 Tutorial: </a:t>
            </a:r>
            <a:r>
              <a:rPr lang="en" sz="1000" u="sng">
                <a:solidFill>
                  <a:schemeClr val="hlink"/>
                </a:solidFill>
                <a:hlinkClick r:id="rId7"/>
              </a:rPr>
              <a:t>https://www.youtube.com/watch?v=ZB7BZMhfPgk</a:t>
            </a:r>
            <a:endParaRPr sz="1000"/>
          </a:p>
          <a:p>
            <a:pPr indent="0" lvl="0" marL="457200" rtl="0" algn="l">
              <a:spcBef>
                <a:spcPts val="1200"/>
              </a:spcBef>
              <a:spcAft>
                <a:spcPts val="0"/>
              </a:spcAft>
              <a:buNone/>
            </a:pPr>
            <a:r>
              <a:rPr lang="en" sz="1000"/>
              <a:t>Pure Python vs NumPy vs TensorFlow Performance Comparison: </a:t>
            </a:r>
            <a:r>
              <a:rPr lang="en" sz="1000" u="sng">
                <a:solidFill>
                  <a:schemeClr val="hlink"/>
                </a:solidFill>
                <a:hlinkClick r:id="rId8"/>
              </a:rPr>
              <a:t>https://realpython.com/numpy-tensorflow-performance/</a:t>
            </a:r>
            <a:endParaRPr sz="1000"/>
          </a:p>
          <a:p>
            <a:pPr indent="0" lvl="0" marL="457200" rtl="0" algn="l">
              <a:spcBef>
                <a:spcPts val="1200"/>
              </a:spcBef>
              <a:spcAft>
                <a:spcPts val="0"/>
              </a:spcAft>
              <a:buNone/>
            </a:pPr>
            <a:r>
              <a:rPr lang="en" sz="1000"/>
              <a:t>Real Python Tutorial: Your First Steps Into Data Science in Python  </a:t>
            </a:r>
            <a:r>
              <a:rPr lang="en" sz="1000" u="sng">
                <a:solidFill>
                  <a:schemeClr val="hlink"/>
                </a:solidFill>
                <a:hlinkClick r:id="rId9"/>
              </a:rPr>
              <a:t>https://realpython.com/numpy-tutorial/</a:t>
            </a:r>
            <a:endParaRPr sz="1000"/>
          </a:p>
          <a:p>
            <a:pPr indent="0" lvl="0" marL="457200" rtl="0" algn="l">
              <a:spcBef>
                <a:spcPts val="1200"/>
              </a:spcBef>
              <a:spcAft>
                <a:spcPts val="0"/>
              </a:spcAft>
              <a:buNone/>
            </a:pPr>
            <a:r>
              <a:rPr lang="en" sz="1000"/>
              <a:t>Numpy Full Course:  </a:t>
            </a:r>
            <a:r>
              <a:rPr lang="en" sz="1000" u="sng">
                <a:solidFill>
                  <a:schemeClr val="hlink"/>
                </a:solidFill>
                <a:hlinkClick r:id="rId10"/>
              </a:rPr>
              <a:t>https://youtu.be/j31ah5Qa4QI</a:t>
            </a:r>
            <a:endParaRPr sz="1000"/>
          </a:p>
          <a:p>
            <a:pPr indent="0" lvl="0" marL="0" rtl="0" algn="l">
              <a:spcBef>
                <a:spcPts val="1200"/>
              </a:spcBef>
              <a:spcAft>
                <a:spcPts val="0"/>
              </a:spcAft>
              <a:buNone/>
            </a:pPr>
            <a:r>
              <a:rPr b="1" lang="en" sz="1246"/>
              <a:t>Statistics</a:t>
            </a:r>
            <a:endParaRPr sz="1000"/>
          </a:p>
          <a:p>
            <a:pPr indent="0" lvl="0" marL="457200" rtl="0" algn="l">
              <a:spcBef>
                <a:spcPts val="1200"/>
              </a:spcBef>
              <a:spcAft>
                <a:spcPts val="0"/>
              </a:spcAft>
              <a:buNone/>
            </a:pPr>
            <a:r>
              <a:rPr lang="en" sz="1000"/>
              <a:t>StatQuest (Josh Starmer): </a:t>
            </a:r>
            <a:r>
              <a:rPr lang="en" sz="1000" u="sng">
                <a:solidFill>
                  <a:schemeClr val="hlink"/>
                </a:solidFill>
                <a:hlinkClick r:id="rId11"/>
              </a:rPr>
              <a:t>https://statquest.org/</a:t>
            </a:r>
            <a:endParaRPr sz="1000"/>
          </a:p>
          <a:p>
            <a:pPr indent="0" lvl="0" marL="457200" rtl="0" algn="l">
              <a:spcBef>
                <a:spcPts val="1200"/>
              </a:spcBef>
              <a:spcAft>
                <a:spcPts val="1200"/>
              </a:spcAft>
              <a:buNone/>
            </a:pPr>
            <a:r>
              <a:rPr lang="en" sz="1000"/>
              <a:t>Stats 101 (Brandon Foltz): </a:t>
            </a:r>
            <a:r>
              <a:rPr lang="en" sz="1000" u="sng">
                <a:solidFill>
                  <a:schemeClr val="hlink"/>
                </a:solidFill>
                <a:hlinkClick r:id="rId12"/>
              </a:rPr>
              <a:t>https://www.bcfoltz.com/blog/</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4"/>
          <p:cNvPicPr preferRelativeResize="0"/>
          <p:nvPr/>
        </p:nvPicPr>
        <p:blipFill rotWithShape="1">
          <a:blip r:embed="rId3">
            <a:alphaModFix/>
          </a:blip>
          <a:srcRect b="4440" l="11115" r="12120" t="4930"/>
          <a:stretch/>
        </p:blipFill>
        <p:spPr>
          <a:xfrm>
            <a:off x="2416300" y="906100"/>
            <a:ext cx="4255150" cy="3349050"/>
          </a:xfrm>
          <a:prstGeom prst="rect">
            <a:avLst/>
          </a:prstGeom>
          <a:noFill/>
          <a:ln>
            <a:noFill/>
          </a:ln>
        </p:spPr>
      </p:pic>
      <p:sp>
        <p:nvSpPr>
          <p:cNvPr id="167" name="Google Shape;16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Glenn?  A Few Weird Things to Know</a:t>
            </a:r>
            <a:endParaRPr/>
          </a:p>
        </p:txBody>
      </p:sp>
      <p:sp>
        <p:nvSpPr>
          <p:cNvPr id="94" name="Google Shape;94;p14"/>
          <p:cNvSpPr txBox="1"/>
          <p:nvPr>
            <p:ph idx="1" type="body"/>
          </p:nvPr>
        </p:nvSpPr>
        <p:spPr>
          <a:xfrm>
            <a:off x="3073325" y="1229875"/>
            <a:ext cx="5759100" cy="345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Working in programing since 1984</a:t>
            </a:r>
            <a:endParaRPr/>
          </a:p>
          <a:p>
            <a:pPr indent="-342900" lvl="0" marL="457200" rtl="0" algn="l">
              <a:spcBef>
                <a:spcPts val="0"/>
              </a:spcBef>
              <a:spcAft>
                <a:spcPts val="0"/>
              </a:spcAft>
              <a:buSzPts val="1800"/>
              <a:buChar char="●"/>
            </a:pPr>
            <a:r>
              <a:rPr lang="en"/>
              <a:t>Been to the north pole on a nuclear sub</a:t>
            </a:r>
            <a:endParaRPr/>
          </a:p>
          <a:p>
            <a:pPr indent="-342900" lvl="0" marL="457200" rtl="0" algn="l">
              <a:spcBef>
                <a:spcPts val="0"/>
              </a:spcBef>
              <a:spcAft>
                <a:spcPts val="0"/>
              </a:spcAft>
              <a:buSzPts val="1800"/>
              <a:buChar char="●"/>
            </a:pPr>
            <a:r>
              <a:rPr lang="en"/>
              <a:t>Familiar with SQL, VB, and Python</a:t>
            </a:r>
            <a:endParaRPr/>
          </a:p>
          <a:p>
            <a:pPr indent="-342900" lvl="0" marL="457200" rtl="0" algn="l">
              <a:spcBef>
                <a:spcPts val="0"/>
              </a:spcBef>
              <a:spcAft>
                <a:spcPts val="0"/>
              </a:spcAft>
              <a:buSzPts val="1800"/>
              <a:buChar char="●"/>
            </a:pPr>
            <a:r>
              <a:rPr lang="en"/>
              <a:t>Fun project - EZ Pass, Bill Payment Processing</a:t>
            </a:r>
            <a:endParaRPr/>
          </a:p>
          <a:p>
            <a:pPr indent="-342900" lvl="0" marL="457200" rtl="0" algn="l">
              <a:spcBef>
                <a:spcPts val="0"/>
              </a:spcBef>
              <a:spcAft>
                <a:spcPts val="0"/>
              </a:spcAft>
              <a:buSzPts val="1800"/>
              <a:buChar char="●"/>
            </a:pPr>
            <a:r>
              <a:rPr lang="en"/>
              <a:t>Spent a good amount of time cleaning data and designing data structures</a:t>
            </a:r>
            <a:endParaRPr/>
          </a:p>
          <a:p>
            <a:pPr indent="-342900" lvl="0" marL="457200" rtl="0" algn="l">
              <a:spcBef>
                <a:spcPts val="0"/>
              </a:spcBef>
              <a:spcAft>
                <a:spcPts val="0"/>
              </a:spcAft>
              <a:buSzPts val="1800"/>
              <a:buChar char="●"/>
            </a:pPr>
            <a:r>
              <a:rPr lang="en"/>
              <a:t>Finally in college to get a degree </a:t>
            </a:r>
            <a:endParaRPr/>
          </a:p>
          <a:p>
            <a:pPr indent="-342900" lvl="0" marL="457200" rtl="0" algn="l">
              <a:spcBef>
                <a:spcPts val="0"/>
              </a:spcBef>
              <a:spcAft>
                <a:spcPts val="0"/>
              </a:spcAft>
              <a:buSzPts val="1800"/>
              <a:buChar char="●"/>
            </a:pPr>
            <a:r>
              <a:rPr lang="en"/>
              <a:t>4 kids x 4 grandkids</a:t>
            </a:r>
            <a:endParaRPr/>
          </a:p>
        </p:txBody>
      </p:sp>
      <p:pic>
        <p:nvPicPr>
          <p:cNvPr id="95" name="Google Shape;95;p14"/>
          <p:cNvPicPr preferRelativeResize="0"/>
          <p:nvPr/>
        </p:nvPicPr>
        <p:blipFill rotWithShape="1">
          <a:blip r:embed="rId3">
            <a:alphaModFix/>
          </a:blip>
          <a:srcRect b="0" l="8278" r="21084" t="0"/>
          <a:stretch/>
        </p:blipFill>
        <p:spPr>
          <a:xfrm>
            <a:off x="415325" y="1170200"/>
            <a:ext cx="2242674" cy="320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01" name="Google Shape;101;p15"/>
          <p:cNvSpPr txBox="1"/>
          <p:nvPr>
            <p:ph idx="1" type="body"/>
          </p:nvPr>
        </p:nvSpPr>
        <p:spPr>
          <a:xfrm>
            <a:off x="311700" y="1079775"/>
            <a:ext cx="8520600" cy="3647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What is NumPy (overview and where does it fit in to Data Science)</a:t>
            </a:r>
            <a:endParaRPr sz="2000"/>
          </a:p>
          <a:p>
            <a:pPr indent="-355600" lvl="0" marL="457200" rtl="0" algn="l">
              <a:spcBef>
                <a:spcPts val="0"/>
              </a:spcBef>
              <a:spcAft>
                <a:spcPts val="0"/>
              </a:spcAft>
              <a:buSzPts val="2000"/>
              <a:buChar char="●"/>
            </a:pPr>
            <a:r>
              <a:rPr lang="en" sz="2000"/>
              <a:t>Installing NumPy (pip and conda)</a:t>
            </a:r>
            <a:endParaRPr sz="2000"/>
          </a:p>
          <a:p>
            <a:pPr indent="-355600" lvl="0" marL="457200" rtl="0" algn="l">
              <a:spcBef>
                <a:spcPts val="0"/>
              </a:spcBef>
              <a:spcAft>
                <a:spcPts val="0"/>
              </a:spcAft>
              <a:buSzPts val="2000"/>
              <a:buChar char="●"/>
            </a:pPr>
            <a:r>
              <a:rPr lang="en" sz="2000"/>
              <a:t>Difference between Python List and NumPy Array</a:t>
            </a:r>
            <a:endParaRPr sz="2000"/>
          </a:p>
          <a:p>
            <a:pPr indent="-355600" lvl="0" marL="457200" rtl="0" algn="l">
              <a:spcBef>
                <a:spcPts val="0"/>
              </a:spcBef>
              <a:spcAft>
                <a:spcPts val="0"/>
              </a:spcAft>
              <a:buSzPts val="2000"/>
              <a:buChar char="●"/>
            </a:pPr>
            <a:r>
              <a:rPr lang="en" sz="2000"/>
              <a:t>Creating Arrays (</a:t>
            </a:r>
            <a:r>
              <a:rPr lang="en" sz="2000"/>
              <a:t>Vector</a:t>
            </a:r>
            <a:r>
              <a:rPr lang="en" sz="2000"/>
              <a:t> and Matrix)</a:t>
            </a:r>
            <a:endParaRPr sz="2000"/>
          </a:p>
          <a:p>
            <a:pPr indent="-355600" lvl="0" marL="457200" rtl="0" algn="l">
              <a:spcBef>
                <a:spcPts val="0"/>
              </a:spcBef>
              <a:spcAft>
                <a:spcPts val="0"/>
              </a:spcAft>
              <a:buSzPts val="2000"/>
              <a:buChar char="●"/>
            </a:pPr>
            <a:r>
              <a:rPr lang="en" sz="2000"/>
              <a:t>Reshaping, Resizing, Indexing, and Slicing</a:t>
            </a:r>
            <a:endParaRPr sz="2000"/>
          </a:p>
          <a:p>
            <a:pPr indent="-355600" lvl="0" marL="457200" rtl="0" algn="l">
              <a:spcBef>
                <a:spcPts val="0"/>
              </a:spcBef>
              <a:spcAft>
                <a:spcPts val="0"/>
              </a:spcAft>
              <a:buSzPts val="2000"/>
              <a:buChar char="●"/>
            </a:pPr>
            <a:r>
              <a:rPr lang="en" sz="2000"/>
              <a:t>Simple Math</a:t>
            </a:r>
            <a:endParaRPr sz="2000"/>
          </a:p>
          <a:p>
            <a:pPr indent="-355600" lvl="0" marL="457200" rtl="0" algn="l">
              <a:spcBef>
                <a:spcPts val="0"/>
              </a:spcBef>
              <a:spcAft>
                <a:spcPts val="0"/>
              </a:spcAft>
              <a:buSzPts val="2000"/>
              <a:buChar char="●"/>
            </a:pPr>
            <a:r>
              <a:rPr lang="en" sz="2000"/>
              <a:t>Linear Regression Analysis (Start)</a:t>
            </a:r>
            <a:endParaRPr sz="2000"/>
          </a:p>
          <a:p>
            <a:pPr indent="-355600" lvl="0" marL="457200" rtl="0" algn="l">
              <a:spcBef>
                <a:spcPts val="0"/>
              </a:spcBef>
              <a:spcAft>
                <a:spcPts val="0"/>
              </a:spcAft>
              <a:buSzPts val="2000"/>
              <a:buChar char="●"/>
            </a:pPr>
            <a:r>
              <a:rPr lang="en" sz="2000"/>
              <a:t>Review Additional Resources</a:t>
            </a:r>
            <a:endParaRPr sz="2000"/>
          </a:p>
          <a:p>
            <a:pPr indent="-355600" lvl="0" marL="457200" rtl="0" algn="l">
              <a:spcBef>
                <a:spcPts val="0"/>
              </a:spcBef>
              <a:spcAft>
                <a:spcPts val="0"/>
              </a:spcAft>
              <a:buSzPts val="2000"/>
              <a:buChar char="●"/>
            </a:pPr>
            <a:r>
              <a:rPr lang="en" sz="2000"/>
              <a:t>Questions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 calcmode="lin" valueType="num">
                                      <p:cBhvr additive="base">
                                        <p:cTn dur="1000"/>
                                        <p:tgtEl>
                                          <p:spTgt spid="10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 calcmode="lin" valueType="num">
                                      <p:cBhvr additive="base">
                                        <p:cTn dur="1000"/>
                                        <p:tgtEl>
                                          <p:spTgt spid="10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 calcmode="lin" valueType="num">
                                      <p:cBhvr additive="base">
                                        <p:cTn dur="1000"/>
                                        <p:tgtEl>
                                          <p:spTgt spid="10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 calcmode="lin" valueType="num">
                                      <p:cBhvr additive="base">
                                        <p:cTn dur="1000"/>
                                        <p:tgtEl>
                                          <p:spTgt spid="10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 calcmode="lin" valueType="num">
                                      <p:cBhvr additive="base">
                                        <p:cTn dur="1000"/>
                                        <p:tgtEl>
                                          <p:spTgt spid="10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 calcmode="lin" valueType="num">
                                      <p:cBhvr additive="base">
                                        <p:cTn dur="1000"/>
                                        <p:tgtEl>
                                          <p:spTgt spid="10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 calcmode="lin" valueType="num">
                                      <p:cBhvr additive="base">
                                        <p:cTn dur="1000"/>
                                        <p:tgtEl>
                                          <p:spTgt spid="10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 calcmode="lin" valueType="num">
                                      <p:cBhvr additive="base">
                                        <p:cTn dur="1000"/>
                                        <p:tgtEl>
                                          <p:spTgt spid="101">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 calcmode="lin" valueType="num">
                                      <p:cBhvr additive="base">
                                        <p:cTn dur="1000"/>
                                        <p:tgtEl>
                                          <p:spTgt spid="101">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a:t>
            </a:r>
            <a:r>
              <a:rPr lang="en"/>
              <a:t> is NumPy</a:t>
            </a:r>
            <a:endParaRPr/>
          </a:p>
        </p:txBody>
      </p:sp>
      <p:sp>
        <p:nvSpPr>
          <p:cNvPr id="107" name="Google Shape;107;p16"/>
          <p:cNvSpPr txBox="1"/>
          <p:nvPr>
            <p:ph idx="1" type="body"/>
          </p:nvPr>
        </p:nvSpPr>
        <p:spPr>
          <a:xfrm>
            <a:off x="311700" y="1229875"/>
            <a:ext cx="8520600" cy="33390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rgbClr val="333333"/>
                </a:solidFill>
                <a:highlight>
                  <a:srgbClr val="FFFFFF"/>
                </a:highlight>
                <a:latin typeface="Arial"/>
                <a:ea typeface="Arial"/>
                <a:cs typeface="Arial"/>
                <a:sym typeface="Arial"/>
              </a:rPr>
              <a:t>NumPy is the fundamental package for scientific computing in Python.</a:t>
            </a:r>
            <a:endParaRPr sz="17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 sz="1750">
                <a:solidFill>
                  <a:srgbClr val="333333"/>
                </a:solidFill>
                <a:highlight>
                  <a:srgbClr val="FFFFFF"/>
                </a:highlight>
                <a:latin typeface="Arial"/>
                <a:ea typeface="Arial"/>
                <a:cs typeface="Arial"/>
                <a:sym typeface="Arial"/>
              </a:rPr>
              <a:t>Provides a multidimensional array object, various derived objects (such as masked arrays and matrices), and an assortment of routines for fast operations on arrays</a:t>
            </a:r>
            <a:endParaRPr sz="17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 sz="1750">
                <a:solidFill>
                  <a:srgbClr val="4A4A4A"/>
                </a:solidFill>
                <a:highlight>
                  <a:srgbClr val="FFFFFF"/>
                </a:highlight>
                <a:latin typeface="Arial"/>
                <a:ea typeface="Arial"/>
                <a:cs typeface="Arial"/>
                <a:sym typeface="Arial"/>
              </a:rPr>
              <a:t>A growing plethora of scientific and mathematical Python-based packages are using NumPy arrays.</a:t>
            </a:r>
            <a:endParaRPr sz="1750">
              <a:solidFill>
                <a:srgbClr val="4A4A4A"/>
              </a:solidFill>
              <a:highlight>
                <a:srgbClr val="FFFFFF"/>
              </a:highlight>
              <a:latin typeface="Arial"/>
              <a:ea typeface="Arial"/>
              <a:cs typeface="Arial"/>
              <a:sym typeface="Arial"/>
            </a:endParaRPr>
          </a:p>
          <a:p>
            <a:pPr indent="0" lvl="0" marL="0" rtl="0" algn="l">
              <a:spcBef>
                <a:spcPts val="1200"/>
              </a:spcBef>
              <a:spcAft>
                <a:spcPts val="0"/>
              </a:spcAft>
              <a:buNone/>
            </a:pPr>
            <a:r>
              <a:rPr lang="en" sz="1750">
                <a:solidFill>
                  <a:srgbClr val="4A4A4A"/>
                </a:solidFill>
                <a:highlight>
                  <a:srgbClr val="FFFFFF"/>
                </a:highlight>
                <a:latin typeface="Arial"/>
                <a:ea typeface="Arial"/>
                <a:cs typeface="Arial"/>
                <a:sym typeface="Arial"/>
              </a:rPr>
              <a:t>FAST - </a:t>
            </a:r>
            <a:r>
              <a:rPr lang="en" sz="1550">
                <a:solidFill>
                  <a:srgbClr val="333333"/>
                </a:solidFill>
                <a:highlight>
                  <a:srgbClr val="FFFFFF"/>
                </a:highlight>
                <a:latin typeface="Arial"/>
                <a:ea typeface="Arial"/>
                <a:cs typeface="Arial"/>
                <a:sym typeface="Arial"/>
              </a:rPr>
              <a:t>Vectorized code</a:t>
            </a:r>
            <a:endParaRPr sz="1750">
              <a:solidFill>
                <a:srgbClr val="4A4A4A"/>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150">
              <a:solidFill>
                <a:srgbClr val="33333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in the World of Data Science</a:t>
            </a:r>
            <a:endParaRPr/>
          </a:p>
        </p:txBody>
      </p:sp>
      <p:pic>
        <p:nvPicPr>
          <p:cNvPr id="113" name="Google Shape;113;p17"/>
          <p:cNvPicPr preferRelativeResize="0"/>
          <p:nvPr/>
        </p:nvPicPr>
        <p:blipFill rotWithShape="1">
          <a:blip r:embed="rId3">
            <a:alphaModFix/>
          </a:blip>
          <a:srcRect b="-1183" l="0" r="-1183" t="0"/>
          <a:stretch/>
        </p:blipFill>
        <p:spPr>
          <a:xfrm>
            <a:off x="593275" y="1119075"/>
            <a:ext cx="6019799" cy="3469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Install</a:t>
            </a:r>
            <a:endParaRPr/>
          </a:p>
        </p:txBody>
      </p:sp>
      <p:sp>
        <p:nvSpPr>
          <p:cNvPr id="119" name="Google Shape;119;p18"/>
          <p:cNvSpPr txBox="1"/>
          <p:nvPr>
            <p:ph idx="1" type="body"/>
          </p:nvPr>
        </p:nvSpPr>
        <p:spPr>
          <a:xfrm>
            <a:off x="311700" y="1229875"/>
            <a:ext cx="3183300" cy="3339000"/>
          </a:xfrm>
          <a:prstGeom prst="rect">
            <a:avLst/>
          </a:prstGeom>
        </p:spPr>
        <p:txBody>
          <a:bodyPr anchorCtr="0" anchor="t" bIns="91425" lIns="91425" spcFirstLastPara="1" rIns="91425" wrap="square" tIns="91425">
            <a:normAutofit fontScale="70000"/>
          </a:bodyPr>
          <a:lstStyle/>
          <a:p>
            <a:pPr indent="-334054" lvl="0" marL="457200" rtl="0" algn="l">
              <a:spcBef>
                <a:spcPts val="0"/>
              </a:spcBef>
              <a:spcAft>
                <a:spcPts val="0"/>
              </a:spcAft>
              <a:buSzPct val="100000"/>
              <a:buAutoNum type="arabicPeriod"/>
            </a:pPr>
            <a:r>
              <a:rPr lang="en" sz="2372"/>
              <a:t>Launch Anaconda </a:t>
            </a:r>
            <a:r>
              <a:rPr lang="en" sz="2372"/>
              <a:t>Navigator</a:t>
            </a:r>
            <a:endParaRPr sz="2372"/>
          </a:p>
          <a:p>
            <a:pPr indent="-334054" lvl="0" marL="457200" rtl="0" algn="l">
              <a:spcBef>
                <a:spcPts val="0"/>
              </a:spcBef>
              <a:spcAft>
                <a:spcPts val="0"/>
              </a:spcAft>
              <a:buSzPct val="100000"/>
              <a:buAutoNum type="arabicPeriod"/>
            </a:pPr>
            <a:r>
              <a:rPr lang="en" sz="2372"/>
              <a:t>Launch CMD.exe Prompt</a:t>
            </a:r>
            <a:endParaRPr sz="2372"/>
          </a:p>
          <a:p>
            <a:pPr indent="-334054" lvl="0" marL="457200" rtl="0" algn="l">
              <a:spcBef>
                <a:spcPts val="0"/>
              </a:spcBef>
              <a:spcAft>
                <a:spcPts val="0"/>
              </a:spcAft>
              <a:buSzPct val="100000"/>
              <a:buAutoNum type="arabicPeriod"/>
            </a:pPr>
            <a:r>
              <a:rPr lang="en" sz="2372"/>
              <a:t>Create your virtual environment</a:t>
            </a:r>
            <a:endParaRPr sz="2372"/>
          </a:p>
          <a:p>
            <a:pPr indent="-334054" lvl="0" marL="457200" rtl="0" algn="l">
              <a:spcBef>
                <a:spcPts val="0"/>
              </a:spcBef>
              <a:spcAft>
                <a:spcPts val="0"/>
              </a:spcAft>
              <a:buSzPct val="100000"/>
              <a:buAutoNum type="arabicPeriod"/>
            </a:pPr>
            <a:r>
              <a:rPr lang="en" sz="2372"/>
              <a:t>Enter </a:t>
            </a:r>
            <a:r>
              <a:rPr lang="en" sz="2372"/>
              <a:t>command</a:t>
            </a:r>
            <a:r>
              <a:rPr lang="en" sz="2372"/>
              <a:t>:</a:t>
            </a:r>
            <a:endParaRPr sz="2372"/>
          </a:p>
          <a:p>
            <a:pPr indent="0" lvl="0" marL="0" rtl="0" algn="ctr">
              <a:spcBef>
                <a:spcPts val="1200"/>
              </a:spcBef>
              <a:spcAft>
                <a:spcPts val="0"/>
              </a:spcAft>
              <a:buNone/>
            </a:pPr>
            <a:r>
              <a:rPr b="1" lang="en" sz="2372"/>
              <a:t>conda install numpy</a:t>
            </a:r>
            <a:endParaRPr b="1" sz="2372"/>
          </a:p>
          <a:p>
            <a:pPr indent="0" lvl="0" marL="0" rtl="0" algn="ctr">
              <a:spcBef>
                <a:spcPts val="1200"/>
              </a:spcBef>
              <a:spcAft>
                <a:spcPts val="0"/>
              </a:spcAft>
              <a:buNone/>
            </a:pPr>
            <a:r>
              <a:t/>
            </a:r>
            <a:endParaRPr sz="800"/>
          </a:p>
          <a:p>
            <a:pPr indent="0" lvl="0" marL="0" rtl="0" algn="ctr">
              <a:spcBef>
                <a:spcPts val="1200"/>
              </a:spcBef>
              <a:spcAft>
                <a:spcPts val="0"/>
              </a:spcAft>
              <a:buNone/>
            </a:pPr>
            <a:r>
              <a:t/>
            </a:r>
            <a:endParaRPr sz="1167"/>
          </a:p>
          <a:p>
            <a:pPr indent="0" lvl="0" marL="0" rtl="0" algn="ctr">
              <a:spcBef>
                <a:spcPts val="1200"/>
              </a:spcBef>
              <a:spcAft>
                <a:spcPts val="1200"/>
              </a:spcAft>
              <a:buNone/>
            </a:pPr>
            <a:r>
              <a:t/>
            </a:r>
            <a:endParaRPr/>
          </a:p>
        </p:txBody>
      </p:sp>
      <p:pic>
        <p:nvPicPr>
          <p:cNvPr id="120" name="Google Shape;120;p18"/>
          <p:cNvPicPr preferRelativeResize="0"/>
          <p:nvPr/>
        </p:nvPicPr>
        <p:blipFill rotWithShape="1">
          <a:blip r:embed="rId3">
            <a:alphaModFix/>
          </a:blip>
          <a:srcRect b="21740" l="0" r="18220" t="0"/>
          <a:stretch/>
        </p:blipFill>
        <p:spPr>
          <a:xfrm>
            <a:off x="3655325" y="504475"/>
            <a:ext cx="4309575" cy="2919800"/>
          </a:xfrm>
          <a:prstGeom prst="rect">
            <a:avLst/>
          </a:prstGeom>
          <a:noFill/>
          <a:ln>
            <a:noFill/>
          </a:ln>
        </p:spPr>
      </p:pic>
      <p:sp>
        <p:nvSpPr>
          <p:cNvPr id="121" name="Google Shape;121;p18"/>
          <p:cNvSpPr/>
          <p:nvPr/>
        </p:nvSpPr>
        <p:spPr>
          <a:xfrm>
            <a:off x="4081500" y="2258700"/>
            <a:ext cx="887700" cy="428100"/>
          </a:xfrm>
          <a:prstGeom prst="right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8"/>
          <p:cNvPicPr preferRelativeResize="0"/>
          <p:nvPr/>
        </p:nvPicPr>
        <p:blipFill>
          <a:blip r:embed="rId4">
            <a:alphaModFix/>
          </a:blip>
          <a:stretch>
            <a:fillRect/>
          </a:stretch>
        </p:blipFill>
        <p:spPr>
          <a:xfrm>
            <a:off x="3229875" y="3013850"/>
            <a:ext cx="4124774" cy="161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 Pip Install</a:t>
            </a:r>
            <a:endParaRPr/>
          </a:p>
        </p:txBody>
      </p:sp>
      <p:sp>
        <p:nvSpPr>
          <p:cNvPr id="128" name="Google Shape;128;p19"/>
          <p:cNvSpPr txBox="1"/>
          <p:nvPr>
            <p:ph idx="1" type="body"/>
          </p:nvPr>
        </p:nvSpPr>
        <p:spPr>
          <a:xfrm>
            <a:off x="311700" y="1229875"/>
            <a:ext cx="32865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From the windows powershell</a:t>
            </a:r>
            <a:endParaRPr/>
          </a:p>
          <a:p>
            <a:pPr indent="0" lvl="0" marL="0" rtl="0" algn="ctr">
              <a:spcBef>
                <a:spcPts val="1200"/>
              </a:spcBef>
              <a:spcAft>
                <a:spcPts val="0"/>
              </a:spcAft>
              <a:buNone/>
            </a:pPr>
            <a:r>
              <a:rPr b="1" lang="en"/>
              <a:t>pip install numpy</a:t>
            </a:r>
            <a:endParaRPr b="1"/>
          </a:p>
          <a:p>
            <a:pPr indent="0" lvl="0" marL="0" rtl="0" algn="ctr">
              <a:spcBef>
                <a:spcPts val="1200"/>
              </a:spcBef>
              <a:spcAft>
                <a:spcPts val="0"/>
              </a:spcAft>
              <a:buNone/>
            </a:pPr>
            <a:r>
              <a:t/>
            </a:r>
            <a:endParaRPr/>
          </a:p>
          <a:p>
            <a:pPr indent="0" lvl="0" marL="0" rtl="0" algn="l">
              <a:spcBef>
                <a:spcPts val="1200"/>
              </a:spcBef>
              <a:spcAft>
                <a:spcPts val="0"/>
              </a:spcAft>
              <a:buNone/>
            </a:pPr>
            <a:r>
              <a:rPr lang="en"/>
              <a:t>Installation for other operating systems and advance options are can be found at: </a:t>
            </a:r>
            <a:endParaRPr/>
          </a:p>
          <a:p>
            <a:pPr indent="0" lvl="0" marL="0" rtl="0" algn="l">
              <a:spcBef>
                <a:spcPts val="1200"/>
              </a:spcBef>
              <a:spcAft>
                <a:spcPts val="0"/>
              </a:spcAft>
              <a:buNone/>
            </a:pPr>
            <a:r>
              <a:rPr lang="en" u="sng">
                <a:solidFill>
                  <a:schemeClr val="hlink"/>
                </a:solidFill>
                <a:hlinkClick r:id="rId3"/>
              </a:rPr>
              <a:t>https://numpy.org/install/</a:t>
            </a:r>
            <a:endParaRPr/>
          </a:p>
          <a:p>
            <a:pPr indent="0" lvl="0" marL="0" rtl="0" algn="l">
              <a:spcBef>
                <a:spcPts val="1200"/>
              </a:spcBef>
              <a:spcAft>
                <a:spcPts val="1200"/>
              </a:spcAft>
              <a:buNone/>
            </a:pPr>
            <a:r>
              <a:t/>
            </a:r>
            <a:endParaRPr/>
          </a:p>
        </p:txBody>
      </p:sp>
      <p:pic>
        <p:nvPicPr>
          <p:cNvPr id="129" name="Google Shape;129;p19"/>
          <p:cNvPicPr preferRelativeResize="0"/>
          <p:nvPr/>
        </p:nvPicPr>
        <p:blipFill>
          <a:blip r:embed="rId4">
            <a:alphaModFix/>
          </a:blip>
          <a:stretch>
            <a:fillRect/>
          </a:stretch>
        </p:blipFill>
        <p:spPr>
          <a:xfrm>
            <a:off x="3598200" y="984475"/>
            <a:ext cx="5241000" cy="3174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 - Vocabulary Lesson</a:t>
            </a:r>
            <a:endParaRPr/>
          </a:p>
        </p:txBody>
      </p:sp>
      <p:graphicFrame>
        <p:nvGraphicFramePr>
          <p:cNvPr id="135" name="Google Shape;135;p20"/>
          <p:cNvGraphicFramePr/>
          <p:nvPr/>
        </p:nvGraphicFramePr>
        <p:xfrm>
          <a:off x="343525" y="1017800"/>
          <a:ext cx="3000000" cy="3000000"/>
        </p:xfrm>
        <a:graphic>
          <a:graphicData uri="http://schemas.openxmlformats.org/drawingml/2006/table">
            <a:tbl>
              <a:tblPr>
                <a:noFill/>
                <a:tableStyleId>{FE4CAC45-5053-4BE9-8FDB-10814C078DFA}</a:tableStyleId>
              </a:tblPr>
              <a:tblGrid>
                <a:gridCol w="1165875"/>
                <a:gridCol w="4637650"/>
              </a:tblGrid>
              <a:tr h="632825">
                <a:tc>
                  <a:txBody>
                    <a:bodyPr/>
                    <a:lstStyle/>
                    <a:p>
                      <a:pPr indent="0" lvl="0" marL="0" rtl="0" algn="l">
                        <a:spcBef>
                          <a:spcPts val="0"/>
                        </a:spcBef>
                        <a:spcAft>
                          <a:spcPts val="0"/>
                        </a:spcAft>
                        <a:buNone/>
                      </a:pPr>
                      <a:r>
                        <a:rPr b="1" lang="en"/>
                        <a:t>ndarray</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Shorthand for “N-dimensional array.” An N-dimensional array is simply an array with any number of dimensions</a:t>
                      </a:r>
                      <a:endParaRPr/>
                    </a:p>
                  </a:txBody>
                  <a:tcPr marT="91425" marB="91425" marR="91425" marL="91425">
                    <a:lnB cap="flat" cmpd="sng" w="9525">
                      <a:solidFill>
                        <a:srgbClr val="9E9E9E"/>
                      </a:solidFill>
                      <a:prstDash val="solid"/>
                      <a:round/>
                      <a:headEnd len="sm" w="sm" type="none"/>
                      <a:tailEnd len="sm" w="sm" type="none"/>
                    </a:lnB>
                  </a:tcPr>
                </a:tc>
              </a:tr>
              <a:tr h="397225">
                <a:tc>
                  <a:txBody>
                    <a:bodyPr/>
                    <a:lstStyle/>
                    <a:p>
                      <a:pPr indent="0" lvl="0" marL="0" rtl="0" algn="l">
                        <a:spcBef>
                          <a:spcPts val="0"/>
                        </a:spcBef>
                        <a:spcAft>
                          <a:spcPts val="0"/>
                        </a:spcAft>
                        <a:buNone/>
                      </a:pPr>
                      <a:r>
                        <a:rPr b="1" lang="en"/>
                        <a:t>1-D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One-dimensional array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7225">
                <a:tc>
                  <a:txBody>
                    <a:bodyPr/>
                    <a:lstStyle/>
                    <a:p>
                      <a:pPr indent="0" lvl="0" marL="0" rtl="0" algn="l">
                        <a:spcBef>
                          <a:spcPts val="0"/>
                        </a:spcBef>
                        <a:spcAft>
                          <a:spcPts val="0"/>
                        </a:spcAft>
                        <a:buNone/>
                      </a:pPr>
                      <a:r>
                        <a:rPr b="1" lang="en"/>
                        <a:t>2-D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Two-dimensional array  (And so 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0250">
                <a:tc>
                  <a:txBody>
                    <a:bodyPr/>
                    <a:lstStyle/>
                    <a:p>
                      <a:pPr indent="0" lvl="0" marL="0" rtl="0" algn="l">
                        <a:spcBef>
                          <a:spcPts val="0"/>
                        </a:spcBef>
                        <a:spcAft>
                          <a:spcPts val="0"/>
                        </a:spcAft>
                        <a:buNone/>
                      </a:pPr>
                      <a:r>
                        <a:rPr b="1" lang="en"/>
                        <a:t>Vector</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One-dimensional array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7225">
                <a:tc>
                  <a:txBody>
                    <a:bodyPr/>
                    <a:lstStyle/>
                    <a:p>
                      <a:pPr indent="0" lvl="0" marL="0" rtl="0" algn="l">
                        <a:spcBef>
                          <a:spcPts val="0"/>
                        </a:spcBef>
                        <a:spcAft>
                          <a:spcPts val="0"/>
                        </a:spcAft>
                        <a:buNone/>
                      </a:pPr>
                      <a:r>
                        <a:rPr b="1" lang="en"/>
                        <a:t>Matrix</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Two-dimensional array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7225">
                <a:tc>
                  <a:txBody>
                    <a:bodyPr/>
                    <a:lstStyle/>
                    <a:p>
                      <a:pPr indent="0" lvl="0" marL="0" rtl="0" algn="l">
                        <a:spcBef>
                          <a:spcPts val="0"/>
                        </a:spcBef>
                        <a:spcAft>
                          <a:spcPts val="0"/>
                        </a:spcAft>
                        <a:buNone/>
                      </a:pPr>
                      <a:r>
                        <a:rPr b="1" lang="en"/>
                        <a:t>Tensor</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3-D or Higher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5825">
                <a:tc>
                  <a:txBody>
                    <a:bodyPr/>
                    <a:lstStyle/>
                    <a:p>
                      <a:pPr indent="0" lvl="0" marL="0" rtl="0" algn="l">
                        <a:spcBef>
                          <a:spcPts val="0"/>
                        </a:spcBef>
                        <a:spcAft>
                          <a:spcPts val="0"/>
                        </a:spcAft>
                        <a:buNone/>
                      </a:pPr>
                      <a:r>
                        <a:rPr b="1" lang="en"/>
                        <a:t>Axis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 specific </a:t>
                      </a:r>
                      <a:r>
                        <a:rPr lang="en"/>
                        <a:t>dimension</a:t>
                      </a:r>
                      <a:r>
                        <a:rPr lang="en"/>
                        <a:t> in the array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2825">
                <a:tc>
                  <a:txBody>
                    <a:bodyPr/>
                    <a:lstStyle/>
                    <a:p>
                      <a:pPr indent="0" lvl="0" marL="0" rtl="0" algn="l">
                        <a:spcBef>
                          <a:spcPts val="0"/>
                        </a:spcBef>
                        <a:spcAft>
                          <a:spcPts val="0"/>
                        </a:spcAft>
                        <a:buNone/>
                      </a:pPr>
                      <a:r>
                        <a:rPr b="1" lang="en"/>
                        <a:t>Shape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Tuple of non negative integers specify the size of each dimension.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36" name="Google Shape;136;p20"/>
          <p:cNvPicPr preferRelativeResize="0"/>
          <p:nvPr/>
        </p:nvPicPr>
        <p:blipFill>
          <a:blip r:embed="rId3">
            <a:alphaModFix/>
          </a:blip>
          <a:stretch>
            <a:fillRect/>
          </a:stretch>
        </p:blipFill>
        <p:spPr>
          <a:xfrm>
            <a:off x="6312175" y="1017800"/>
            <a:ext cx="2692151" cy="1794767"/>
          </a:xfrm>
          <a:prstGeom prst="rect">
            <a:avLst/>
          </a:prstGeom>
          <a:noFill/>
          <a:ln>
            <a:noFill/>
          </a:ln>
        </p:spPr>
      </p:pic>
      <p:sp>
        <p:nvSpPr>
          <p:cNvPr id="137" name="Google Shape;137;p20"/>
          <p:cNvSpPr txBox="1"/>
          <p:nvPr/>
        </p:nvSpPr>
        <p:spPr>
          <a:xfrm>
            <a:off x="6321150" y="3055550"/>
            <a:ext cx="264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Attribute List:</a:t>
            </a:r>
            <a:endParaRPr sz="1100">
              <a:latin typeface="Roboto"/>
              <a:ea typeface="Roboto"/>
              <a:cs typeface="Roboto"/>
              <a:sym typeface="Roboto"/>
            </a:endParaRPr>
          </a:p>
          <a:p>
            <a:pPr indent="0" lvl="0" marL="0" rtl="0" algn="l">
              <a:spcBef>
                <a:spcPts val="0"/>
              </a:spcBef>
              <a:spcAft>
                <a:spcPts val="0"/>
              </a:spcAft>
              <a:buNone/>
            </a:pPr>
            <a:r>
              <a:rPr lang="en" sz="1100" u="sng">
                <a:solidFill>
                  <a:schemeClr val="hlink"/>
                </a:solidFill>
                <a:latin typeface="Roboto"/>
                <a:ea typeface="Roboto"/>
                <a:cs typeface="Roboto"/>
                <a:sym typeface="Roboto"/>
                <a:hlinkClick r:id="rId4"/>
              </a:rPr>
              <a:t>https://numpy.org/doc/stable/reference/arrays.ndarray.html#arrays-ndarray</a:t>
            </a:r>
            <a:endParaRPr sz="11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List vs </a:t>
            </a:r>
            <a:r>
              <a:rPr lang="en"/>
              <a:t>Numpy Array</a:t>
            </a:r>
            <a:endParaRPr/>
          </a:p>
        </p:txBody>
      </p:sp>
      <p:sp>
        <p:nvSpPr>
          <p:cNvPr id="143" name="Google Shape;14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List</a:t>
            </a:r>
            <a:endParaRPr/>
          </a:p>
          <a:p>
            <a:pPr indent="-301625" lvl="0" marL="457200" rtl="0" algn="l">
              <a:spcBef>
                <a:spcPts val="1200"/>
              </a:spcBef>
              <a:spcAft>
                <a:spcPts val="0"/>
              </a:spcAft>
              <a:buClr>
                <a:srgbClr val="333333"/>
              </a:buClr>
              <a:buSzPts val="1150"/>
              <a:buFont typeface="Arial"/>
              <a:buChar char="●"/>
            </a:pPr>
            <a:r>
              <a:rPr lang="en" sz="1150">
                <a:solidFill>
                  <a:srgbClr val="333333"/>
                </a:solidFill>
                <a:highlight>
                  <a:srgbClr val="FFFFFF"/>
                </a:highlight>
                <a:latin typeface="Arial"/>
                <a:ea typeface="Arial"/>
                <a:cs typeface="Arial"/>
                <a:sym typeface="Arial"/>
              </a:rPr>
              <a:t>Grow dynamically</a:t>
            </a:r>
            <a:endParaRPr sz="1150">
              <a:solidFill>
                <a:srgbClr val="333333"/>
              </a:solidFill>
              <a:highlight>
                <a:srgbClr val="FFFFFF"/>
              </a:highlight>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en" sz="1150">
                <a:solidFill>
                  <a:srgbClr val="333333"/>
                </a:solidFill>
                <a:highlight>
                  <a:srgbClr val="FFFFFF"/>
                </a:highlight>
                <a:latin typeface="Arial"/>
                <a:ea typeface="Arial"/>
                <a:cs typeface="Arial"/>
                <a:sym typeface="Arial"/>
              </a:rPr>
              <a:t>Multiple data types</a:t>
            </a:r>
            <a:endParaRPr sz="1150">
              <a:solidFill>
                <a:srgbClr val="333333"/>
              </a:solidFill>
              <a:highlight>
                <a:srgbClr val="FFFFFF"/>
              </a:highlight>
              <a:latin typeface="Arial"/>
              <a:ea typeface="Arial"/>
              <a:cs typeface="Arial"/>
              <a:sym typeface="Arial"/>
            </a:endParaRPr>
          </a:p>
        </p:txBody>
      </p:sp>
      <p:sp>
        <p:nvSpPr>
          <p:cNvPr id="144" name="Google Shape;144;p21"/>
          <p:cNvSpPr txBox="1"/>
          <p:nvPr>
            <p:ph idx="4294967295" type="body"/>
          </p:nvPr>
        </p:nvSpPr>
        <p:spPr>
          <a:xfrm>
            <a:off x="4832400" y="1229975"/>
            <a:ext cx="3999900" cy="147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Array</a:t>
            </a:r>
            <a:endParaRPr/>
          </a:p>
          <a:p>
            <a:pPr indent="-301625" lvl="0" marL="457200" rtl="0" algn="l">
              <a:spcBef>
                <a:spcPts val="1200"/>
              </a:spcBef>
              <a:spcAft>
                <a:spcPts val="0"/>
              </a:spcAft>
              <a:buClr>
                <a:srgbClr val="333333"/>
              </a:buClr>
              <a:buSzPts val="1150"/>
              <a:buFont typeface="Arial"/>
              <a:buChar char="●"/>
            </a:pPr>
            <a:r>
              <a:rPr lang="en" sz="1150">
                <a:solidFill>
                  <a:srgbClr val="333333"/>
                </a:solidFill>
                <a:highlight>
                  <a:srgbClr val="FFFFFF"/>
                </a:highlight>
                <a:latin typeface="Arial"/>
                <a:ea typeface="Arial"/>
                <a:cs typeface="Arial"/>
                <a:sym typeface="Arial"/>
              </a:rPr>
              <a:t>Fixed size at creation</a:t>
            </a:r>
            <a:endParaRPr sz="1150">
              <a:solidFill>
                <a:srgbClr val="333333"/>
              </a:solidFill>
              <a:highlight>
                <a:srgbClr val="FFFFFF"/>
              </a:highlight>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en" sz="1150">
                <a:solidFill>
                  <a:srgbClr val="333333"/>
                </a:solidFill>
                <a:highlight>
                  <a:srgbClr val="FFFFFF"/>
                </a:highlight>
                <a:latin typeface="Arial"/>
                <a:ea typeface="Arial"/>
                <a:cs typeface="Arial"/>
                <a:sym typeface="Arial"/>
              </a:rPr>
              <a:t>Same data type (same size in memory)*</a:t>
            </a:r>
            <a:endParaRPr sz="1150">
              <a:solidFill>
                <a:srgbClr val="333333"/>
              </a:solidFill>
              <a:highlight>
                <a:srgbClr val="FFFFFF"/>
              </a:highlight>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en" sz="1150">
                <a:solidFill>
                  <a:srgbClr val="333333"/>
                </a:solidFill>
                <a:highlight>
                  <a:srgbClr val="FFFFFF"/>
                </a:highlight>
                <a:latin typeface="Arial"/>
                <a:ea typeface="Arial"/>
                <a:cs typeface="Arial"/>
                <a:sym typeface="Arial"/>
              </a:rPr>
              <a:t>Facilitate advanced mathematical on large numbers of data (Less code execute more efficiently)</a:t>
            </a:r>
            <a:endParaRPr sz="1150">
              <a:solidFill>
                <a:srgbClr val="333333"/>
              </a:solidFill>
              <a:highlight>
                <a:srgbClr val="FFFFFF"/>
              </a:highlight>
              <a:latin typeface="Arial"/>
              <a:ea typeface="Arial"/>
              <a:cs typeface="Arial"/>
              <a:sym typeface="Arial"/>
            </a:endParaRPr>
          </a:p>
        </p:txBody>
      </p:sp>
      <p:pic>
        <p:nvPicPr>
          <p:cNvPr id="145" name="Google Shape;145;p21"/>
          <p:cNvPicPr preferRelativeResize="0"/>
          <p:nvPr/>
        </p:nvPicPr>
        <p:blipFill>
          <a:blip r:embed="rId3">
            <a:alphaModFix/>
          </a:blip>
          <a:stretch>
            <a:fillRect/>
          </a:stretch>
        </p:blipFill>
        <p:spPr>
          <a:xfrm>
            <a:off x="1094475" y="2800500"/>
            <a:ext cx="3406800" cy="1630050"/>
          </a:xfrm>
          <a:prstGeom prst="rect">
            <a:avLst/>
          </a:prstGeom>
          <a:noFill/>
          <a:ln>
            <a:noFill/>
          </a:ln>
        </p:spPr>
      </p:pic>
      <p:pic>
        <p:nvPicPr>
          <p:cNvPr id="146" name="Google Shape;146;p21"/>
          <p:cNvPicPr preferRelativeResize="0"/>
          <p:nvPr/>
        </p:nvPicPr>
        <p:blipFill>
          <a:blip r:embed="rId4">
            <a:alphaModFix/>
          </a:blip>
          <a:stretch>
            <a:fillRect/>
          </a:stretch>
        </p:blipFill>
        <p:spPr>
          <a:xfrm>
            <a:off x="5411225" y="3074225"/>
            <a:ext cx="1685925" cy="962025"/>
          </a:xfrm>
          <a:prstGeom prst="rect">
            <a:avLst/>
          </a:prstGeom>
          <a:noFill/>
          <a:ln>
            <a:noFill/>
          </a:ln>
        </p:spPr>
      </p:pic>
      <p:sp>
        <p:nvSpPr>
          <p:cNvPr id="147" name="Google Shape;147;p21"/>
          <p:cNvSpPr/>
          <p:nvPr/>
        </p:nvSpPr>
        <p:spPr>
          <a:xfrm>
            <a:off x="401050" y="2247100"/>
            <a:ext cx="993000" cy="1024800"/>
          </a:xfrm>
          <a:prstGeom prst="star6">
            <a:avLst>
              <a:gd fmla="val 28868" name="adj"/>
              <a:gd fmla="val 115470" name="hf"/>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Example</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