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0" r:id="rId10"/>
    <p:sldId id="261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ria joji" initials="gj" lastIdx="1" clrIdx="0">
    <p:extLst>
      <p:ext uri="{19B8F6BF-5375-455C-9EA6-DF929625EA0E}">
        <p15:presenceInfo xmlns:p15="http://schemas.microsoft.com/office/powerpoint/2012/main" userId="14ac633852e96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/>
              <a:t>Bike related purchase over past 3 years</a:t>
            </a:r>
          </a:p>
        </c:rich>
      </c:tx>
      <c:layout>
        <c:manualLayout>
          <c:xMode val="edge"/>
          <c:yMode val="edge"/>
          <c:x val="0.12650960164789529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Sheet7!$A$4:$A$8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  <c:pt idx="3">
                  <c:v>(blank)</c:v>
                </c:pt>
              </c:strCache>
            </c:strRef>
          </c:cat>
          <c:val>
            <c:numRef>
              <c:f>Sheet7!$B$4:$B$8</c:f>
              <c:numCache>
                <c:formatCode>General</c:formatCode>
                <c:ptCount val="4"/>
                <c:pt idx="0">
                  <c:v>470544</c:v>
                </c:pt>
                <c:pt idx="1">
                  <c:v>459678</c:v>
                </c:pt>
                <c:pt idx="2">
                  <c:v>18555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4-4CD1-BD54-96E9F6867A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34360479"/>
        <c:axId val="434364799"/>
      </c:barChart>
      <c:catAx>
        <c:axId val="434360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  <a:r>
                  <a:rPr lang="en-IN" baseline="0"/>
                  <a:t>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364799"/>
        <c:crosses val="autoZero"/>
        <c:auto val="1"/>
        <c:lblAlgn val="ctr"/>
        <c:lblOffset val="100"/>
        <c:noMultiLvlLbl val="0"/>
      </c:catAx>
      <c:valAx>
        <c:axId val="43436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purchases</a:t>
                </a:r>
              </a:p>
            </c:rich>
          </c:tx>
          <c:layout>
            <c:manualLayout>
              <c:xMode val="edge"/>
              <c:yMode val="edge"/>
              <c:x val="2.1097046413502109E-2"/>
              <c:y val="0.278332968795567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36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[KPMG_VI_New_raw_data_update_final.xlsx]Sheet10!PivotTable7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/>
              <a:t>New</a:t>
            </a:r>
            <a:r>
              <a:rPr lang="en-US" sz="1200" b="0" baseline="0"/>
              <a:t> Customer Job Industry Dsitribution</a:t>
            </a:r>
            <a:endParaRPr lang="en-US" sz="12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86-4EF6-B36B-54CBEA50728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86-4EF6-B36B-54CBEA50728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86-4EF6-B36B-54CBEA50728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86-4EF6-B36B-54CBEA50728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386-4EF6-B36B-54CBEA50728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386-4EF6-B36B-54CBEA50728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386-4EF6-B36B-54CBEA50728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386-4EF6-B36B-54CBEA50728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386-4EF6-B36B-54CBEA50728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386-4EF6-B36B-54CBEA5072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Sheet10!$B$4:$B$14</c:f>
              <c:numCache>
                <c:formatCode>General</c:formatCode>
                <c:ptCount val="10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386-4EF6-B36B-54CBEA50728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[KPMG_VI_New_raw_data_update_final.xlsx]Sheet13!PivotTable9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0"/>
              <a:t>Old</a:t>
            </a:r>
            <a:r>
              <a:rPr lang="en-US" sz="1050" b="0" baseline="0"/>
              <a:t> customer job industry distribution</a:t>
            </a:r>
            <a:endParaRPr lang="en-US" sz="105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1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2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3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5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6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7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8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49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50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51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52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  <c:pivotFmt>
        <c:idx val="53"/>
        <c:spPr>
          <a:pattFill prst="ltUpDiag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 w="19050">
            <a:solidFill>
              <a:schemeClr val="lt1"/>
            </a:solidFill>
          </a:ln>
          <a:effectLst>
            <a:innerShdw blurRad="114300">
              <a:schemeClr val="accent1"/>
            </a:inn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FE8-4A94-AAA4-BBEEE7D62910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FE8-4A94-AAA4-BBEEE7D62910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2FE8-4A94-AAA4-BBEEE7D62910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2FE8-4A94-AAA4-BBEEE7D62910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2FE8-4A94-AAA4-BBEEE7D62910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2FE8-4A94-AAA4-BBEEE7D62910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2FE8-4A94-AAA4-BBEEE7D62910}"/>
              </c:ext>
            </c:extLst>
          </c:dPt>
          <c:dPt>
            <c:idx val="7"/>
            <c:bubble3D val="0"/>
            <c:spPr>
              <a:pattFill prst="ltUpDiag">
                <a:fgClr>
                  <a:schemeClr val="accent2">
                    <a:lumMod val="60000"/>
                  </a:schemeClr>
                </a:fgClr>
                <a:bgClr>
                  <a:schemeClr val="accent2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F-2FE8-4A94-AAA4-BBEEE7D62910}"/>
              </c:ext>
            </c:extLst>
          </c:dPt>
          <c:dPt>
            <c:idx val="8"/>
            <c:bubble3D val="0"/>
            <c:spPr>
              <a:pattFill prst="ltUpDiag">
                <a:fgClr>
                  <a:schemeClr val="accent3">
                    <a:lumMod val="60000"/>
                  </a:schemeClr>
                </a:fgClr>
                <a:bgClr>
                  <a:schemeClr val="accent3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1-2FE8-4A94-AAA4-BBEEE7D62910}"/>
              </c:ext>
            </c:extLst>
          </c:dPt>
          <c:dPt>
            <c:idx val="9"/>
            <c:bubble3D val="0"/>
            <c:spPr>
              <a:pattFill prst="ltUpDiag">
                <a:fgClr>
                  <a:schemeClr val="accent4">
                    <a:lumMod val="60000"/>
                  </a:schemeClr>
                </a:fgClr>
                <a:bgClr>
                  <a:schemeClr val="accent4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13-2FE8-4A94-AAA4-BBEEE7D629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Sheet13!$A$4:$A$14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Sheet13!$B$4:$B$14</c:f>
              <c:numCache>
                <c:formatCode>General</c:formatCode>
                <c:ptCount val="10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656</c:v>
                </c:pt>
                <c:pt idx="7">
                  <c:v>267</c:v>
                </c:pt>
                <c:pt idx="8">
                  <c:v>358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FE8-4A94-AAA4-BBEEE7D6291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[KPMG_VI_New_raw_data_update_final.xlsx]Sheet6!PivotTable4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cars owned in each state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061315796403429"/>
          <c:y val="0.10448594460134286"/>
          <c:w val="0.70030559257287872"/>
          <c:h val="0.70197411487459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D-4A98-AF88-A60347D729EF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Sheet6!$C$5:$C$8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0D-4A98-AF88-A60347D729E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9903183"/>
        <c:axId val="1039904143"/>
      </c:barChart>
      <c:catAx>
        <c:axId val="103990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904143"/>
        <c:crosses val="autoZero"/>
        <c:auto val="1"/>
        <c:lblAlgn val="ctr"/>
        <c:lblOffset val="100"/>
        <c:noMultiLvlLbl val="0"/>
      </c:catAx>
      <c:valAx>
        <c:axId val="103990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cars owned or not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90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400" b="0"/>
              <a:t>RFM</a:t>
            </a:r>
            <a:r>
              <a:rPr lang="en-IN" sz="1400" b="0" baseline="0"/>
              <a:t> Segmentation</a:t>
            </a:r>
            <a:endParaRPr lang="en-IN" sz="1400" b="0"/>
          </a:p>
        </c:rich>
      </c:tx>
      <c:layout>
        <c:manualLayout>
          <c:xMode val="edge"/>
          <c:yMode val="edge"/>
          <c:x val="0.278783218503937"/>
          <c:y val="3.6016331291921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9132400116652086E-2"/>
          <c:y val="0.15222003499562556"/>
          <c:w val="0.67589653506853309"/>
          <c:h val="0.746020705745115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Bronze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CE-4C38-AD5A-0E4ADE37C9D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Gold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CE-4C38-AD5A-0E4ADE37C9D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Platinum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CE-4C38-AD5A-0E4ADE37C9DE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Silver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CE-4C38-AD5A-0E4ADE37C9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40916992"/>
        <c:axId val="1740914592"/>
      </c:barChart>
      <c:catAx>
        <c:axId val="1740916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914592"/>
        <c:crosses val="autoZero"/>
        <c:auto val="1"/>
        <c:lblAlgn val="ctr"/>
        <c:lblOffset val="100"/>
        <c:noMultiLvlLbl val="0"/>
      </c:catAx>
      <c:valAx>
        <c:axId val="174091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91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Gloria Sara Joji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682587"/>
            <a:ext cx="7646623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Here is a snapshot of a few customers that will come under the high value customer classification.</a:t>
            </a:r>
            <a:r>
              <a:rPr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26A6F-CE43-35B5-6309-950C9A4B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67" y="2299176"/>
            <a:ext cx="8208465" cy="22240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6201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and Recommend Top 1000 Customers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34899"/>
            <a:ext cx="7707583" cy="2131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Outline of the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Their marketing team is looking to boost business sales by </a:t>
            </a:r>
            <a:r>
              <a:rPr lang="en-IN" sz="1600" dirty="0" err="1"/>
              <a:t>analyzing</a:t>
            </a:r>
            <a:r>
              <a:rPr lang="en-IN" sz="1600" dirty="0"/>
              <a:t>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Using the 3 datasets provided 1000 customers that Sprocket Central should target to drive higher value for the company.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B8F56-0571-6CED-DEE4-7936FE2C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61459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b="1" dirty="0">
                <a:latin typeface="Arial Narrow" panose="020B0606020202030204" pitchFamily="34" charset="0"/>
              </a:rPr>
              <a:t>Contents of Data Analysis</a:t>
            </a:r>
          </a:p>
          <a:p>
            <a:r>
              <a:rPr lang="en-IN" sz="2000" dirty="0"/>
              <a:t>Bike related purchases over the last 3 years by gender</a:t>
            </a:r>
          </a:p>
          <a:p>
            <a:r>
              <a:rPr lang="en-IN" sz="2000" dirty="0"/>
              <a:t>Job industry distributions</a:t>
            </a:r>
          </a:p>
          <a:p>
            <a:r>
              <a:rPr lang="en-IN" sz="2000" dirty="0"/>
              <a:t>Number of cars owned and not owned by the state </a:t>
            </a:r>
          </a:p>
          <a:p>
            <a:r>
              <a:rPr lang="en-IN" sz="2000" dirty="0"/>
              <a:t>RFM analysis and customer distribution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This will be done with the three phases : Data Exploration, Model Development and Interpolation.</a:t>
            </a:r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id="{0C392E96-15D8-A85F-5A4E-B516C64A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097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7585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102" y="3890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Data Quality Assessment and ‘Clean Up</a:t>
            </a:r>
            <a:r>
              <a:rPr lang="en-IN" dirty="0"/>
              <a:t>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56825" y="1336853"/>
            <a:ext cx="2918023" cy="3781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/>
              <a:t>Key Issues for Data Quality Assessment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Uniqueness: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An in-depth analysis has been sent via email.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010417-B0E8-6B8A-EFDB-3194FA8C2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9311"/>
              </p:ext>
            </p:extLst>
          </p:nvPr>
        </p:nvGraphicFramePr>
        <p:xfrm>
          <a:off x="2974848" y="1862400"/>
          <a:ext cx="6169151" cy="271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096">
                  <a:extLst>
                    <a:ext uri="{9D8B030D-6E8A-4147-A177-3AD203B41FA5}">
                      <a16:colId xmlns:a16="http://schemas.microsoft.com/office/drawing/2014/main" val="616790710"/>
                    </a:ext>
                  </a:extLst>
                </a:gridCol>
                <a:gridCol w="865979">
                  <a:extLst>
                    <a:ext uri="{9D8B030D-6E8A-4147-A177-3AD203B41FA5}">
                      <a16:colId xmlns:a16="http://schemas.microsoft.com/office/drawing/2014/main" val="2965789977"/>
                    </a:ext>
                  </a:extLst>
                </a:gridCol>
                <a:gridCol w="1004503">
                  <a:extLst>
                    <a:ext uri="{9D8B030D-6E8A-4147-A177-3AD203B41FA5}">
                      <a16:colId xmlns:a16="http://schemas.microsoft.com/office/drawing/2014/main" val="714673154"/>
                    </a:ext>
                  </a:extLst>
                </a:gridCol>
                <a:gridCol w="1115400">
                  <a:extLst>
                    <a:ext uri="{9D8B030D-6E8A-4147-A177-3AD203B41FA5}">
                      <a16:colId xmlns:a16="http://schemas.microsoft.com/office/drawing/2014/main" val="3393976194"/>
                    </a:ext>
                  </a:extLst>
                </a:gridCol>
                <a:gridCol w="821745">
                  <a:extLst>
                    <a:ext uri="{9D8B030D-6E8A-4147-A177-3AD203B41FA5}">
                      <a16:colId xmlns:a16="http://schemas.microsoft.com/office/drawing/2014/main" val="896465952"/>
                    </a:ext>
                  </a:extLst>
                </a:gridCol>
                <a:gridCol w="886293">
                  <a:extLst>
                    <a:ext uri="{9D8B030D-6E8A-4147-A177-3AD203B41FA5}">
                      <a16:colId xmlns:a16="http://schemas.microsoft.com/office/drawing/2014/main" val="1067432220"/>
                    </a:ext>
                  </a:extLst>
                </a:gridCol>
                <a:gridCol w="707135">
                  <a:extLst>
                    <a:ext uri="{9D8B030D-6E8A-4147-A177-3AD203B41FA5}">
                      <a16:colId xmlns:a16="http://schemas.microsoft.com/office/drawing/2014/main" val="1623313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48479"/>
                  </a:ext>
                </a:extLst>
              </a:tr>
              <a:tr h="582912">
                <a:tc>
                  <a:txBody>
                    <a:bodyPr/>
                    <a:lstStyle/>
                    <a:p>
                      <a:r>
                        <a:rPr lang="en-IN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DOB: inaccurate</a:t>
                      </a:r>
                    </a:p>
                    <a:p>
                      <a:r>
                        <a:rPr lang="en-IN" dirty="0"/>
                        <a:t>Age: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title: blanks</a:t>
                      </a:r>
                    </a:p>
                    <a:p>
                      <a:r>
                        <a:rPr lang="en-IN" dirty="0"/>
                        <a:t>Customer id: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Gender: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Deceased customers: 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 column: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81575"/>
                  </a:ext>
                </a:extLst>
              </a:tr>
              <a:tr h="582912">
                <a:tc>
                  <a:txBody>
                    <a:bodyPr/>
                    <a:lstStyle/>
                    <a:p>
                      <a:r>
                        <a:rPr lang="en-IN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id: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States: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29789"/>
                  </a:ext>
                </a:extLst>
              </a:tr>
              <a:tr h="582912">
                <a:tc>
                  <a:txBody>
                    <a:bodyPr/>
                    <a:lstStyle/>
                    <a:p>
                      <a:r>
                        <a:rPr lang="en-IN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Profit: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id: incomplete</a:t>
                      </a:r>
                    </a:p>
                    <a:p>
                      <a:r>
                        <a:rPr lang="en-IN" dirty="0"/>
                        <a:t>Online order: blanks</a:t>
                      </a:r>
                    </a:p>
                    <a:p>
                      <a:r>
                        <a:rPr lang="en-IN" dirty="0"/>
                        <a:t>Brand: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Cancelled status order: 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price: Product sold </a:t>
                      </a:r>
                    </a:p>
                    <a:p>
                      <a:r>
                        <a:rPr lang="en-IN" dirty="0"/>
                        <a:t>Date: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3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7B9819-DA51-A5A4-348C-DF52E8EA36DD}"/>
              </a:ext>
            </a:extLst>
          </p:cNvPr>
          <p:cNvSpPr txBox="1"/>
          <p:nvPr/>
        </p:nvSpPr>
        <p:spPr>
          <a:xfrm>
            <a:off x="4339625" y="1298330"/>
            <a:ext cx="4596384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dirty="0"/>
              <a:t>Summary Table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EB62E-7854-B2F7-021B-27947B6C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011" y="701370"/>
            <a:ext cx="3967693" cy="400474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Bike related purchases over last 3 years by gender</a:t>
            </a:r>
          </a:p>
          <a:p>
            <a:r>
              <a:rPr lang="en-IN" dirty="0"/>
              <a:t>Over the last three years about 50% of bike related purchases made by females to 48% of purchases made by males. Approximately 2% were made by unknown gender</a:t>
            </a:r>
          </a:p>
          <a:p>
            <a:r>
              <a:rPr lang="en-IN" dirty="0"/>
              <a:t>Numerically, females purchases almost 10000 more than males </a:t>
            </a:r>
          </a:p>
          <a:p>
            <a:r>
              <a:rPr lang="en-IN" dirty="0"/>
              <a:t>Females make up majority of bike related sales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DAAB2D31-ED10-B114-3D78-648AD40C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7"/>
            <a:ext cx="9144000" cy="5730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Data Exploration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EA41E-1981-C526-90A7-B5886B99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24" y="574625"/>
            <a:ext cx="5124793" cy="195922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19BF8E-5ECB-40DD-8052-45D35A79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759596"/>
              </p:ext>
            </p:extLst>
          </p:nvPr>
        </p:nvGraphicFramePr>
        <p:xfrm>
          <a:off x="4572000" y="2533854"/>
          <a:ext cx="4145280" cy="222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46301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0BF6-9B39-15FE-65D7-3EA9047E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625"/>
            <a:ext cx="4352543" cy="39942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Job Industry Distribution</a:t>
            </a:r>
          </a:p>
          <a:p>
            <a:r>
              <a:rPr lang="en-IN" dirty="0"/>
              <a:t>20% of ‘New Customers are in Manufacturing and Financial Services.</a:t>
            </a:r>
          </a:p>
          <a:p>
            <a:r>
              <a:rPr lang="en-IN" dirty="0"/>
              <a:t>The smallest number of customers are in Agriculture and Telecommunication at 3%</a:t>
            </a:r>
          </a:p>
          <a:p>
            <a:r>
              <a:rPr lang="en-IN" dirty="0"/>
              <a:t>Similar pattern in ‘Old customer list at 20% and 19% in Manufacturing and Financial Services respectively.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719FE71A-C92E-3266-300B-2908AB45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7"/>
            <a:ext cx="9144000" cy="5730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Data Exploration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30C298-90FD-4C7F-AA00-CD48C6025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969853"/>
              </p:ext>
            </p:extLst>
          </p:nvPr>
        </p:nvGraphicFramePr>
        <p:xfrm>
          <a:off x="4994903" y="574625"/>
          <a:ext cx="3417578" cy="2283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12E51B-024C-4A4A-8600-31CB4C492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649975"/>
              </p:ext>
            </p:extLst>
          </p:nvPr>
        </p:nvGraphicFramePr>
        <p:xfrm>
          <a:off x="4912351" y="2858294"/>
          <a:ext cx="3944625" cy="219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0974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7A00-6044-340C-CEAD-47FBCA14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574625"/>
            <a:ext cx="4601615" cy="3994250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Number of cars owned and not owned by state</a:t>
            </a:r>
          </a:p>
          <a:p>
            <a:r>
              <a:rPr lang="en-IN" dirty="0"/>
              <a:t>NSW has the largest amount of people that do not own a car. NSW seems to have a higher number of people from which data was collected.</a:t>
            </a:r>
          </a:p>
          <a:p>
            <a:r>
              <a:rPr lang="en-IN" dirty="0"/>
              <a:t>Victoria is also a split quite evenly. But both numbers are significantly lower than those pf NSW</a:t>
            </a:r>
          </a:p>
          <a:p>
            <a:r>
              <a:rPr lang="en-IN" dirty="0"/>
              <a:t>QLD has a relatively high number of customers that own a car.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ED9065C-22BE-961C-64F6-2E680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7"/>
            <a:ext cx="9144000" cy="573088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Data Exploration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0CAF5D-AC56-4C8A-AFD8-E420C76CF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392426"/>
              </p:ext>
            </p:extLst>
          </p:nvPr>
        </p:nvGraphicFramePr>
        <p:xfrm>
          <a:off x="4913314" y="1042462"/>
          <a:ext cx="4121020" cy="28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85139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RFM analysis is used to determine which customer a business should target to increase its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RFM( Recency, Frequency and Monetary) model shows customers that have displayed high levels of engagement with the business in the three categories mentioned.</a:t>
            </a:r>
          </a:p>
          <a:p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BA8B236-6956-454E-BA30-92644098BA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419355"/>
              </p:ext>
            </p:extLst>
          </p:nvPr>
        </p:nvGraphicFramePr>
        <p:xfrm>
          <a:off x="4403276" y="1599626"/>
          <a:ext cx="4643187" cy="3060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576</Words>
  <Application>Microsoft Office PowerPoint</Application>
  <PresentationFormat>On-screen Show (16:9)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Introduction </vt:lpstr>
      <vt:lpstr>PowerPoint Presentation</vt:lpstr>
      <vt:lpstr>Data Exploration</vt:lpstr>
      <vt:lpstr>Data Exploration</vt:lpstr>
      <vt:lpstr>Data Exploration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gloria joji</dc:creator>
  <cp:lastModifiedBy>gloria joji</cp:lastModifiedBy>
  <cp:revision>1</cp:revision>
  <dcterms:modified xsi:type="dcterms:W3CDTF">2023-06-28T08:50:52Z</dcterms:modified>
</cp:coreProperties>
</file>